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8"/>
  </p:notesMasterIdLst>
  <p:sldIdLst>
    <p:sldId id="256" r:id="rId5"/>
    <p:sldId id="2146847261" r:id="rId6"/>
    <p:sldId id="2146847121" r:id="rId7"/>
    <p:sldId id="2076136311" r:id="rId8"/>
    <p:sldId id="2076136362" r:id="rId9"/>
    <p:sldId id="2146847163" r:id="rId10"/>
    <p:sldId id="797" r:id="rId11"/>
    <p:sldId id="823" r:id="rId12"/>
    <p:sldId id="824" r:id="rId13"/>
    <p:sldId id="787" r:id="rId14"/>
    <p:sldId id="788" r:id="rId15"/>
    <p:sldId id="821" r:id="rId16"/>
    <p:sldId id="790" r:id="rId17"/>
    <p:sldId id="791" r:id="rId18"/>
    <p:sldId id="792" r:id="rId19"/>
    <p:sldId id="793" r:id="rId20"/>
    <p:sldId id="794" r:id="rId21"/>
    <p:sldId id="795" r:id="rId22"/>
    <p:sldId id="2146847127" r:id="rId23"/>
    <p:sldId id="2076136326" r:id="rId24"/>
    <p:sldId id="2076136328" r:id="rId25"/>
    <p:sldId id="2076136334" r:id="rId26"/>
    <p:sldId id="2076136258" r:id="rId27"/>
    <p:sldId id="2076136274" r:id="rId28"/>
    <p:sldId id="2146847267" r:id="rId29"/>
    <p:sldId id="877" r:id="rId30"/>
    <p:sldId id="845" r:id="rId31"/>
    <p:sldId id="2146847128" r:id="rId32"/>
    <p:sldId id="2146847257" r:id="rId33"/>
    <p:sldId id="2146847175" r:id="rId34"/>
    <p:sldId id="2076136319" r:id="rId35"/>
    <p:sldId id="2146847205" r:id="rId36"/>
    <p:sldId id="2146847173" r:id="rId37"/>
    <p:sldId id="2146847164" r:id="rId38"/>
    <p:sldId id="2146847174" r:id="rId39"/>
    <p:sldId id="2076136332" r:id="rId40"/>
    <p:sldId id="2076136335" r:id="rId41"/>
    <p:sldId id="2146847129" r:id="rId42"/>
    <p:sldId id="1563" r:id="rId43"/>
    <p:sldId id="2146847142" r:id="rId44"/>
    <p:sldId id="2146847144" r:id="rId45"/>
    <p:sldId id="2146847180" r:id="rId46"/>
    <p:sldId id="2146847221" r:id="rId47"/>
    <p:sldId id="2146847181" r:id="rId48"/>
    <p:sldId id="2146847185" r:id="rId49"/>
    <p:sldId id="2076136313" r:id="rId50"/>
    <p:sldId id="2076136308" r:id="rId51"/>
    <p:sldId id="2076136348" r:id="rId52"/>
    <p:sldId id="2076136349" r:id="rId53"/>
    <p:sldId id="2076136350" r:id="rId54"/>
    <p:sldId id="2076136351" r:id="rId55"/>
    <p:sldId id="2076136352" r:id="rId56"/>
    <p:sldId id="2146847147" r:id="rId57"/>
    <p:sldId id="2146847270" r:id="rId58"/>
    <p:sldId id="2146847251" r:id="rId59"/>
    <p:sldId id="2146847252" r:id="rId60"/>
    <p:sldId id="2146847253" r:id="rId61"/>
    <p:sldId id="2146847254" r:id="rId62"/>
    <p:sldId id="2146847262" r:id="rId63"/>
    <p:sldId id="2146847268" r:id="rId64"/>
    <p:sldId id="2146847256" r:id="rId65"/>
    <p:sldId id="2146847264" r:id="rId66"/>
    <p:sldId id="2146847269" r:id="rId67"/>
    <p:sldId id="2146847263" r:id="rId68"/>
    <p:sldId id="2146847258" r:id="rId69"/>
    <p:sldId id="2146847255" r:id="rId70"/>
    <p:sldId id="2146847259" r:id="rId71"/>
    <p:sldId id="2146847260" r:id="rId72"/>
    <p:sldId id="2146847130" r:id="rId73"/>
    <p:sldId id="2146847266" r:id="rId74"/>
    <p:sldId id="2146847204" r:id="rId75"/>
    <p:sldId id="2146847209" r:id="rId76"/>
    <p:sldId id="2146847211" r:id="rId77"/>
    <p:sldId id="2146847210" r:id="rId78"/>
    <p:sldId id="2146847148" r:id="rId79"/>
    <p:sldId id="2146847149" r:id="rId80"/>
    <p:sldId id="2146847150" r:id="rId81"/>
    <p:sldId id="2146847151" r:id="rId82"/>
    <p:sldId id="2146847197" r:id="rId83"/>
    <p:sldId id="2146847152" r:id="rId84"/>
    <p:sldId id="2146847153" r:id="rId85"/>
    <p:sldId id="2146847154" r:id="rId86"/>
    <p:sldId id="2146847155"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5B0912-FB81-8FD2-44D4-757D47508651}" name="Weidong Cui" initials="WC" userId="S::wdcui@microsoft.com::c2abf49c-89d0-4864-9fa5-414c3f97aeae" providerId="AD"/>
  <p188:author id="{F9022D19-80BC-4377-42D4-21A039B7833B}" name="Nikolaj Bjorner" initials="NB" userId="S::nbjorner@microsoft.com::063a94de-0c49-4d58-b22f-4505b39fd664" providerId="AD"/>
  <p188:author id="{2DDF9ACE-2DF6-9E64-DC43-6CFD94CE1391}" name="Andrey Rybalchenko" initials="AR" userId="S::rybal@microsoft.com::5f4e1ec8-7fde-4bd0-bac4-5a69416c2d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FF9933"/>
    <a:srgbClr val="B2AEAB"/>
    <a:srgbClr val="FF99FF"/>
    <a:srgbClr val="5BAD80"/>
    <a:srgbClr val="5AA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6502D9-F762-4FFE-97A0-A2BBB5F60DEB}" v="620" dt="2025-10-05T17:01:44.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826" autoAdjust="0"/>
  </p:normalViewPr>
  <p:slideViewPr>
    <p:cSldViewPr snapToGrid="0">
      <p:cViewPr varScale="1">
        <p:scale>
          <a:sx n="96" d="100"/>
          <a:sy n="96" d="100"/>
        </p:scale>
        <p:origin x="2788" y="288"/>
      </p:cViewPr>
      <p:guideLst/>
    </p:cSldViewPr>
  </p:slideViewPr>
  <p:outlineViewPr>
    <p:cViewPr>
      <p:scale>
        <a:sx n="33" d="100"/>
        <a:sy n="33" d="100"/>
      </p:scale>
      <p:origin x="0" y="-31292"/>
    </p:cViewPr>
  </p:outlineViewPr>
  <p:notesTextViewPr>
    <p:cViewPr>
      <p:scale>
        <a:sx n="1" d="1"/>
        <a:sy n="1" d="1"/>
      </p:scale>
      <p:origin x="0" y="0"/>
    </p:cViewPr>
  </p:notesTextViewPr>
  <p:sorterViewPr>
    <p:cViewPr>
      <p:scale>
        <a:sx n="1617" d="2500"/>
        <a:sy n="1617" d="2500"/>
      </p:scale>
      <p:origin x="0" y="-30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simple5" qsCatId="simple" csTypeId="urn:microsoft.com/office/officeart/2005/8/colors/colorful5" csCatId="colorful" phldr="1"/>
      <dgm:spPr/>
    </dgm:pt>
    <dgm:pt modelId="{F15F4BAA-E03C-4FBB-8DC5-D8199E2B5B25}">
      <dgm:prSet phldrT="[Text]"/>
      <dgm:spPr/>
      <dgm:t>
        <a:bodyPr/>
        <a:lstStyle/>
        <a:p>
          <a:r>
            <a:rPr lang="en-US"/>
            <a:t>Theory</a:t>
          </a:r>
        </a:p>
        <a:p>
          <a:r>
            <a:rPr lang="en-US"/>
            <a:t>Solvers</a:t>
          </a:r>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a:t>SMT</a:t>
          </a:r>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DA3693D4-BCA6-4C29-AF4C-85A989E68FAA}">
      <dgm:prSet phldrT="[Text]"/>
      <dgm:spPr/>
      <dgm:t>
        <a:bodyPr/>
        <a:lstStyle/>
        <a:p>
          <a:r>
            <a:rPr lang="en-US"/>
            <a:t>SAT</a:t>
          </a:r>
        </a:p>
      </dgm:t>
    </dgm:pt>
    <dgm:pt modelId="{B9633CDC-1820-4C3E-9CDA-0F72AA78B4DE}" type="sibTrans" cxnId="{201E6FF8-392D-4CAD-8D84-AA0D71F14938}">
      <dgm:prSet/>
      <dgm:spPr/>
      <dgm:t>
        <a:bodyPr/>
        <a:lstStyle/>
        <a:p>
          <a:endParaRPr lang="en-US"/>
        </a:p>
      </dgm:t>
    </dgm:pt>
    <dgm:pt modelId="{EC4085D4-E8C4-456B-AF0D-9A9E9823371D}" type="parTrans" cxnId="{201E6FF8-392D-4CAD-8D84-AA0D71F14938}">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pt>
  </dgm:ptLst>
  <dgm:cxnLst>
    <dgm:cxn modelId="{555E1008-95A2-4884-8A78-3E21FF48190F}" type="presOf" srcId="{C08D946E-1C49-4552-BB82-75F81120E61F}" destId="{C86CAA3B-F2D5-4490-AA38-6E9CB829F4B9}" srcOrd="0" destOrd="0" presId="urn:microsoft.com/office/officeart/2005/8/layout/equation1"/>
    <dgm:cxn modelId="{68C63F69-DC70-461E-8D58-97FB343F7EAD}" type="presOf" srcId="{DA3693D4-BCA6-4C29-AF4C-85A989E68FAA}" destId="{4D781F7A-8DA0-4054-B089-AE82ED11AA58}" srcOrd="0" destOrd="0" presId="urn:microsoft.com/office/officeart/2005/8/layout/equation1"/>
    <dgm:cxn modelId="{100C939A-9F1E-495B-BF99-5C4E9056D488}" type="presOf" srcId="{3A35AE93-9501-44D1-A4A6-35BD5B8F1FCA}" destId="{D289497B-AAA3-4A46-B5EB-832082DE316D}" srcOrd="0" destOrd="0" presId="urn:microsoft.com/office/officeart/2005/8/layout/equation1"/>
    <dgm:cxn modelId="{7806099C-BC2F-44DB-81CE-DAEE103B3CDB}" type="presOf" srcId="{3F78C612-AE92-4725-8E75-52CBDD374727}" destId="{00071994-6C1D-412F-AFD2-B5C1F45A44A4}" srcOrd="0" destOrd="0" presId="urn:microsoft.com/office/officeart/2005/8/layout/equation1"/>
    <dgm:cxn modelId="{93D0229E-3A28-4D46-ACC9-5ED2613219DA}" srcId="{C08D946E-1C49-4552-BB82-75F81120E61F}" destId="{3A35AE93-9501-44D1-A4A6-35BD5B8F1FCA}" srcOrd="2" destOrd="0" parTransId="{B5D4A5EF-207F-4110-A849-E8DB71D88473}" sibTransId="{95E2A059-062E-452C-BAAF-08FFE4536FC1}"/>
    <dgm:cxn modelId="{40B86FDB-37F9-4BF3-BB8C-A8E386AEDDF2}" srcId="{C08D946E-1C49-4552-BB82-75F81120E61F}" destId="{F15F4BAA-E03C-4FBB-8DC5-D8199E2B5B25}" srcOrd="1" destOrd="0" parTransId="{C7085F6C-0AEA-4855-8854-C46927E8BEB7}" sibTransId="{3F78C612-AE92-4725-8E75-52CBDD374727}"/>
    <dgm:cxn modelId="{E76B6AEB-E6FB-4DD1-910E-F3E65189E1EA}" type="presOf" srcId="{B9633CDC-1820-4C3E-9CDA-0F72AA78B4DE}" destId="{09C4BBFD-C2FB-40E1-B00C-9D790D4F33B0}" srcOrd="0" destOrd="0" presId="urn:microsoft.com/office/officeart/2005/8/layout/equation1"/>
    <dgm:cxn modelId="{D9C81EED-80D4-4FBB-90D5-A42EDB260044}" type="presOf" srcId="{F15F4BAA-E03C-4FBB-8DC5-D8199E2B5B25}" destId="{B00C9963-3894-4A20-9671-30E6C998310C}" srcOrd="0" destOrd="0" presId="urn:microsoft.com/office/officeart/2005/8/layout/equation1"/>
    <dgm:cxn modelId="{201E6FF8-392D-4CAD-8D84-AA0D71F14938}" srcId="{C08D946E-1C49-4552-BB82-75F81120E61F}" destId="{DA3693D4-BCA6-4C29-AF4C-85A989E68FAA}" srcOrd="0" destOrd="0" parTransId="{EC4085D4-E8C4-456B-AF0D-9A9E9823371D}" sibTransId="{B9633CDC-1820-4C3E-9CDA-0F72AA78B4DE}"/>
    <dgm:cxn modelId="{D4F15D7B-828B-47E1-B658-59B155423A3D}" type="presParOf" srcId="{C86CAA3B-F2D5-4490-AA38-6E9CB829F4B9}" destId="{4D781F7A-8DA0-4054-B089-AE82ED11AA58}" srcOrd="0" destOrd="0" presId="urn:microsoft.com/office/officeart/2005/8/layout/equation1"/>
    <dgm:cxn modelId="{B06CA154-CB90-4C2A-99C3-02984B8AF7B8}" type="presParOf" srcId="{C86CAA3B-F2D5-4490-AA38-6E9CB829F4B9}" destId="{AFDF1215-3A76-4C55-AA10-D0A3D79B3211}" srcOrd="1" destOrd="0" presId="urn:microsoft.com/office/officeart/2005/8/layout/equation1"/>
    <dgm:cxn modelId="{E5207898-635D-4931-A39D-F6ACD9D1CC43}" type="presParOf" srcId="{C86CAA3B-F2D5-4490-AA38-6E9CB829F4B9}" destId="{09C4BBFD-C2FB-40E1-B00C-9D790D4F33B0}" srcOrd="2" destOrd="0" presId="urn:microsoft.com/office/officeart/2005/8/layout/equation1"/>
    <dgm:cxn modelId="{F7C0411D-DE48-48A2-A74A-DB80ACBA8AD8}" type="presParOf" srcId="{C86CAA3B-F2D5-4490-AA38-6E9CB829F4B9}" destId="{06C5B2FA-7C04-4BDA-BF4A-58C5514187D3}" srcOrd="3" destOrd="0" presId="urn:microsoft.com/office/officeart/2005/8/layout/equation1"/>
    <dgm:cxn modelId="{3BA95DF5-9D7A-46CD-B5DB-B45A0B762CF3}" type="presParOf" srcId="{C86CAA3B-F2D5-4490-AA38-6E9CB829F4B9}" destId="{B00C9963-3894-4A20-9671-30E6C998310C}" srcOrd="4" destOrd="0" presId="urn:microsoft.com/office/officeart/2005/8/layout/equation1"/>
    <dgm:cxn modelId="{A81244FC-1CCF-4F7C-90F1-0494EF46E843}" type="presParOf" srcId="{C86CAA3B-F2D5-4490-AA38-6E9CB829F4B9}" destId="{00EC796A-7198-4762-8B58-85EEE3C46FE2}" srcOrd="5" destOrd="0" presId="urn:microsoft.com/office/officeart/2005/8/layout/equation1"/>
    <dgm:cxn modelId="{D5883EE7-DAA2-4DDA-81D5-5A5E0188146E}" type="presParOf" srcId="{C86CAA3B-F2D5-4490-AA38-6E9CB829F4B9}" destId="{00071994-6C1D-412F-AFD2-B5C1F45A44A4}" srcOrd="6" destOrd="0" presId="urn:microsoft.com/office/officeart/2005/8/layout/equation1"/>
    <dgm:cxn modelId="{71C1C1D2-0523-4DAB-B4A6-642890A4041E}" type="presParOf" srcId="{C86CAA3B-F2D5-4490-AA38-6E9CB829F4B9}" destId="{86DB068B-DF58-4654-A59C-CB83BA021B6C}" srcOrd="7" destOrd="0" presId="urn:microsoft.com/office/officeart/2005/8/layout/equation1"/>
    <dgm:cxn modelId="{76C39A53-473C-4314-AF0D-FFCC02D6406E}"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1F7A-8DA0-4054-B089-AE82ED11AA58}">
      <dsp:nvSpPr>
        <dsp:cNvPr id="0" name=""/>
        <dsp:cNvSpPr/>
      </dsp:nvSpPr>
      <dsp:spPr>
        <a:xfrm>
          <a:off x="1452" y="2115996"/>
          <a:ext cx="1924967" cy="192496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SAT</a:t>
          </a:r>
        </a:p>
      </dsp:txBody>
      <dsp:txXfrm>
        <a:off x="283357" y="2397901"/>
        <a:ext cx="1361157" cy="1361157"/>
      </dsp:txXfrm>
    </dsp:sp>
    <dsp:sp modelId="{09C4BBFD-C2FB-40E1-B00C-9D790D4F33B0}">
      <dsp:nvSpPr>
        <dsp:cNvPr id="0" name=""/>
        <dsp:cNvSpPr/>
      </dsp:nvSpPr>
      <dsp:spPr>
        <a:xfrm>
          <a:off x="2082727" y="2520239"/>
          <a:ext cx="1116481" cy="1116481"/>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30717" y="2947181"/>
        <a:ext cx="820501" cy="262597"/>
      </dsp:txXfrm>
    </dsp:sp>
    <dsp:sp modelId="{B00C9963-3894-4A20-9671-30E6C998310C}">
      <dsp:nvSpPr>
        <dsp:cNvPr id="0" name=""/>
        <dsp:cNvSpPr/>
      </dsp:nvSpPr>
      <dsp:spPr>
        <a:xfrm>
          <a:off x="3355516" y="2115996"/>
          <a:ext cx="1924967" cy="1924967"/>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Theory</a:t>
          </a:r>
        </a:p>
        <a:p>
          <a:pPr marL="0" lvl="0" indent="0" algn="ctr" defTabSz="1511300">
            <a:lnSpc>
              <a:spcPct val="90000"/>
            </a:lnSpc>
            <a:spcBef>
              <a:spcPct val="0"/>
            </a:spcBef>
            <a:spcAft>
              <a:spcPct val="35000"/>
            </a:spcAft>
            <a:buNone/>
          </a:pPr>
          <a:r>
            <a:rPr lang="en-US" sz="3400" kern="1200"/>
            <a:t>Solvers</a:t>
          </a:r>
        </a:p>
      </dsp:txBody>
      <dsp:txXfrm>
        <a:off x="3637421" y="2397901"/>
        <a:ext cx="1361157" cy="1361157"/>
      </dsp:txXfrm>
    </dsp:sp>
    <dsp:sp modelId="{00071994-6C1D-412F-AFD2-B5C1F45A44A4}">
      <dsp:nvSpPr>
        <dsp:cNvPr id="0" name=""/>
        <dsp:cNvSpPr/>
      </dsp:nvSpPr>
      <dsp:spPr>
        <a:xfrm>
          <a:off x="5436791" y="2520239"/>
          <a:ext cx="1116481" cy="1116481"/>
        </a:xfrm>
        <a:prstGeom prst="mathEqual">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5584781" y="2750234"/>
        <a:ext cx="820501" cy="656491"/>
      </dsp:txXfrm>
    </dsp:sp>
    <dsp:sp modelId="{D289497B-AAA3-4A46-B5EB-832082DE316D}">
      <dsp:nvSpPr>
        <dsp:cNvPr id="0" name=""/>
        <dsp:cNvSpPr/>
      </dsp:nvSpPr>
      <dsp:spPr>
        <a:xfrm>
          <a:off x="6709579" y="2115996"/>
          <a:ext cx="1924967" cy="1924967"/>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SMT</a:t>
          </a:r>
        </a:p>
      </dsp:txBody>
      <dsp:txXfrm>
        <a:off x="6991484" y="2397901"/>
        <a:ext cx="1361157" cy="13611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3:14.02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2387 488 1032,'0'0'1290,"0"0"-129,0 0 129,0 0-258,0 0 129,0 0-129,0 0-387,0 0 0,0 0-129,0 0-129,0 0 129,0 0-258,0 0 0,0 0 258,0 0 0,0 0 0,0 0-129,0 0 258,0 0-516,0 0 258,0 0-258,0 0 0,0 0-258,0 0 258,0 0-258,-11 0 258,11 0-129,0 0 129,0 0-129,0 0 129,0 0-129,0 0 258,0 0-258,0 0 129,-12-13 0,12 13-129,0 0 129,0 0 0,0 0 0,0 0-129,-13-23 0,13 23 0,0 0 129,0 0-258,-9-24 258,9 24-129,0 0 0,0 0 129,-14-18-129,14 18 129,0 0 0,0 0 129,-17-15-129,17 15 0,0 0 0,0 0 0,-17-16 0,17 16 129,0 0-129,0 0 0,-23-21 129,23 21-129,0 0 0,-20-19 129,20 19 0,-17-13 0,17 13-129,-19-14 129,19 14-129,-17-13 129,17 13-129,-22-12 0,22 12 0,-21-11 0,21 11 0,-22-10 0,22 10-129,-25-14 129,25 14 0,-25-13 0,25 13-129,-26-13 129,26 13 0,-29-14-129,29 14 129,-25-9 0,25 9-129,-23-10 129,23 10-129,-22-8 0,22 8 129,-22-6-129,22 6 0,-25-9 0,25 9 0,-23-7 0,23 7 0,-31-11 0,31 11 258,-31-13-258,14 10 0,0-3 0,-1-1 129,-1 0-129,-1 4 0,3-3 0,-3 3 0,20 3 129,-30-8-129,30 8 0,-23-6 0,23 6 0,-25-4 0,25 4 0,-25-6 129,25 6-129,-29-6 0,29 6 0,-28-6 0,28 6 0,-31-6 0,31 6 0,-28-5 0,28 5 0,-23-4 0,23 4 0,-20-4 129,20 4-129,0 0 0,-23-5 0,23 5 0,0 0 129,-25-3-129,25 3 0,-20-4 0,20 4-129,-22-7 129,22 7 0,-25-3 0,25 3 0,-20-4 0,20 4 0,-23-3 0,23 3 0,-22-4 0,22 4 0,-25-5 0,25 5 0,-21-3 0,21 3 0,-22-1 0,22 1 0,-20 0 0,20 0 0,-19 0 0,19 0 0,-20-3 129,20 3-129,-26 0 0,26 0 0,-25-4 129,25 4-129,-26 0 0,26 0 0,-24 0 0,24 0 0,-27 0 0,27 0 0,-28 0 0,28 0 0,-30 2 0,13 0 0,0 1 0,0-2 0,17-1 0,-29 3 0,29-3 0,-33 5 0,13-4 0,3 3 0,0-2 0,17-2 0,-36 10 0,19-6 129,-1 0-129,18-4 0,-31 8 0,31-8 0,-25 7 129,25-7-129,-20 6 0,20-6 129,-23 5-129,23-5 0,-24 9 129,24-9-129,-28 7 0,28-7 0,-31 12 0,31-12 0,-23 9 0,23-9 0,-23 10 0,23-10 0,-17 9 0,17-9 0,-19 13 0,19-13 0,-20 14 0,20-14 0,-18 16 0,18-16 0,-19 13 0,19-13 0,-17 14 0,17-14 0,0 0 0,-25 19 0,25-19 0,-21 18 0,21-18 0,-25 15 0,25-15 0,-30 18 0,30-18 0,-26 18 0,26-18 0,-26 18 0,26-18 0,-21 17 0,21-17 0,-20 17 0,20-17 0,-17 17 0,17-17 0,0 0 0,-21 25 0,21-25 0,0 0 0,-17 20 0,17-20 0,0 0 0,0 0 0,-17 20 0,17-20 0,0 0 0,-14 16-129,14-16 129,0 0 0,-16 18 0,16-18 0,0 0 0,-11 16 0,11-16 0,0 0 0,0 0 0,-12 22 0,12-22 0,0 0 0,-8 18 0,8-18 0,-8 16 0,8-16 0,-4 20 129,4-20 129,-6 20-258,6-20 258,-7 27-129,7-27 0,-7 22-129,7-22 129,-3 17-129,3-17 0,0 0 0,-5 20-129,5-20 129,0 0 0,0 0 0,0 17 0,0-17 0,0 0-129,0 17 129,0-17 0,0 0 0,0 19 0,0-19 0,0 0 0,5 17 0,-5-17-129,0 0 129,0 0 0,12 21 0,-12-21 0,0 0 0,11 20 0,-11-20 0,0 0 0,15 19 0,-15-19 0,0 0 0,11 17 0,-11-17 0,0 0 0,0 0 0,17 18-129,-17-18 129,0 0 0,0 0 0,14 17 0,-14-17 0,0 0 0,0 0 0,17 19 0,-17-19 0,0 0 0,0 0 0,22 19 0,-22-19 0,0 0 0,0 0 0,18 14-129,-18-14 258,0 0-258,21 9 129,-21-9 0,0 0 0,18 12 0,-18-12 0,0 0 0,20 11 0,-20-11 0,0 0 0,0 0 0,19 10 0,-19-10 0,0 0 0,20 9 0,-20-9 0,0 0 0,20 7 0,-20-7 0,0 0 0,22 11 0,-22-11 0,0 0 0,0 0 0,21 12 0,-21-12 0,0 0 0,0 0 0,21 7 0,-21-7 129,0 0-129,0 0 0,21 7 0,-21-7 0,0 0 0,22 7 0,-22-7 0,0 0 0,19 9 0,-19-9 0,0 0 0,20 7 0,-20-7 0,0 0 0,20 5 0,-20-5 0,18 0 0,-18 0 0,0 0 0,17 5 0,-17-5 0,0 0 0,24 3 0,-24-3 0,0 0 0,20 6 0,-20-6 0,18 4 0,-18-4 0,0 0 0,24 7 0,-24-7 0,0 0 0,23 7 0,-23-7 0,0 0 0,25 6 0,-25-6 0,0 0 129,18 4-129,-18-4 0,0 0 0,22 3 0,-22-3 0,0 0 0,23 4 0,-23-4 0,19 0 0,-19 0 0,0 0 0,23 0 0,-23 0 0,17 0 0,-17 0 0,0 0 0,0 0 0,26 2 0,-26-2 0,0 0 129,17 0-129,-17 0 0,0 0 0,24 0 0,-24 0 0,0 0 0,24 0 0,-24 0 0,0 0 0,22 0 129,-22 0-129,17 0 0,-17 0 0,17 0 0,-17 0 0,20 0 0,-20 0 0,21-2 0,-21 2 0,21-4 0,-21 4 0,22 0 0,-22 0 129,20-3-129,-20 3 0,19-1 0,-19 1 0,18-2 0,-18 2 0,17-1 0,-17 1 0,0 0 0,23 0 0,-23 0 0,0 0 0,22 0 0,-22 0 0,0 0 0,22-5 0,-22 5 0,0 0 0,17 0 0,-17 0 0,0 0 0,20-1 0,-20 1 0,0 0 0,19 0 0,-19 0 0,0 0 0,17-5 129,-17 5-129,0 0 0,23 0 0,-23 0-129,0 0 129,23-2 0,-23 2 0,0 0 0,19 0 0,-19 0 0,0 0 0,17 0 129,-17 0-258,0 0 129,0 0 0,21 0 0,-21 0 0,0 0 0,21 0 0,-21 0 0,0 0 0,20 0 0,-20 0 129,0 0-129,25 0 0,-25 0 0,0 0 0,20 0 0,-20 0 0,0 0 0,17 0 0,-17 0 0,0 0 0,0 0 0,0 0 0,17 0 0,-17 0 0,0 0 0,0 0 0,20 0 0,-20 0 0,0 0 0,20 0 0,-20 0 0,0 0 0,22 0 0,-22 0 0,0 0 0,17 0 0,-17 0 0,0 0 0,0 0 0,18 0 0,-18 0-129,0 0 129,17 0 0,-17 0 0,0 0 0,19 0 0,-19 0 0,0 0 0,20 0 0,-20 0 0,0 0 0,19 2 0,-19-2 0,0 0 0,20 1 0,-20-1 0,0 0 0,17 0 0,-17 0 0,0 0 0,17 0 0,-17 0 0,0 0 0,0 0 0,18 4 0,-18-4 0,0 0 0,22 1 129,-22-1-129,0 0 0,23 0 0,-23 0 0,0 0 0,0 0 0,21 0 0,-21 0 0,0 0 0,0 0 0,0 0 0,20 0 0,-20 0 0,0 0 0,21 0 0,-21 0 0,0 0 0,25 0 0,-25 0 0,0 0 0,22 0 0,-22 0 0,0 0 0,18 0 0,-18 0 0,0 0 0,21-1 0,-21 1 129,0 0-129,20-5 0,-20 5 0,0 0 0,0 0 0,20-5 0,-20 5-129,0 0 129,0 0 0,0 0 0,17-3 0,-17 3 0,0 0 0,0 0 0,0 0 0,22-5 0,-22 5 0,0 0 0,23-5 0,-23 5 0,17-1 0,-17 1 129,17 0-129,-17 0 0,0 0 0,22 0 0,-22 0 0,0 0 0,21 0 0,-21 0 0,17 0 0,-17 0 0,19 0 0,-19 0 0,17-3 0,-17 3 0,22-5 0,-22 5 0,21 0 0,-21 0 0,19-5 0,-19 5 0,22-1 0,-22 1 0,17-3 0,-17 3 258,0 0-258,0 0 0,21-9 0,-21 9 129,0 0-129,0 0 0,17-10 0,-17 10 129,0 0-129,20-17 0,-20 17 0,0 0 0,21-15 0,-21 15 0,0 0 0,0 0 0,20-15 0,-20 15 0,0 0 0,0 0 0,18-12 0,-18 12 0,0 0 129,0 0-129,0 0 0,20-21 0,-20 21 0,0 0 0,0 0 129,16-20-129,-16 20 0,0 0 0,0 0 0,15-20 0,-15 20 0,0 0 0,16-23 0,-16 23 0,0 0 0,20-26 129,-20 26-129,0 0 0,17-22 0,-17 22 0,0 0 0,14-19 0,-14 19 0,0 0 0,12-19 0,-12 19 0,0 0 0,0 0 0,11-17 129,-11 17-129,0 0 0,0 0 0,7-19 0,-7 19 129,0 0-129,0 0 0,0 0 0,3-17 129,-3 17-129,0 0 0,0-20 0,0 20 0,0 0 0,0-24 0,0 24 0,0 0 0,0-23 0,0 23 0,0 0 0,0 0 0,0-19 0,0 19 0,0 0 0,0 0 129,0 0-129,0 0 0,0-18 0,0 18 129,0 0-129,0 0 0,-10-16 0,10 16-258,0 0 258,0 0-129,-7-20 129,7 20-258,0 0 258,0 0-129,0 0 129,0 0 0,0 0-129,0 0 129,0 0 0,-11-16 0,11 16 0,0 0-129,0 0 129,0 0 0,0 0 0,-5-19-129,5 19 129,0 0 0,0 0-129,0 0-129,0 0 0,0 0-129,0 0-516,0 0-774,0 0-2064,0 0 129,0 0-645,-9-28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0:05.52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331 641 645,'0'0'903,"-15"17"0,15-17-129,-6 19 129,6-19 0,0 0 0,-11 23 0,11-23 0,0 0 0,-16 19 0,16-19 0,0 0 0,0 0-129,-18 14 0,18-14-129,0 0 129,0 0 0,0 0-258,-21-2 0,21 2 129,0 0-258,-21-12 0,21 12 0,-27-9 129,27 9-129,-27-10 0,27 10 0,-31-8 0,31 8-129,-25-7 0,25 7 0,-24-8 0,24 8 129,-23-14-129,23 14 129,-17-14-129,17 14 0,-16-18 0,16 18-129,-11-21 0,11 21-129,-13-24 0,13 24 129,-2-24-129,2 24 0,-6-24 0,6 24 0,0-28 0,0 28 129,0-30-129,0 30 129,0-27-129,0 27 0,5-28 129,-5 28-129,1-22 0,-1 22 0,5-22 0,-5 22 129,5-24-129,-5 24 0,8-25 0,-8 25 0,8-23 0,-8 23 0,8-19 0,-8 19 0,0 0 0,9-20 0,-9 20 0,0 0 0,13-20 0,-13 20 129,0 0-129,23-27 0,-23 27 0,12-18 0,-12 18 129,15-19-129,-15 19 0,0 0 0,21-18 0,-21 18 0,0 0 0,17-14 0,-17 14 0,0 0 0,18-16 0,-18 16 0,17-7 0,-17 7 0,23-11 0,-23 11-129,24-10 129,-24 10 129,25-6-129,-25 6 0,25-8 0,-25 8 0,24-6 0,-24 6 0,25-6 0,-25 6 0,24-6 0,-24 6 0,31-6 0,-31 6 0,28-8 0,-28 8 0,32-8 0,-32 8 0,32-7 0,-32 7 0,26-8 0,-26 8 0,32-6-129,-13 2 129,-19 4 0,35-3 0,-15 0 0,2 2 0,2-1 0,0 2 0,0 0 0,-2 0 0,-1 0 0,2 0 0,-4 0 0,2-1 0,-4 1 0,1-3 0,-18 3 0,29-2 0,-29 2 0,27-2 0,-27 2 0,24-1 0,-24 1 129,22 0-129,-22 0 0,24 0 0,-24 0 0,21 0 0,-21 0 0,22-2 0,-22 2 0,24-3 0,-24 3 129,26-1-129,-26 1 0,29-2 0,-29 2 0,29-4 0,-29 4 0,27 0 129,-27 0-129,25-2 0,-25 2 0,25 0 0,-25 0 0,25-2 129,-25 2-129,27 0 0,-27 0 0,31 0 0,-31 0 0,32 0 0,-15 0 0,1 0 0,1 0 0,-19 0 0,35 0 0,-17 0 0,0 2 258,-18-2-258,35 5 129,-18-4-129,-17-1 0,32 0 129,-32 0-129,26 0 0,-26 0 0,27 0 0,-27 0 0,31 3 0,-14 0-129,-17-3 129,39 2 129,-20-1-129,3-1 0,-1 2 0,0 0 0,1-2 0,-4 0 0,4 3 0,-4-3 0,1 1 0,-19-1 0,35 2 0,-17-1 0,-1-1 0,4 3 129,-2-3-129,4 0 0,-2 0 0,3 0 0,-2 0 129,4 0-129,-2-3 0,0 3 0,-2 0 0,2-1 0,-3 1 0,1 0 0,-1 0 0,0 0 0,0 0 0,-4-2 129,3 1-129,-20 1 0,36-3 0,-36 3 0,37-4 0,-18 4 0,2-1 0,6 1 0,-1 0 129,1 0-129,2 0 0,3 0 0,-5 0 129,4 0-129,-3 0 0,0 0 129,-3 0-129,-4 0 0,1 0 0,-4 0 0,-18 0 0,32 0 0,-32 0 129,22 0-129,-22 0 0,20 0 0,-20 0 0,20 0 129,-20 0-129,0 0 0,28 0 129,-28 0-129,20 0 0,-20 0 0,18 0 0,-18 0 129,22 0-129,-22 0 0,0 0 0,26 0 0,-26 0 0,24 0 0,-24 0 0,21 0 0,-21 0 129,29 0-129,-29 0 0,30 0 0,-30 0 0,27 0 0,-27 0 0,31 0-129,-31 0 129,27 1 0,-27-1 129,30 4-129,-30-4 0,31 3 0,-31-3 0,30 3 0,-11-2 0,-1 4 0,1-5 0,2 5 0,-3-4 129,1 1-129,-19-2 0,32 3 0,-32-3 0,24 1 0,-24-1 0,0 0 0,22 2 0,-22-2 0,0 0 0,18 5 0,-18-5 0,0 0 0,24 6 0,-24-6 0,17 1 0,-17-1 0,0 0 0,23 3 0,-23-3 0,0 0 0,22 5 0,-22-5 0,0 0 0,0 0 0,21 6 0,-21-6 0,0 0 0,21 3 0,-21-3 129,0 0-129,19 6 0,-19-6 0,19 5 0,-19-5 0,0 0-129,19 8 129,-19-8 0,0 0 0,0 0 0,20 11 0,-20-11 0,0 0 0,24 4 0,-24-4 0,0 0 0,20 10 0,-20-10 0,18 4 0,-18-4 0,0 0 0,21 16 0,-21-16 0,21 14 0,-21-14 0,22 17 0,-22-17 0,19 15 0,-19-15 0,19 14 0,-19-14 0,0 0 0,0 0 0,18 22 0,-18-22 129,0 0-129,0 0 0,10 20 0,-10-20 129,1 17-129,-1-17 0,7 20 129,-7-20-129,3 23 0,-3-23 0,3 25 0,-3-25 0,2 22 0,-2-22 0,0 20 0,0-20 129,0 17-129,0-17 0,0 0 0,0 20 0,0-20 0,0 19 0,0-19 0,0 0 0,0 21 0,0-21 0,-2 22 129,2-22-129,-6 19 0,6-19 0,-7 17 0,7-17 0,-3 17 0,3-17 0,-6 18 0,6-18 129,-7 19-129,7-19 0,-5 21 0,5-21 129,-8 17-129,8-17 0,-11 27 0,11-27 129,-16 21-129,16-21 0,-16 17 0,16-17 129,-16 19-129,16-19 129,0 0-129,-19 23 129,19-23 0,-22 17-129,22-17 129,-24 17-129,24-17 129,-28 16-129,11-8 129,17-8-129,-24 13 129,24-13-129,-29 11 129,29-11-129,-27 10 129,27-10-129,-32 7 0,32-7 129,-34 6-129,34-6 129,-30 5-129,30-5 0,-34 3 129,34-3-129,-33 3 0,33-3 129,-34 0-129,15 0 0,-2 0 0,3 0 0,-1 0 0,-2 0 0,2 0 0,-2 0 0,-1 0 129,0-3-129,1 3 0,-3-1 0,-3 1 0,6-2 0,-2 2 0,-1-1 0,2 1 0,-4-4 0,5 4 0,-3 0-129,2-1 129,-4 1 0,-4 0 0,4-2 0,1 2 0,-2 0 0,1 0 0,0 0 0,1 0 0,-4 0 0,8 0 0,-3 0 0,2 0-129,-1 0 129,3 0 0,-1 0 0,2 2 0,-4-1 0,-2 3 0,2-3 0,-1 1 0,0 2 0,0-2-129,3-1 129,-3-1 0,4 4 0,0-3 0,-2-1 0,-2 2 0,3-2 0,-8 0 0,-1 3 0,-2-2 0,2 2-129,-6 0 129,3 1 0,-3 0 0,-2-1 0,4 0 0,1 0 0,-1 1 0,2-1 0,2-2 0,-2 2 0,1-3 0,4 3 0,0-3 0,0 0 0,0 0 0,-2 0 0,6 0 0,-1 0 0,0-3 0,2 3 0,1 0 0,4-1 0,17 1 0,-29-3 0,10 0 0,19 3 0,-32-2 0,14 0 0,18 2-129,-29 0 129,29 0 0,-30 0 0,30 0 0,-26-1 0,26 1 0,-24 0 0,24 0 129,-25-2-129,25 2 0,-32-4-129,32 4 129,-36-3 0,17 0 0,0 1 0,-2-3 0,-3 4-129,2-2 129,2 0 0,-2 0 0,4-1 0,18 4 0,-33-3 0,33 3 0,-27-3 0,27 3 0,-28-3 0,28 3 0,-28-6 0,28 6-129,-31-6 129,31 6 129,-32-6-258,32 6 129,-27-7 0,27 7 0,-27-1 0,27 1 0,-24-3 0,24 3 0,-26-5 0,26 5 0,-32 0 0,15-1 0,-3-3 0,-5 4 0,-7 0 0,0 0-129,1 0 129,1 0 0,4 0 0,1 5 0,4-3 0,21-2 0,-22 4 0,22-4 0,0 0 0,0 0 0,0 0 0,-20 0 0,20 0 0,0 0 0,0 0 0,0 0 0,-17 0 0,17 0 0,0 0 0,0 0 0,0 0 0,-19-1 0,19 1 0,0 0 0,0 0-129,0 0 129,0 0-129,0 0 129,0 0-129,0 0 0,-20-11 129,20 11-129,0 0 0,0 0-129,0 0 0,0 0 0,0 0-129,0 0-129,-19-8-258,19 8-387,0 0-258,0 0-645,0 0-1677,0 0-516,0 0-129,-8-20 129</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0:10.14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36 33 1677,'0'0'2580,"0"0"0,0 0-258,0-17-258,0 17-258,0 0-387,0 0-387,0 0-387,0 0 0,0 0-387,-18-13 129,18 13-129,0 0 129,0 0 129,-19-4 0,19 4-129,0 0 129,0 0 0,0 0 0,0 0-129,0 0-129,0 0 129,0 0-129,0 0-258,0 0 0,0 0 0,0 0-129,0 0 129,0 0 0,0 0 0,17 0-129,-17 0 258,36 4-129,-16-3 0,3-1 0,-4 2 0,3 1 0,-2-2 0,2-1 0,-22 0 0,32 8 0,-32-8 129,27 8-129,-27-8 0,29 6 129,-29-6-129,29 8 129,-10-4-129,-1-1 129,-1 4 0,1-4-129,-1 1 129,3 1-129,-20-5 0,32 9 129,-32-9-129,25 10 0,-25-10 0,20 6 0,-20-6 0,0 0 0,24 8 129,-24-8-129,0 0 0,24 7 0,-24-7 0,24 5 0,-24-5 0,19 8 129,-19-8-129,22 6 0,-22-6 0,0 0 0,23 4 129,-23-4-129,0 0 129,19 0-129,-19 0 129,0 0 0,24 0 0,-24 0-129,0 0 129,22 0-129,-22 0 129,0 0-129,27 2 0,-27-2 129,0 0-129,24 6 0,-24-6 0,20 3 0,-20-3 0,17 5 258,-17-5-258,0 0 0,26 6 0,-26-6-258,17 6 258,-17-6 0,18 8 0,-18-8 0,0 0 0,24 19 0,-24-19 0,21 15 258,-21-15-258,19 22 0,-19-22 129,18 31-129,-7-11 129,-2 0 0,-1 2-129,2 2 129,0 3 0,-4 1 0,4-1 0,-2 1 0,0 2 0,1 1-129,2 0 129,2-2-129,-5 0 0,7-3 0,-7 2 0,6 0 129,-1-2-129,0 5 129,-2-3-129,0 6 129,0-1-129,-3 5 129,7 0-129,-6 0 0,-1 1 0,-3-5 0,5 5 129,-6-7-129,3 2 0,-1 2 0,1 1 0,-3 2 0,3-2 0,1 5 0,-3-4 0,-2 7 0,2-4 0,-1-1-129,1 2 129,-3-4 0,-1 9 0,3-1 0,-1 4 0,2-1-129,-4-1 129,1 6 0,-1 4 0,4-9 129,-3 4-129,-1-10 0,-1 1 0,0-4 129,4 2-129,-3-7 0,1 1 0,-2-1 0,1 3 0,-1 8 0,0-1 0,0 3 0,0-2 129,0 7-258,4 0 258,-3-1-129,1-1 0,-1-3 0,4 0 0,-3-4 0,4 1 0,-4-5 129,-1 2-129,-1-5 129,5-2 0,-5-1 0,3 4 0,-3 3 129,0 6-258,0-5 129,2 3-129,3-1 0,-4 3 0,1-2 129,1-3-258,0-5 129,2-2 0,-2 1 0,4 0 129,-4 4-129,0 2 0,5-2 0,-6 5 0,1 4 0,3 5 0,1 4 0,-4 2 0,0-1 0,2 4 0,-5 2 0,5 0 0,-3-6 0,1 2-129,2-3 129,-5 1-129,3-3 129,0 0-129,-1-1 129,-2 4-129,0 2 129,0-3 0,0 1 0,0-1 0,0 5 0,0 1 0,0 3 0,0 1 0,0-3 0,0 3 0,1-3-129,-1 0 129,5-4 129,-2-4 0,2-1 0,-3-1-129,1-7 258,2 4-258,-2-9 129,2 2-129,-5 0 0,0-5 0,0-1 0,1-2 129,-1 5-129,0 1 0,0 3 0,-1-1 0,1 2 0,-2 1 0,-1 3 0,1-2 0,2-1 0,0 0 0,0-1 0,0 1 0,0 1 0,0-2 0,0-1 0,0 2 0,-1-1 0,1 1 0,-2 3-129,2 1 129,0-1 0,0 5 0,0-2 0,5-1 0,1 1 0,-1 0 129,-2-6-129,2 3 0,-3 2 0,1-7 129,0-1-129,-1-1 0,-1 1 0,1 1 129,1-3-129,2 1 0,-2 1 0,-1 3 0,-1-4 129,1 4-129,3-7-129,-4 0 129,-1 4 0,0-1-258,0-6 258,2 0-129,1-3 129,-3-1-129,0 5 129,3-3 0,0-5 0,2 1 0,-3 2 0,3 0 0,-5-1 0,4-1 0,1-2 0,-5 1 0,0 1 0,0-3 0,0-1 0,0-1 0,0-3 0,0 4 0,0 2 0,0-1 0,0 1 0,3-3 0,4 3-129,-6 2 258,3-1-258,-3-1 129,2-4 0,-3-1 0,0-4 0,4 4 0,-4-6 0,0-1 0,0 1 0,0 0 0,0-2-129,0-17 258,0 30-258,0-30 258,0 35-129,0-35 0,-4 32 0,4-32 0,-1 29 0,1-29 0,-3 30 0,3-30 0,-4 28 0,4-28 0,-1 28 129,1-28-129,-2 24 0,2-24 0,-1 24 0,1-24-129,0 23 0,0-23 0,-4 26 129,4-26-129,-3 33 129,2-16-129,1-17 129,0 29 0,0-29 0,0 28 129,0-28-258,0 27 129,0-27 0,0 17 0,0-17 0,0 0 0,0 24 0,0-24 0,0 20 0,0-20 0,0 24 0,0-24 0,0 21 0,0-21 0,0 17 0,0-17 129,0 0-129,0 0 0,0 0 0,4 18 0,-4-18 0,0 0 0,0 20 0,0-20 0,0 23 0,0-23 0,0 24 129,0-24-129,0 18 0,0-18 0,0 0 129,0 20-129,0-20 0,0 0 0,0 0 0,0 0 129,0 0-129,-4 17 0,4-17 0,0 0 0,0 0 0,-23 16 0,23-16 0,-17 14 0,17-14 0,-23 12 0,23-12 0,-25 14 0,25-14 0,-23 8 0,23-8 129,-21 11-129,21-11 0,-21 4 0,21-4 0,-17 3 129,17-3-129,-21 2 0,21-2 0,-19 0 129,19 0-129,-18 0 0,18 0 129,0 0-129,-21 0 0,21 0 129,0 0-129,0 0 0,-19-6 0,19 6 129,0 0-129,0 0-129,-21-3 258,21 3-129,0 0-129,0 0 129,-25-11 0,25 11 0,0 0 0,-23-8 0,23 8 0,0 0 0,-19-4 0,19 4 0,0 0 0,0 0 0,-19-14 0,19 14 0,0 0 0,0 0 0,-19-10 0,19 10 0,0 0 0,0 0 0,0 0-129,-21 0 129,21 0 0,0 0 0,0 0 0,0 0 0,0 0 0,0 0 0,0 0-129,0 0 129,0 0 0,0 0-129,0 0 129,0 0-129,0 0 129,0 0 0,0 0 0,0 0-129,0 0 129,0 0 0,0 0 0,0 0 0,0 0-129,0 0 129,0 0 0,0 0 0,0 0 0,0 0-129,0 0 129,0 0-129,0 0 129,0 0-129,0 0 0,0 0 0,0 0 129,0 0-129,0 0-129,0 0 129,0-17-129,0 17 0,0 0-129,5-18 129,-5 18-258,0 0-258,0 0 129,0 0-258,0 0-387,0 0-387,0 0-645,0 0-1032,0 0-903,0 0 0,11-27 387</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0:11.51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172 0 2451,'0'0'3096,"0"0"258,0 0-1290,0 0-645,0 0-258,0 0-387,0 0-258,0 0 129,0 0 0,0 0 129,0 0 0,0 0 129,0 0-129,0 0 0,0 0-129,0 0-129,0 0-129,0 0 129,0 0-258,0 0 0,0 18-129,0-18 129,0 0-129,0 0 0,-15 20-129,15-20 129,0 0 0,-16 17-129,16-17 0,0 0 129,-16 19-129,16-19 0,0 0 0,-19 19 0,19-19 0,0 0 129,-17 20-258,17-20 129,0 0 129,0 0-258,-23 23 129,23-23 0,0 0 0,0 0 0,-19 18 0,19-18 0,0 0 0,-13 21 0,13-21 0,0 0 0,0 0 0,-8 24 0,8-24 0,0 0 0,-3 20 0,3-20 0,0 0 0,-5 22 129,5-22-129,0 0 129,0 0 0,0 0-129,-3 22 129,3-22-129,0 0 0,0 0 0,0 0 129,0 0-129,-8 21 0,8-21 0,0 0 0,0 0 0,0 0 258,-6 18-258,6-18 129,0 0-129,0 0 129,0 0-129,0 0 129,0 0-129,0 0 129,0 0-129,0 0 129,0 0-129,0 0 129,0 0-129,0 0 0,0 0 129,0 0-129,0 0 0,0 0 0,0 0 0,0 0 0,0 0 0,3 23 0,-3-23-129,21 15 129,-21-15 0,24 30 0,-24-30 0,22 29 0,-22-29 0,21 29 0,-21-29 0,17 27 0,-17-27 0,15 21 0,-15-21 0,0 0 0,22 17 0,-22-17 0,0 0 0,0 0 0,19 11 129,-19-11-129,0 0 0,0 0 0,0 0 0,0 0 0,0 0 0,0 0 0,0 0 0,0 0 0,0 0-129,0 0 129,0 0-129,0 0 129,0 0-129,0 0-129,0 0 129,0 0-258,20 17 129,-20-17-129,0 0-258,0 0-129,20 24-645,-20-24-516,0 0-1290,23 14-774,-23-14-387,0 0 129</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2:33.45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3586 466 1,'-10'-10'1160,"10"10"1,0 0-129,0 0 0,0 0 129,0 0-258,0 0 129,-19 0-258,19 0-129,0 0 0,0 0 0,0 0 0,0 0-129,0 0 0,0 0 0,0 0 258,0 0-129,0 0 0,0 0 129,-19-4-129,19 4 0,0 0 0,0 0-129,0 0-129,0 0 258,0 0-258,0 0 0,0 0 0,0 0-129,0 0 129,-18-6-258,18 6 129,0 0 0,0 0 0,0 0-129,0 0 258,0 0-129,0 0 0,-20-7 0,20 7-129,0 0 129,-21 0-129,21 0 129,0 0-129,-19 0-129,19 0 129,0 0 0,-23 0-129,23 0 129,0 0-129,0 0 0,-17 0 129,17 0-129,0 0 129,-18 0 0,18 0 129,-19 0-129,19 0-129,0 0 129,-24-7 0,24 7 0,-18-8-129,18 8 129,0 0-129,-24-9 0,24 9 129,0 0-129,-24-10 0,24 10 129,-17-4 0,17 4-129,-23-5 129,23 5-129,-24-11 0,24 11 0,-25-13 0,25 13 0,-24-12 0,24 12 0,-26-9 0,26 9 129,-24-7-129,24 7 129,-24-4-129,24 4 129,-27-2-129,27 2 129,-29-4-129,29 4 0,-27-7 129,27 7-129,-26-7 0,26 7 0,-30-10 129,30 10-129,-30-10 0,12 6 0,18 4 0,-32-10 0,14 3 0,-1 4 0,0-1 129,0-1-129,19 5 0,-37-11 0,37 11 0,-35-9 0,17 3 0,18 6 0,-33-13 0,14 9 0,1-6 0,-1 4 0,1 2 0,-1-3 0,0 1 0,-2 0 0,2 0 0,0-2 0,-1 2 0,1 0 0,-2 0 0,2 1 0,0-3 0,0 2 0,1 0 0,1 0 0,-1-2 0,-3 2 0,2-2 0,1 2 0,18 6 0,-35-10 0,35 10 0,-30-10 0,9 8 0,21 2 0,-35-6 0,14 3 0,2-2 0,-2 0 0,0 2 0,-1 0 0,4 2 0,-2-2 0,2 0 0,0 1 0,-2 0 0,-1-1 0,0 2 0,0 1 0,-3 0 0,2 0 0,-1 0 0,4 0 0,2 0 0,17 0 0,-31 0 0,31 0 0,-22 0 0,22 0 0,-23-3 0,23 3 0,-25-3 0,25 3 0,-26-5 0,26 5 0,-30 0 0,30 0 0,-32-5 0,32 5 0,-31-1 0,31 1 0,-36-2 0,36 2 0,-32-1 0,32 1 0,-29 0 0,29 0 0,-24 0 0,24 0 0,-22-3 0,22 3 0,-24 0 0,24 0 0,-26-2 0,8 0 0,-1 2 0,-2 0 0,1-3 0,-4 3 0,-2 0 0,-1 0 0,3 0 0,0 0 0,1 0 0,4 0 0,0 3 0,19-3 0,-29 2 0,29-2 0,-27 0 0,27 0 0,-22 0 0,22 0 0,-28 2-129,28-2 129,-25 0 0,25 0 0,-24 4 0,24-4 0,-19 2 0,19-2 0,-18 1 0,18-1 0,-22 6 0,22-6 0,-23 5 0,23-5 0,-24 5 0,24-5 0,-28 6 0,28-6 0,-28 6 0,28-6 0,-24 6 0,24-6 0,-24 7 0,24-7 0,-17 3 0,17-3 0,0 0 0,-24 6 0,24-6 0,0 0 0,-21 6 0,21-6 0,0 0 0,0 0 0,-22 8 0,22-8 0,0 0 0,-29 8 0,29-8 0,-23 7 0,23-7 0,-32 13 0,32-13 0,-30 12 0,30-12-129,-29 12 129,29-12 0,-22 10 129,22-10-129,-21 6 0,21-6 0,-19 8 0,19-8 0,-19 4 0,19-4 0,-21 10-129,21-10 129,-23 9 0,23-9 0,-23 8 0,23-8 0,-24 7 0,24-7 0,-23 10 0,23-10 129,0 0-258,-22 9 129,22-9 0,0 0 0,-21 11 0,21-11 0,0 0 0,-27 15 0,27-15 0,-23 14 0,23-14-129,-24 14 129,24-14 0,-24 16 0,24-16 0,-22 13 0,22-13 0,-21 18 0,21-18-129,-19 18 129,19-18 0,-18 28 0,9-9 129,9-19-129,-16 26 129,8-7 0,8-19 0,-11 34-129,11-34 129,-13 28-129,13-28 0,-11 26 0,11-26 0,-13 23 0,13-23 0,-15 22 0,15-22 0,-8 22 0,8-22-129,-8 18 129,8-18 0,0 0 0,-3 24-129,3-24 129,0 0 0,-1 21-129,1-21 129,0 22 0,0-22-129,0 25 129,0-25 0,0 29 0,0-29 0,0 33 0,0-33 0,1 26 129,1-7-258,-2-19 129,1 30 0,-1-30 0,5 33 0,-5-33 0,7 31 0,-7-31-129,8 28 129,-8-28 0,12 25-129,-12-25 129,15 23 0,-15-23 0,16 21 0,-16-21 0,17 16 0,-17-16 0,0 0-129,29 15 129,-29-15 0,19 11 0,-19-11 0,23 16 0,-23-16 129,27 12-129,-8-6 0,-19-6 0,31 13 129,-11-12-129,0 2 129,4 0-129,-4-1 0,1 3 129,-2-2-129,5-3 0,-6 0 0,1 4 129,-19-4-129,32 3 0,-32-3 0,32 5 0,-14-3 0,-18-2 0,32 4 0,-32-4 129,33 3-129,-14-1 0,-19-2 0,34 6 0,-16-6 0,-1 0 0,-17 0 0,32 3 0,-32-3 0,31 5 129,-31-5-129,32 8 0,-13-5 0,-2 0 0,6-2 0,-2 4 0,-1-3 0,3 1 0,-4-2 0,3 1 0,-22-2 0,32 6 0,-32-6 0,31 6 0,-31-6 0,27 6 0,-27-6 0,30 2 0,-30-2 0,32 0 0,-14 1 0,-18-1 0,33 5 0,-15-3 0,1 1 0,-1-2 129,-1 1-129,3 2 0,-1-2 0,-2-2 0,3 2 0,2-2 0,-3 0 0,2 3 0,-3-2 0,4-1 0,-1 0 0,0 0 0,-2 0 0,0 0 0,0 2 0,2-2 0,1 0 0,-22 0 0,36 0 0,-17 0 0,-2 0 0,4 0 0,-3 0 129,-1 0-129,1 0 0,1 0 0,-1 0 0,-1 0 0,-17 0 0,32 0 0,-32 0 0,34 0 0,-13 0 0,-2 0 0,-2 0 0,4 0 0,-2 0 0,4 0 0,-4 0 0,2 0 129,-4 0-129,1 0 0,0 0 0,2 0 0,-2 0 0,-18 0 0,34 0 0,-34 0 0,32 0 0,-32 0 0,30 0 0,-30 0 0,34 0 0,-34 0 0,31-2 0,-8 2 0,-23 0 0,38-1 0,-17 1 0,1 0 0,-2-3 129,2 1-129,-3 0 0,2-1 0,-3 2 0,-1-1 0,1 1 129,1-4-129,-1 5 0,1-1 0,-2 1 0,4-4 0,3 4 129,-3 0-129,3-1 0,0 1 0,0 0 0,2 0 0,1-2 0,-6 2 0,-1 0 0,0 0 0,-1 0 0,-2 0 0,-17 0 0,29 0 0,-29 0 0,30 0 0,-30 0 0,32-3 0,-14 3 0,0-1 0,-18 1 0,35-3 0,-35 3 0,27-4 0,-27 4 129,26-3-129,-26 3 0,22-4 0,-22 4 0,19-6 0,-19 6 0,21-7 129,-21 7-129,24-7 0,-24 7 0,26-10 0,-26 10 0,25-10 0,-25 10 0,24-8 0,-24 8 129,21-10-129,-21 10 0,19-9 0,-19 9 0,18-6 0,-18 6 0,22-9 0,-22 9 0,23-13 0,-23 13 0,20-7 0,-20 7 0,0 0 129,23-14-129,-23 14 0,0 0 0,0 0 0,17-14 0,-17 14 0,0 0 0,0 0 129,18-16-129,-18 16 0,0 0 0,0 0 0,27-9 0,-27 9 129,0 0-129,21-11 0,-21 11 0,0 0 0,21-14 0,-21 14 129,0 0-129,11-18 0,-11 18 0,0 0 0,16-17 0,-16 17 0,14-19 0,-14 19 0,15-22 0,-15 22 0,17-26 0,-17 26 0,11-26 0,-11 26 0,15-30 0,-15 30 0,11-29 0,-11 29 0,14-28 0,-14 28 0,15-25 0,-15 25 0,11-25 0,-11 25 0,11-20 0,-11 20 129,0 0-129,5-21 0,-5 21 0,3-17 129,-3 17-129,0 0 0,0-27 129,0 27-129,0 0 0,0-23 0,0 23 0,0 0 129,0 0-129,-3-18 0,3 18 0,0 0 0,0 0 0,0 0 0,0 0-129,-10-18 129,10 18 0,0 0 0,0 0-129,0 0 129,0 0-129,0 0 0,0 0-129,0 0-129,0 0 0,0 0-387,0 0-516,-3-18-903,3 18-1935,0 0-129,0 0-129,0 0-129</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2:37.98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16 129,'0'0'1548,"0"0"258,0 0 0,0 0 387,0 0-387,0 0 0,0 0-387,0 0 258,0 0-387,0 0-129,0 0-258,0 0 0,0 0-258,0 0-129,0 0 0,0 0-258,0 0-129,0 0-129,0 0 0,0 0 0,0 0 0,0 0 0,18-8 0,-18 8 0,27-1 129,-27 1-129,31 0 129,-14 0-129,1 0 129,3 0-129,1 0 129,-1 0-129,8 0 129,-1 1 0,3 1 0,1 2-129,-5-2 129,3-1 0,-1 2-129,-5-1 258,-6 0-258,-18-2 129,29 3 0,-29-3-129,22 1 129,-22-1 0,0 0-129,24 6 129,-24-6 0,0 0-129,26 4 129,-26-4-129,0 0 129,22 10 0,-22-10 0,19 8 0,-19-8 0,0 0 0,29 20 0,-29-20 0,16 17 0,-16-17 0,19 27 0,-19-27-129,18 34 129,-7-14-129,-3 5 258,2-2-129,-1 8-129,-1-7 129,2 7 0,-2-3-129,0 3 0,-3 2 129,3-8-129,-4 6 0,3-4 129,-1 6-129,-3 1 129,4-5-129,-2 5 0,-2-3 129,2 8-129,-2-3 129,2 1-129,-2-2 0,2 3 129,-2 3-129,3 3 0,-4-9 129,3 6-258,-2-3 258,-2-1-129,3-1 0,-1 0 0,-2-2 0,3 1 0,-3 2 0,2 4 0,1 2 0,0-1 129,3 3-258,-4 3 258,3 4-258,1-1 258,-4 4-258,2-4 258,1 4-258,-3-2 258,-1 1-129,4-3 0,-4-1 0,1-1 129,0 1-129,-1-2 0,1 1 129,-1 3-258,-1 0 258,-1-1-258,5 0 129,-3 0-129,-1 2 129,-1 1 0,2-1 0,1 1 0,-1-3 0,1 5 129,-3 3-129,3 4 129,-1 0-129,-1 1 0,1 4 129,-2-5-129,0 5 129,3-3 0,-1-3 0,4 0 0,-4 6 129,-1-1-258,4-1 129,-2-1 0,-1-1-129,0 1 129,-2 1-129,0 1 0,0-8 0,0 1 129,0 1-129,0-1 0,0 3 129,0 2-129,-2 4 0,0-1 0,2-2 0,-1 5 0,-1 5 0,2-3 129,0 1-258,0-2 258,0-3-129,0-1 0,0-6 0,0 0 0,0-6 129,0 1-129,0-3 0,-3 1 129,-2 0-129,0 0 0,-1 2 0,1 5 0,0 0 0,4-4 0,-1 1 0,-1 5-129,3 1 129,0-2-129,0 2 129,0-4 0,0 4 0,0-3-129,0-1 129,0-3 0,0-4 0,-3 3 129,-2-1-129,2 0 0,3-4 0,0 3 0,0-1 0,0 0 129,0 2-258,0-4 258,0 1-129,0 0 0,0-7 0,0 2 0,0-6 0,0-4 129,0 4-129,0-3-129,-2-3 129,-1-2-129,0-3 129,3 0-129,-2 3 129,2 4-129,-3-9 0,3 2 258,0-1-258,0 0 129,0-2 0,0-1 129,0 1-129,0-5 0,0-5 0,0 6 0,-2-4 0,2 4 129,0 3-258,0-4 258,0 3-258,0-1 258,-1 3-129,1-2 0,0-6 0,0 0 0,0-20 0,-2 31 0,2-31 0,-3 28 0,3-28 0,-3 30 0,-2-9 0,3 0 0,1 0 0,1 1 0,-2-2 0,2 0 0,-3 0 0,3-3 0,0-17 0,-2 30 0,2-30 0,-6 26 0,6-26 0,-5 22 0,5-22 129,-13 24-129,13-24 0,-11 21 0,11-21 0,-13 21 0,13-21 0,0 0 0,-12 20 0,12-20 0,0 0 0,0 0 0,-21 14 0,21-14 0,-23 10 0,23-10 0,-33 10 0,12 0 0,-6-3 0,1 0 0,1 0 0,-3 0 0,4-3 0,0-1 0,4 4 0,0-3 0,3-2 0,17-2 0,-27 4 0,27-4 0,-21 7 0,21-7 0,-24 6 0,24-6 0,-21 3 0,21-3 0,-21 6 0,21-6 0,-22 6 0,22-6 0,-24 6 0,24-6 0,-27 7 129,27-7-129,-31 7 0,31-7 0,-29 2 0,29-2 0,-28 8 0,28-8 0,-21 3 129,21-3-129,0 0 0,-21 0 0,21 0 0,0 0 0,0 0 129,0 0-129,-22 1 0,22-1 0,0 0 0,0 0 0,0 0 0,-21 3 0,21-3 0,0 0 0,0 0 0,0 0 129,-18 3-129,18-3 0,0 0 0,0 0 0,0 0 0,0 0-129,0 0 129,0 0 0,0 0 0,0 0 0,0 0-129,0 0 129,0 0 0,0 0 0,0 0 0,0 0-129,0 0 129,0 0 0,0 0 0,0 0 0,0 0 0,0 0-129,0 0 129,0 0-129,0 0 129,0 0 0,0 0-129,0 0 129,0 0 0,0 0 0,0 0 0,0 0 0,0 0 0,0 0 0,0 0 0,0 0 0,0 0 0,0 0 0,0 0 0,0 0 129,0 0-129,0 0-129,0 0 129,0 0 0,0 0 129,0 0-258,0 0 129,-17 0 0,17 0 0,0 0 0,0 0 0,0 0-129,0 0 129,0 0 0,0 0 129,0 0-258,0 0 129,0 0 0,0 0-129,0 0 129,0 0 0,0 0 0,0 0 0,0 0 0,0 0-129,0 0 129,0 0-129,0 0 129,-2 17 0,2-17-129,0 18 0,0-18 129,8 32 0,-5-10-129,5 4 129,2 0-129,3-2 129,-4 0 0,1 6 0,1-6 0,0 1 0,4-5 129,-4-1-258,-11-19 129,13 22 0,-13-22-129,0 0 129,0 0-129,0 0 129,0 0-129,0 0 129,0 0 0,0 0 0,0 0 0,0 0 0,0-14 0,0 14 0,-8-34 0,-2 17 0,-1-4 0,0 1-129,3-1 129,1 1-129,-1 3 129,8 17 0,-11-35-129,11 18 129,-5-6 0,5-2-129,-1 1 258,1-1-258,0 2 129,0-2 0,1 5 0,4 0 0,-5 20 0,10-24 0,-10 24-129,14-17 129,-14 17 0,16-18 0,-16 18 129,16-22-129,-16 22 0,14-20 0,-14 20 0,0 0 0,24-25 0,-24 25 0,0 0 0,24-14 129,-24 14-129,0 0 0,24-10 0,-24 10 0,0 0 0,0 0 129,0 0-129,0 0 0,0 0 129,0 0-129,0 0 0,0 0 0,0 0 0,0 0 0,0 0 0,0 0 0,0 0 0,0 0 0,0 0 0,0 0 0,0 0 129,0 0-129,20-7 0,-20 7 129,0 0-129,0 0 0,0 0 129,0 14-129,0-14 0,0 22 0,0-22 0,0 36 0,3-13 0,-3-6 0,1 4 0,-1 7 0,2-6 0,-2 0 0,3-2-129,-1 1 129,-2 3-129,1-3 129,-1 4-129,0-25 129,7 40 0,-6-23 0,1 0 0,-2-17 0,3 24 0,-3-24 0,0 0 129,2 17-129,-2-17 0,0 0 0,0 0 0,0 20 0,0-20 0,0 0 0,0 0 0,0 25 0,0-25 0,0 0 0,0 0-129,0 0 129,0 0-129,0 0 0,0 0 0,0 0-129,0 0-129,0 0-129,0 0-387,0 23-516,0-23-774,0 0-2064,0 0 129,1 18-387,-1-18-129</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3:34.88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3436 272 516,'0'0'2064,"0"0"-258,0 0-129,0 0-129,0 0-516,0 0-129,0 0-129,0 0 0,0 0-129,0 0-129,0 0 258,0 0-258,0 0 258,0 0 0,0 0-258,0 0 129,0 0 0,0 0 0,0 0-129,0 0 0,-14-10 0,14 10-129,0 0 0,0 0-129,0 0 0,0 0 129,-18-9-129,18 9 0,0 0-129,0 0 129,0 0 0,-18-12 0,18 12-129,0 0 0,-17-8 129,17 8-129,0 0 0,-26-14 0,26 14 0,-21-6-129,21 6 129,-22-4-129,22 4 129,-24-7 0,24 7-129,-29-6 129,29 6-129,-29-8 129,29 8 0,-33-7 0,33 7-129,-39-10 129,22 4 0,-3 3 129,3-1-129,-6-3 0,3 6-129,0-2 129,3-2 0,-4 2-129,3-2 129,-1 2 0,-2 2-129,4-4 129,17 5-129,-39-9 129,19 4-129,-3 0 129,1 2-129,-4-1 129,-1 2-129,-2-3 129,4 4 0,-3-4-129,0 2 0,2 2 129,2-2-129,0-1 129,5 1-129,-2 2 0,-1-1 129,2-2-129,-2 4 0,4-2 0,-4 1 0,4-3 0,-1 3 129,-5-1-129,7 2 0,-4-3 0,3 2 0,-3-1 0,2 2 0,-3-1 0,1 1 0,-2-3 0,6 3 0,-1-2 0,-1 2 0,19 0 129,-32 0-129,32 0 0,-29-2 0,29 2 0,-30-3 0,12 3 0,1-1 129,-11-1-129,4 2 0,2-1 0,-2 1 0,2-3 0,-4 3 0,0 0 0,2 0 0,4 0 0,2 0 0,-3 0 0,2 0 0,0 0 129,-2-2-129,3 0 0,1-1 0,-2 3 0,-2-1-129,-2 1 129,1-2 129,1 2-258,-1 0 258,-2 0-129,0-1 0,-3 1 0,-4 0 0,6 0 0,-1 0 0,2 0 0,0-2 0,0 2 0,3 0 0,2-1 0,19 1 0,-31 0 0,31 0 0,-27 0-129,27 0 129,-29 0 0,29 0 0,-28 0 0,28 0 0,-36 0 0,19 0 0,-1 0 0,18 0 0,-32 0 0,32 0 0,-27 0 0,27 0 0,-19 0 0,19 0 0,-18 0 0,18 0 0,-17 0 0,17 0 0,0 0 0,-26 0 0,26 0 0,-21 0 0,21 0 0,-24 0 0,24 0 0,-22 0 0,22 0 0,-27-3 0,27 3 0,-26 0 0,26 0 0,-32 0 0,14 0 0,-4 0 0,4 0 0,-4 0-129,1 0 129,4 0 0,-4 0 0,21 0 0,-32 0 0,32 0 0,-26 3 0,26-3 0,-22 1 0,22-1-129,-21 2 129,21-2 0,-24 3 0,24-3 0,-27 1 0,27-1 0,-27 5 0,27-5 0,-34 6 0,13-4 0,21-2 0,-34 8 0,34-8 0,-28 6 0,28-6 0,-28 6 0,28-6-129,-19 5 129,19-5 0,-25 9 0,25-9 0,-32 12 0,11-3-129,2-1 129,1 3 0,-4-2 0,22-9 0,-32 17 0,32-17-129,-24 11 129,24-11 0,0 0-129,0 0 129,-20 14 0,20-14-129,0 0 129,-8 19-129,8-19 129,-8 18 0,8-18-129,-11 28 129,11-28 0,-13 26 0,13-26 0,-11 23 0,11-23 0,-11 20 0,11-20 0,-8 17-129,8-17 129,-8 19 0,8-19 0,-6 20 0,6-20 0,0 0 0,-8 26 0,8-26 0,0 0 0,-10 25-129,10-25 129,-2 19 0,2-19 0,0 0 0,-4 23-129,4-23 258,0 0-129,0 26 129,0-26-129,0 23 129,0-23 0,0 27 0,0-27-129,0 28-129,0-28 129,3 27 0,-3-27 0,8 25 0,-8-25-129,9 27 0,-9-27 129,15 24 0,-15-24 0,9 25 0,-9-25 0,12 22-129,-12-22 129,0 0 0,17 26 0,-17-26-129,15 19 129,-15-19 0,17 17 0,-17-17 0,21 17-129,-21-17 129,22 18 0,-22-18 0,23 17 0,-23-17 0,24 19-129,-24-19 129,27 15 0,-27-15 0,29 14 0,-29-14 129,30 14-129,-30-14 0,32 13 0,-14-9 0,-1 1 0,3 0 0,-3 1 0,1-3 0,1 2 129,0-4-129,2 4 129,-3-4-129,1 2 0,0 0 0,-1-1 129,1 0-129,-19-2 0,37 3 0,-20-3 0,3 1 0,0-1 129,1 0-129,0 0 0,1 0 0,1 2 0,-23-2 0,38 4 129,-19-4-129,-19 0 0,32 2 0,-14-2 0,-18 0 0,32 1 129,-32-1-129,32 0 0,-14 0 0,-1 0 0,4 0 0,-3 4 0,4-4 0,-1 0 0,1 0 129,2 0-129,0 0 0,-1 0 0,1 0 0,1 0 0,-1 0 0,-1-4 0,-1 4 0,0 0 129,4 0-129,-2 0 0,5 0 0,-3 0 0,-1 0 0,4 0 0,-3 0 0,1 0 0,-2 4 0,4-3 129,-3-1-129,1 2 0,-3 1 0,3-3 0,-6 1 129,3 1-129,0-2 0,-3 1 0,-2 2 0,-1 1 0,-1-1 0,-17-3 0,35 1 0,-35-1 0,32 3 0,-32-3 0,34 5 0,-16-5 0,1 0 0,2 2 0,1-2 129,-3 0-129,4 0 0,1 0 0,-7 3 0,2-3 0,2 0 0,-21 0 0,35 3 0,-17-3 0,3 0 0,-4 0 0,6 0 0,-2 0 129,0 0-129,-2 0 0,3 0 0,-3 0 0,2-3 0,-3 3 0,-1 0 0,4 0 0,2-3 129,-3 1-129,3 2 0,2-2 0,-1-1 0,2 2 0,3-1 0,-4 1 0,-1-2 0,0 1 0,2 0 0,0-1 129,-1 2-129,2-1 0,-6 1 0,0-2 0,0 1 0,-2 1 0,-19 1 0,29-5 0,-29 5 0,30-6 129,-30 6-129,31-10 0,-31 10 0,33-10 129,-33 10-129,34-11 0,-34 11 0,32-11 0,-15 5 0,-17 6 0,32-10 0,-32 10 0,28-12 0,-28 12 0,28-9 129,-28 9-129,23-13 0,-23 13 0,19-7 0,-19 7 0,18-8 0,-18 8 0,0 0 129,17-9-129,-17 9 0,0 0 0,29-10 0,-29 10 0,26-7 0,-26 7 0,27-8 0,-6 5 0,-21 3 0,33-6 0,-33 6 0,26-10 0,-26 10 129,21-4-129,-21 4 0,0 0 0,17-14 129,-17 14-129,0 0 0,20-17 0,-20 17 0,19-19 129,-19 19-129,19-22 0,-19 22 0,21-18 0,-21 18 0,0 0 0,21-22 129,-21 22-129,0 0 0,0 0 0,17-21 0,-17 21 129,11-21-129,-11 21 0,10-21 0,-10 21 0,10-20 0,-10 20 0,6-17 129,-6 17 0,0 0-129,8-19 0,-8 19 129,0-19-129,0 19-129,0-21 129,0 21-129,0-23 129,0 23-129,0 0 129,0-24-129,0 24 129,0 0 129,0-20-129,0 20 129,0 0-129,0 0 0,-13-20 0,13 20 129,0 0-129,0 0-129,-9-19 129,9 19 0,0 0-129,0 0 0,0 0 129,0 0-129,0 0 0,0 0 0,0 0 0,0 0 0,0 0-129,0 0 0,0 0-129,0 0-387,0 0-258,0 0-645,0 0-516,0 0-516,0 0-1419,9-10 0,-9 10-258,0 0 645</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13:39.08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-4-12 774,'0'24'1935,"0"-24"0,0 0-516,0 0 258,0 0-258,0 0 258,3 17-129,-3-17 0,0 0-258,0 0 0,0 0-129,0 0 0,0 0-387,0 0-258,0 0 0,0 0-258,0 0 0,0 0-129,0 0 0,0 0 0,0 0 0,0 0 129,0 0-129,27-8 0,-27 8 129,29-8-129,-29 8 0,37-6 0,-15 6 0,2 0 0,0 0 0,0 0 0,0 0 0,0 0 0,-3 0 0,1 0 0,-3 5 0,1-1 129,-1 6-258,-19-10 129,32 14 129,-14-8-129,-18-6-129,25 11 129,-25-11-129,29 3 0,-29-3 129,30 4-129,-30-4 0,36 3 129,-36-3 0,38 3 0,-19-1 0,5 0 0,-3-2-129,-3 0 129,-18 0 0,27 4-129,-27-4 129,24 2-129,-24-2 0,0 0 129,17 6-129,-17-6 0,0 0 0,0 0 0,0 0 0,20 8-129,-20-8 129,0 0 0,0 0 0,0 0 0,19 14 0,-19-14 0,0 0 0,17 28 129,-17-28-129,13 23 0,-13-23 129,11 25-129,-11-25 0,15 29 0,-7-11 0,1 3 0,-1 0 0,0-1 129,2 7-129,-2 4 0,2-3 0,1-2 0,-3 2 0,-5 4 0,3 2 0,-2 0 129,2 7-129,-1-1 0,-2 2 0,2 3 0,-2 9 0,3-5 0,6 2-129,-4-1 129,4-2 0,-2-2 0,0-2 0,-2-3 0,1 0 129,-2 1-129,-6-1 129,6 6 0,-3-4 0,0 7-129,0 1 129,6 4 0,-7 3-129,8 4 0,-3 0 0,4-4 0,-4 4 0,3-4 0,-3-1 129,-2 2-129,-1-7 129,0-2 0,-5-1-129,0 2 129,3-3 0,-3 7-129,0-6 129,0-2-129,0 7 129,3-2-258,-1 0 258,-2 3-258,0-2 258,3 0-129,0-1 0,2 2 0,-3-4 0,1-1 0,0 1 129,0-4-129,-1 7 129,1-2-129,-3 5 129,2 1-129,-2 0 0,0 4 129,1-2-129,1 3 0,-2-5 0,0 2 0,0-7 0,0 2-129,0 1 258,0 5-258,0-3 129,0 4-129,0-3 258,0 4-258,0-1 129,0 5 0,0-7-129,0 8 258,0 1-129,0 6 0,0 8-129,0 0 258,3-2-258,-1 4 258,-1-1 0,1-4 0,1-3 0,-1-8-129,-2-1 258,0-2-258,-8 0 258,3 1-258,-3-4 0,0 7-129,-2-1 129,1 3 0,2 6 0,4 1 0,3 4-129,0-2 129,0 5 0,0-7 0,2 7-129,4-2 129,-1-4 0,0-1 0,-2-7-129,0 5 129,0-5 0,-1 3 0,1-5 0,-1-1 129,-2 0-129,0-3 0,0 1 0,0-1 0,0 0 0,-5 0 129,2-4-258,-2 1 129,3-2-129,1 0 129,-1 2-129,2 0 0,0-1 129,0-1 0,0 0-129,0-5 258,0 3-129,0 1 0,0-3 0,0 1 0,0 4 0,0-1 129,0 0-129,0 2 0,-3 2 0,3-10 0,0 5 0,0-5 0,0 2 0,0 1 0,0 3 0,0-2 0,0-1 0,0 8-129,5 2 129,-2-5-129,0 5 129,-1-8-129,1 1 129,-3-1 129,5-5-129,-2-7 0,0 4 0,0-3 0,2-3 0,-2-2 0,2-4 0,0-1 129,1 3-258,1-3 129,-4-1 0,5-3 129,-2-1-258,-3-1 129,2 3 0,2-3 0,-4 7 129,3 1-258,-4 2 129,-1 1-129,3 4 258,-3-4-258,1 3 129,-2 2 0,0-7 0,0-4 0,0 1 0,0-7 0,0-1 0,0-2 0,0-4 0,0-3 0,0-21 0,-2 31 129,2-31-129,0 24 0,0-24 0,-1 24 0,1-24 0,-4 17 0,4-17 0,-4 18 0,4-18 0,0 0 0,0 0 0,-12 20 0,12-20 0,0 0 0,-19 24 0,19-24 0,-21 17 0,21-17 0,-22 17 0,22-17 0,-24 10 0,24-10 0,-29 10 0,10-9 0,-2 1 0,0-2 0,-3 1 0,-3-1 0,3 0 0,-1 0 0,1 0-129,0 0 129,0 0 0,3 0 0,-2 0 0,1 0 0,1 0 0,-1 0 0,-4 3 0,4-1 0,-1-2 0,4 2 0,-3 2 0,4-1 0,-1 0 0,-2 4 0,21-7 0,-27 3 0,27-3 0,-34 3 0,34-3 0,-36 0 0,18 0 0,-3 0 0,2 0 0,1 0 129,-2 0-129,2 0 0,0 3 0,18-3 0,-32 1 0,32-1 0,-25 3 0,25-3 0,-24 4 0,24-4 0,0 0-129,-18 7 129,18-7 0,0 0 0,0 0 0,0 0 0,0 0 0,0 0 0,0 0 129,-21 3-129,21-3 0,0 0 0,0 0 0,-17 7 0,17-7 0,0 0 0,-18 4 0,18-4 0,-18 2 0,18-2 0,0 0 0,0 0 0,-20 1 0,20-1 0,0 0 0,0 0 0,0 0 0,0 0-129,0 0 129,0 0 0,0 0 0,0 0 0,0 0 0,0 0-129,0 0 129,0 0 0,0 0 0,0 0 0,0 0-129,0 0 129,0 0 0,0 0 0,0 0 0,0 0 0,0 0-129,0 0 129,0 0 0,-4 24-129,4-24 129,0 21 0,0-4 0,4 3 0,4 4-129,-2 2 129,2 2 0,2 3 129,-2-3-258,3-1 258,-3-2-258,-2-3 129,1 0 0,-7-22 0,8 26 0,-8-26-129,0 0 129,0 0 0,1 17 0,-1-17 0,0 0 0,0 0 0,0 0 0,0 0 0,0 0 0,0 0 0,0 0 0,0 0 0,0 0 0,0 0 129,0 0-129,0 0 0,0-16 0,0 16 0,0-21 0,0 21 0,-6-33-129,1 15 129,-3-7 0,0 0-129,3-3 129,2-7 0,1-2 0,-1-1-129,2 1 129,1-1 0,0 5-129,0 1 129,4 8 0,-4 24-129,5-28 129,-5 28 0,0 0-129,10-17 129,-10 17 0,0 0-129,0 0 129,0 0-129,0 0 129,0 0 0,0 0-129,0 0 129,0 0 0,0 0 0,24-17 0,-24 17 0,29-4 0,-29 4 0,35-5 0,-13 4 0,4-4 0,-1-1 0,4 0 0,-1-1 0,0 3 0,-2-7 0,-2 3 0,-3 0 0,-2 1 0,-19 7 0,24-10 0,-24 10 129,0 0-129,0 0 0,0 0 129,0 0 0,0 0-129,0 0 129,0 0 0,0 0-129,0 0 0,0 0 0,0 0 0,0 0 0,0 0-129,0 0 129,0 0-129,8 11 0,-8-11 0,0 20-129,0 0-129,0-20-129,0 31-516,0-31-774,-5 28-2322,4-8-258,1-20-387,-10 27 129</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3:21.09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916-3 903,'0'0'1419,"0"0"-258,0 0 0,0 0-129,0 0 129,0 0-258,0 0 0,0 0 0,0 0-129,0 0 0,0 0 0,0 0-258,0 0 129,0 0-129,0 0 0,0 0 0,0 0 0,0 0 0,0 0-129,0 0 258,0 0-258,0 0 0,0 0 0,0 0 0,0 0 0,0 0-129,-10-2 0,10 2 0,0 0 0,0 0-129,0 0 129,0 0-129,-18-1 0,18 1 0,0 0 0,0 0 0,0 0 0,-22 0-129,22 0 129,0 0-129,-17 0 0,17 0 129,0 0-129,-20 11 0,20-11 129,0 0-129,-19 7 0,19-7 0,-17 5 129,17-5-129,-22 4 0,22-4 0,-23 4 0,23-4 0,-26 11 0,26-11 0,-28 9 0,28-9 0,-25 9 0,25-9 0,-25 7 0,25-7 129,-17 7-129,17-7 129,-20 3-129,20-3 129,0 0-129,-25 7 258,25-7-258,-21 6 0,21-6 0,-25 9 0,25-9 0,-25 11 0,25-11 0,-28 10 0,28-10 0,-26 10 129,26-10-129,-27 10 0,27-10 0,-29 11 129,29-11 0,-30 9 0,30-9-129,-29 11 129,29-11 0,-22 9-129,22-9 129,-21 6-129,21-6-129,0 0 129,-21 11 0,21-11 0,0 0 0,-17 12 0,17-12 0,0 0 0,-21 13 0,21-13 0,0 0 0,-17 14 0,17-14 0,0 0 0,-17 17 0,17-17 0,0 0 0,-16 21 0,16-21 0,-9 20 0,9-20 0,-14 25 0,14-25-129,-17 30 129,4-13 0,4 1 0,0 1 0,1 0 0,0-2-129,-1 0 129,1 9 0,2-9 0,0 6 0,3-3 0,-4 2 0,4 5-129,0-2 129,0 3 0,2-4 0,-3 3 0,1-1 0,2 1 0,1-1 0,-3-3 0,1 1 0,1-1 0,-1 0 0,-1-2 0,3-2 0,-3 4 0,-2-2 129,4 1-129,-1-2 0,1 1 129,-4 0 0,3 0-129,1 5 258,1-7-129,0 3 0,-2-2-129,2 1 258,0 0-258,0 0 0,0 2 129,0-6-129,0 6 0,0 1 0,0 3 0,0-2 0,0 1 0,0 4 0,0-3 0,2 3 0,-2-1 0,0-1 0,0 2 0,0-1 0,0-1 0,0 0 0,1 2 0,-1 4 0,0-5 0,0 6 0,2 0 0,-2-2 0,1 1 0,-1-1 129,0-3-129,4-1 0,-3-2 0,1-4 0,-2 3 0,4-3 0,-2 1 0,1 1 0,0 2 0,-3 0 0,2 0 0,-2 0 0,0 2 0,0-2 0,0-3 0,0 1 129,0-4-129,0 6 129,0-3-129,0 1 129,1 5-129,1-3 129,2 2 0,-2-1-258,-1 4 258,6-5-129,-6 3 0,5-3-129,-6-1 129,2 1 0,3-1 129,-4 1-258,1-1 129,1 1 0,-3 3 0,0 3 0,5-7 0,-5 8 0,3-2 0,-2-1-129,2 1 129,2 2 0,-2-2 0,3-2 0,-6 2 0,0 1 0,2 0 129,-2-1-258,0 5 258,0-1-129,-2 1 0,-4 0 0,4-2 0,-1 0 0,0-2 0,0 0 0,2-1 0,1-5 129,0 3-129,0-3 0,0 2 258,0-5-258,-3 9 0,1-2 0,-1 5 129,-8 3-129,6-2 0,-7 7 0,4-5 0,-3 0 0,0-2 0,5-5-129,2-5 129,1-2 0,-2-2 0,3 3 0,2-6 0,-1 3-258,1-3 258,0 0 0,0 6 0,0-5 0,0 1 0,0 1 0,0-2 0,1 2 0,1-1 258,-2 2-258,1 0 0,-1 2 0,4 1 0,-3-1 0,-1 7 129,2 4-129,-2-3 0,0 5 129,0 1-129,0-7 0,0 5 0,0-10 0,0 2 0,0-10 0,0 3 0,0-7 0,0 2 0,0 1 0,0 1 0,0 0 0,4 0 0,-4 4 0,5-4 129,-4 1-129,3-3 0,-3 0 0,1 1 129,-2-2-129,0 2 129,0 0-129,0 0 0,0 2 0,0 0 0,0-1 0,0 0 0,0 0 0,0 3 0,0-1 0,0-1 0,0-1 0,0 0 0,0 6 0,0-5 0,0 1 0,0 1 0,0-5 0,0 6 0,0-3 0,0-3 0,0 1 0,0 1 0,0 0 0,0-1 0,0-19 0,0 31 0,0-31 0,0 32 0,0-32 0,0 28 0,0-28 0,0 26 0,0-26 0,0 27 0,0-27 0,1 30 0,-1-30 0,5 32-129,-5-32 129,3 31 129,-3-31-129,6 30 0,-6-30 0,5 30 0,-5-6 0,0-5 0,0 6 0,0 3-129,0 2 258,-3 3-258,-2 0 258,-1 3-258,0-3 129,3 0 0,-5 0 0,3-3 0,1 1 0,-1-4 0,2 2 0,-2 1 0,4-3 0,-1-1 0,2-3 0,0 4-129,0 0 129,0 0 0,0-1 0,0 0 0,0 1 0,2-4 0,-2 1 0,6-2 0,-5-3 0,1 2 0,-2-1 0,5-1 0,-4-1 0,1 1 0,-1 1 0,2 1 0,-1 2 0,-1-1 0,1-1 0,-1 5 0,-1-3 129,0 3-129,0-1 129,0 0-129,0-1 129,0-2-129,0 2 129,0-6 0,0 4-129,0-2 0,4 4 0,-4 2 0,1-6 0,-1 3-129,3-3 129,-3 0 0,0-20 0,0 33 0,0-33 0,0 26 0,0-26 0,0 21 129,0-21-258,0 20 129,0-20 0,0 19 0,0-19 0,3 24 0,-3-24 0,3 27 0,-3-27 0,7 29 0,-7-29 0,3 27 0,-3-27 0,7 23 0,-7-23 0,5 24 0,-5-24 0,6 22 0,-6-22 0,8 28 0,-8-28 0,5 32 0,3-16 0,-5 4 0,1-1 0,2-1 0,-1 0 0,-5-18 0,9 32 0,-9-32 0,4 22-129,-4-22 258,0 0-258,0 0 129,7 21 0,-7-21 0,0 0 0,0 0 0,10 23 0,-10-23-129,7 19 129,-7-19 0,0 0 0,20 25 0,-20-25 0,0 0 0,16 22 0,-16-22 0,0 0 0,22 14 0,-22-14 0,17 17 0,-17-17 0,20 16 0,-20-16 0,20 16 0,-20-16 0,22 13-129,-22-13 129,20 12 0,-20-12 0,26 12 0,-26-12 129,33 10-129,-33-10 0,31 11 0,-31-11 0,32 6 0,-15-4 0,-17-2 0,27 7 0,-27-7 0,29 6 129,-29-6-129,30 5 0,-30-5 0,26 6 0,-26-6 0,31 1 0,-31-1 0,30 9 0,-30-9 0,29 7 0,-12-5 0,-17-2 0,33 6 0,-16-1 129,0-4-129,3-1-129,-3 0 258,-17 0-129,31 0 0,-31 0 0,25 2 0,-25-2 129,20 0-129,-20 0 0,0 0 0,25 0 0,-25 0 0,0 0 0,23 0 0,-23 0 0,20 0 0,-20 0 129,22 0-129,-22 0 0,25 1 0,-25-1 129,23 0-129,-23 0 0,17 3 0,-17-3 129,20 0-129,-20 0 0,0 0 0,23 0 129,-23 0-129,20 0 0,-20 0 0,28 0 0,-28 0 0,33 0 129,-16 3-129,3 0 0,-20-3 0,33 4 0,-33-4 0,31 5 0,-31-5 0,21 1 0,-21-1 0,17 0 0,-17 0 129,0 0-129,18 0 0,-18 0 0,0 0 0,21 0 0,-21 0 0,23 0 0,-23 0 129,33 0-129,-33 0 0,33 0 0,-16 0 0,0 0 129,-17 0-129,35 0 0,-18 0 0,2 0 0,3 0 0,-2 4 0,-3-1 0,5-3 0,-22 0 0,28 1 0,-28-1 0,27 0 0,-27 0 0,25 0 0,-25 0 0,27 5 0,-27-5 0,28 0 0,-28 0 0,26 4 0,-26-4 0,23 1 0,-23-1 129,23 0-129,-23 0 0,22 0 0,-22 0 0,20 0 0,-20 0 0,23 0 0,-23 0 0,27 2 0,-27-2 0,25 3 0,-25-3 0,24 3 0,-24-3 0,30 0 0,-30 0 0,25 1 129,-25-1-129,20 3 0,-20-3 0,18 0 0,-18 0 0,0 0 0,24 7 0,-24-7 0,20 1 0,-20-1 0,22 3 0,-22-3 0,23 5 0,-23-5 0,18 1 0,-18-1 0,0 0 129,22 3-129,-22-3 0,0 0-129,22 0 258,-22 0-129,0 0 0,26 0 0,-26 0 0,20 0 0,-20 0 0,17 1 0,-17-1 0,22 0 129,-22 0-129,0 0 0,23 6 0,-23-6 0,0 0 0,17 2 0,-17-2 0,0 0 0,17 1 0,-17-1 0,0 0 0,0 0 0,19 0 0,-19 0 0,0 0 0,0 0 0,19 0 0,-19 0 0,0 0 0,18 0 0,-18 0 0,0 0 0,25 0 0,-25 0 0,20 0 0,-20 0 0,17 0 129,-17 0-129,0 0 0,24 0 0,-24 0 0,0 0 0,17 0 0,-17 0 0,0 0 0,21 0 0,-21 0 0,0 0 0,25 0 0,-25 0 0,0 0 0,22 0 0,-22 0 0,0 0 0,18 0 0,-18 0 0,0 0 129,0 0-129,21 4 0,-21-4 0,0 0 0,0 0 0,17 0 0,-17 0 0,0 0 0,0 0 0,0 0 0,20 0 0,-20 0 0,0 0 0,0 0 0,18 3 0,-18-3 129,0 0-129,17 1 0,-17-1 0,0 0 0,19 2-129,-19-2 129,0 0 0,22 0 0,-22 0 0,0 0 0,0 0 0,17 0 0,-17 0 0,0 0 0,0 0 0,0 0 0,0 0 0,0 0 0,22 0 0,-22 0 0,0 0 0,17 4 0,-17-4 0,17 2 0,-17-2 0,0 0 129,21 1-129,-21-1 0,0 0 0,0 0 0,0 0 0,0 0 0,17 0 0,-17 0 0,0 0 0,0 0 129,0 0-129,0 0 0,0 0 0,0 0 0,0 0 0,0 0 0,0 0 0,0 0 0,0 0 0,0 0 129,0 0-258,0 0 258,0 0-129,0 0 0,0 0 0,0 0 0,0 0 0,0 0 0,0 0 0,0 0 0,0 0 0,21 0 0,-21 0 0,0 0 0,0 0 0,0 0 0,0 0 129,17 6-129,-17-6 0,0 0 0,0 0 0,0 0 0,0 0 0,0 0 0,0 0 0,0 0 129,0 0-129,0 0 0,0 0-129,0 0 0,17 0-258,-17 0-645,0 0-1032,4-9-1935,-4-14-258,0-4-129,-4-13-387</inkml:trace>
  <inkml:trace contextRef="#ctx0" brushRef="#br0" timeOffset="6571.77">2694 7839 129,'0'0'645,"0"0"0,0 0-129,-17-14 0,17 14 258,0 0 0,0 0 0,0 0 0,-11-17 129,11 17 0,0 0-516,0 0 129,-11-21-129,11 21 129,0 0 129,-11-20 0,11 20 129,0 0 0,-12-16 129,12 16 129,0 0-258,0 0 0,-17-16-129,17 16 0,0 0 0,0 0-129,-17-19 129,17 19-129,0 0-129,0 0 0,-16-19 0,16 19 0,0 0 0,0 0-129,0 0 0,0 0-129,0 0 129,0 0-258,0 0 0,0 0 0,0 0 0,0 0-258,0 0 258,0 0-129,0 0 0,0 0 0,0 0 0,0 0 0,0 0 129,0 13-129,0-13 129,5 18-129,-5-18 129,18 23 0,-18-23 0,19 28 0,-19-28 0,22 27-129,-22-27 129,23 25 0,-23-25 0,23 27 0,-23-27 0,22 19 0,-22-19 0,15 17 0,-15-17 0,18 17 0,-18-17 0,0 0 129,13 19-129,-13-19 0,0 0 0,0 0 0,13 18 0,-13-18 0,0 0 129,0 0-129,15 23 0,-15-23 0,8 16 129,-8-16-129,13 20 0,-13-20 0,0 0 129,10 23-129,-10-23 0,0 0 129,0 0-129,0 0 0,0 0 0,0 0 129,0 0-129,13 16 0,-13-16 0,0 0 0,0 0 0,0 0 0,0 0 129,0 0-129,0 0 0,0 18 0,0-18 0,0 0 0,0 0 0,0 0 0,0 0 0,0 0 0,0 0 129,0 0-258,11 19 129,-11-19 0,0 0 0,6 19 0,-6-19 0,0 0 0,6 19 0,-6-19 0,0 0 0,8 18 0,-8-18 0,0 0-129,9 17 129,-9-17 0,0 0 0,0 0 0,14 20 0,-14-20 0,0 0 0,0 0 0,0 0 0,0 0 0,12 19 0,-12-19 0,0 0 0,0 0 0,0 0 0,0 0 0,0 0 129,0 0-129,0 0 0,0 0 0,0 0 0,0 0 0,0 0 0,0 0 0,0 0-129,0 0 129,0 0 0,0 0 0,0 0 0,0 0 0,0 0 0,0 0 0,0 0 0,0 0 0,0 0-129,0 0 129,0 0 0,13 18 0,-13-18 0,0 0 0,0 0 0,0 0 0,0 0 0,17 13 0,-17-13 0,0 0 0,0 0 0,0 0 0,0 0 0,0 0 0,0 0 129,0 0-129,0 0 0,0 0 0,0 0 0,0 0 0,0 0-129,0 0 129,0 0 0,0 0 0,0 0 0,0 0 0,0 0 0,0 0 0,0 0 0,0 0 0,0 0 0,0 0 0,0 0 0,0 0 0,0 0 0,0 0 0,0 0 0,0 0 0,0 0 0,0 0 0,0 0 0,0 0 0,0 0 0,0 0 0,8 18 0,-8-18 129,0 0-129,0 0 0,0 0 0,7 18 0,-7-18 0,0 0 0,0 0 0,0 0 0,0 0 0,0 0 0,0 0 129,0 0-129,0 0 0,0 0 0,11 17 129,-11-17-129,0 0 258,0 0-258,0 0 129,0 0-129,0 0 129,0 0 0,0 0 0,0 0 0,0 0 0,0 0 0,0 0 0,0 0 0,0 0 0,0 0-129,0 0 129,0 0-129,-4 19 129,4-19-129,0 0 0,-21 20 0,21-20 0,0 0 0,-21 22 0,21-22 0,-19 19 0,19-19 0,-22 17 0,22-17 0,-20 16 129,20-16-129,-23 13 0,23-13 0,-20 10 0,20-10 0,-19 10 0,19-10 0,-21 10 0,21-10 129,-19 10-258,19-10 129,-20 9 129,20-9-258,-19 14 129,19-14 129,0 0-129,-23 16 0,23-16 0,0 0 0,-25 21 0,25-21 0,-15 18 0,15-18 0,-19 18-129,19-18 129,0 0 0,-20 20 0,20-20 0,0 0 0,0 0-129,0 0 129,-17 17 129,17-17-129,0 0 0,0 0 0,0 0 0,0 0 0,-19 14 129,19-14-129,0 0 0,0 0 0,-18 12 0,18-12 0,0 0 129,-17 20-129,17-20 0,0 0 0,-21 23 0,21-23 0,0 0 0,-23 23 0,23-23 0,0 0 0,-18 14 0,18-14 0,0 0 0,0 0 0,0 0 0,0 0 0,0 0 0,0 0 0,0 0 0,0 0 0,0 0 0,0 0 0,0 0 0,0 0 0,0 0 0,0 0 0,0 0 0,0 0 0,0 0 0,0 0-129,0 0 0,0 0 0,0 0 0,0 0-258,0 0 0,0 0-258,0 0-645,0 0-387,0 0-1419,0-30-645,3 13 0,-3-13 0,12 14-129</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4:50.36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2387 488 1032,'0'0'1290,"0"0"-129,0 0 129,0 0-258,0 0 129,0 0-129,0 0-387,0 0 0,0 0-129,0 0-129,0 0 129,0 0-258,0 0 0,0 0 258,0 0 0,0 0 0,0 0-129,0 0 258,0 0-516,0 0 258,0 0-258,0 0 0,0 0-258,0 0 258,0 0-258,-11 0 258,11 0-129,0 0 129,0 0-129,0 0 129,0 0-129,0 0 258,0 0-258,0 0 129,-12-13 0,12 13-129,0 0 129,0 0 0,0 0 0,0 0-129,-13-23 0,13 23 0,0 0 129,0 0-258,-9-24 258,9 24-129,0 0 0,0 0 129,-14-18-129,14 18 129,0 0 0,0 0 129,-17-15-129,17 15 0,0 0 0,0 0 0,-17-16 0,17 16 129,0 0-129,0 0 0,-23-21 129,23 21-129,0 0 0,-20-19 129,20 19 0,-17-13 0,17 13-129,-19-14 129,19 14-129,-17-13 129,17 13-129,-22-12 0,22 12 0,-21-11 0,21 11 0,-22-10 0,22 10-129,-25-14 129,25 14 0,-25-13 0,25 13-129,-26-13 129,26 13 0,-29-14-129,29 14 129,-25-9 0,25 9-129,-23-10 129,23 10-129,-22-8 0,22 8 129,-22-6-129,22 6 0,-25-9 0,25 9 0,-23-7 0,23 7 0,-31-11 0,31 11 258,-31-13-258,14 10 0,0-3 0,-1-1 129,-1 0-129,-1 4 0,3-3 0,-3 3 0,20 3 129,-30-8-129,30 8 0,-23-6 0,23 6 0,-25-4 0,25 4 0,-25-6 129,25 6-129,-29-6 0,29 6 0,-28-6 0,28 6 0,-31-6 0,31 6 0,-28-5 0,28 5 0,-23-4 0,23 4 0,-20-4 129,20 4-129,0 0 0,-23-5 0,23 5 0,0 0 129,-25-3-129,25 3 0,-20-4 0,20 4-129,-22-7 129,22 7 0,-25-3 0,25 3 0,-20-4 0,20 4 0,-23-3 0,23 3 0,-22-4 0,22 4 0,-25-5 0,25 5 0,-21-3 0,21 3 0,-22-1 0,22 1 0,-20 0 0,20 0 0,-19 0 0,19 0 0,-20-3 129,20 3-129,-26 0 0,26 0 0,-25-4 129,25 4-129,-26 0 0,26 0 0,-24 0 0,24 0 0,-27 0 0,27 0 0,-28 0 0,28 0 0,-30 2 0,13 0 0,0 1 0,0-2 0,17-1 0,-29 3 0,29-3 0,-33 5 0,13-4 0,3 3 0,0-2 0,17-2 0,-36 10 0,19-6 129,-1 0-129,18-4 0,-31 8 0,31-8 0,-25 7 129,25-7-129,-20 6 0,20-6 129,-23 5-129,23-5 0,-24 9 129,24-9-129,-28 7 0,28-7 0,-31 12 0,31-12 0,-23 9 0,23-9 0,-23 10 0,23-10 0,-17 9 0,17-9 0,-19 13 0,19-13 0,-20 14 0,20-14 0,-18 16 0,18-16 0,-19 13 0,19-13 0,-17 14 0,17-14 0,0 0 0,-25 19 0,25-19 0,-21 18 0,21-18 0,-25 15 0,25-15 0,-30 18 0,30-18 0,-26 18 0,26-18 0,-26 18 0,26-18 0,-21 17 0,21-17 0,-20 17 0,20-17 0,-17 17 0,17-17 0,0 0 0,-21 25 0,21-25 0,0 0 0,-17 20 0,17-20 0,0 0 0,0 0 0,-17 20 0,17-20 0,0 0 0,-14 16-129,14-16 129,0 0 0,-16 18 0,16-18 0,0 0 0,-11 16 0,11-16 0,0 0 0,0 0 0,-12 22 0,12-22 0,0 0 0,-8 18 0,8-18 0,-8 16 0,8-16 0,-4 20 129,4-20 129,-6 20-258,6-20 258,-7 27-129,7-27 0,-7 22-129,7-22 129,-3 17-129,3-17 0,0 0 0,-5 20-129,5-20 129,0 0 0,0 0 0,0 17 0,0-17 0,0 0-129,0 17 129,0-17 0,0 0 0,0 19 0,0-19 0,0 0 0,5 17 0,-5-17-129,0 0 129,0 0 0,12 21 0,-12-21 0,0 0 0,11 20 0,-11-20 0,0 0 0,15 19 0,-15-19 0,0 0 0,11 17 0,-11-17 0,0 0 0,0 0 0,17 18-129,-17-18 129,0 0 0,0 0 0,14 17 0,-14-17 0,0 0 0,0 0 0,17 19 0,-17-19 0,0 0 0,0 0 0,22 19 0,-22-19 0,0 0 0,0 0 0,18 14-129,-18-14 258,0 0-258,21 9 129,-21-9 0,0 0 0,18 12 0,-18-12 0,0 0 0,20 11 0,-20-11 0,0 0 0,0 0 0,19 10 0,-19-10 0,0 0 0,20 9 0,-20-9 0,0 0 0,20 7 0,-20-7 0,0 0 0,22 11 0,-22-11 0,0 0 0,0 0 0,21 12 0,-21-12 0,0 0 0,0 0 0,21 7 0,-21-7 129,0 0-129,0 0 0,21 7 0,-21-7 0,0 0 0,22 7 0,-22-7 0,0 0 0,19 9 0,-19-9 0,0 0 0,20 7 0,-20-7 0,0 0 0,20 5 0,-20-5 0,18 0 0,-18 0 0,0 0 0,17 5 0,-17-5 0,0 0 0,24 3 0,-24-3 0,0 0 0,20 6 0,-20-6 0,18 4 0,-18-4 0,0 0 0,24 7 0,-24-7 0,0 0 0,23 7 0,-23-7 0,0 0 0,25 6 0,-25-6 0,0 0 129,18 4-129,-18-4 0,0 0 0,22 3 0,-22-3 0,0 0 0,23 4 0,-23-4 0,19 0 0,-19 0 0,0 0 0,23 0 0,-23 0 0,17 0 0,-17 0 0,0 0 0,0 0 0,26 2 0,-26-2 0,0 0 129,17 0-129,-17 0 0,0 0 0,24 0 0,-24 0 0,0 0 0,24 0 0,-24 0 0,0 0 0,22 0 129,-22 0-129,17 0 0,-17 0 0,17 0 0,-17 0 0,20 0 0,-20 0 0,21-2 0,-21 2 0,21-4 0,-21 4 0,22 0 0,-22 0 129,20-3-129,-20 3 0,19-1 0,-19 1 0,18-2 0,-18 2 0,17-1 0,-17 1 0,0 0 0,23 0 0,-23 0 0,0 0 0,22 0 0,-22 0 0,0 0 0,22-5 0,-22 5 0,0 0 0,17 0 0,-17 0 0,0 0 0,20-1 0,-20 1 0,0 0 0,19 0 0,-19 0 0,0 0 0,17-5 129,-17 5-129,0 0 0,23 0 0,-23 0-129,0 0 129,23-2 0,-23 2 0,0 0 0,19 0 0,-19 0 0,0 0 0,17 0 129,-17 0-258,0 0 129,0 0 0,21 0 0,-21 0 0,0 0 0,21 0 0,-21 0 0,0 0 0,20 0 0,-20 0 129,0 0-129,25 0 0,-25 0 0,0 0 0,20 0 0,-20 0 0,0 0 0,17 0 0,-17 0 0,0 0 0,0 0 0,0 0 0,17 0 0,-17 0 0,0 0 0,0 0 0,20 0 0,-20 0 0,0 0 0,20 0 0,-20 0 0,0 0 0,22 0 0,-22 0 0,0 0 0,17 0 0,-17 0 0,0 0 0,0 0 0,18 0 0,-18 0-129,0 0 129,17 0 0,-17 0 0,0 0 0,19 0 0,-19 0 0,0 0 0,20 0 0,-20 0 0,0 0 0,19 2 0,-19-2 0,0 0 0,20 1 0,-20-1 0,0 0 0,17 0 0,-17 0 0,0 0 0,17 0 0,-17 0 0,0 0 0,0 0 0,18 4 0,-18-4 0,0 0 0,22 1 129,-22-1-129,0 0 0,23 0 0,-23 0 0,0 0 0,0 0 0,21 0 0,-21 0 0,0 0 0,0 0 0,0 0 0,20 0 0,-20 0 0,0 0 0,21 0 0,-21 0 0,0 0 0,25 0 0,-25 0 0,0 0 0,22 0 0,-22 0 0,0 0 0,18 0 0,-18 0 0,0 0 0,21-1 0,-21 1 129,0 0-129,20-5 0,-20 5 0,0 0 0,0 0 0,20-5 0,-20 5-129,0 0 129,0 0 0,0 0 0,17-3 0,-17 3 0,0 0 0,0 0 0,0 0 0,22-5 0,-22 5 0,0 0 0,23-5 0,-23 5 0,17-1 0,-17 1 129,17 0-129,-17 0 0,0 0 0,22 0 0,-22 0 0,0 0 0,21 0 0,-21 0 0,17 0 0,-17 0 0,19 0 0,-19 0 0,17-3 0,-17 3 0,22-5 0,-22 5 0,21 0 0,-21 0 0,19-5 0,-19 5 0,22-1 0,-22 1 0,17-3 0,-17 3 258,0 0-258,0 0 0,21-9 0,-21 9 129,0 0-129,0 0 0,17-10 0,-17 10 129,0 0-129,20-17 0,-20 17 0,0 0 0,21-15 0,-21 15 0,0 0 0,0 0 0,20-15 0,-20 15 0,0 0 0,0 0 0,18-12 0,-18 12 0,0 0 129,0 0-129,0 0 0,20-21 0,-20 21 0,0 0 0,0 0 129,16-20-129,-16 20 0,0 0 0,0 0 0,15-20 0,-15 20 0,0 0 0,16-23 0,-16 23 0,0 0 0,20-26 129,-20 26-129,0 0 0,17-22 0,-17 22 0,0 0 0,14-19 0,-14 19 0,0 0 0,12-19 0,-12 19 0,0 0 0,0 0 0,11-17 129,-11 17-129,0 0 0,0 0 0,7-19 0,-7 19 129,0 0-129,0 0 0,0 0 0,3-17 129,-3 17-129,0 0 0,0-20 0,0 20 0,0 0 0,0-24 0,0 24 0,0 0 0,0-23 0,0 23 0,0 0 0,0 0 0,0-19 0,0 19 0,0 0 0,0 0 129,0 0-129,0 0 0,0-18 0,0 18 129,0 0-129,0 0 0,-10-16 0,10 16-258,0 0 258,0 0-129,-7-20 129,7 20-258,0 0 258,0 0-129,0 0 129,0 0 0,0 0-129,0 0 129,0 0 0,-11-16 0,11 16 0,0 0-129,0 0 129,0 0 0,0 0 0,-5-19-129,5 19 129,0 0 0,0 0-129,0 0-129,0 0 0,0 0-129,0 0-516,0 0-774,0 0-2064,0 0 129,0 0-645,-9-28 0</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4:50.368"/>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916-3 903,'0'0'1419,"0"0"-258,0 0 0,0 0-129,0 0 129,0 0-258,0 0 0,0 0 0,0 0-129,0 0 0,0 0 0,0 0-258,0 0 129,0 0-129,0 0 0,0 0 0,0 0 0,0 0 0,0 0-129,0 0 258,0 0-258,0 0 0,0 0 0,0 0 0,0 0 0,0 0-129,-10-2 0,10 2 0,0 0 0,0 0-129,0 0 129,0 0-129,-18-1 0,18 1 0,0 0 0,0 0 0,0 0 0,-22 0-129,22 0 129,0 0-129,-17 0 0,17 0 129,0 0-129,-20 11 0,20-11 129,0 0-129,-19 7 0,19-7 0,-17 5 129,17-5-129,-22 4 0,22-4 0,-23 4 0,23-4 0,-26 11 0,26-11 0,-28 9 0,28-9 0,-25 9 0,25-9 0,-25 7 0,25-7 129,-17 7-129,17-7 129,-20 3-129,20-3 129,0 0-129,-25 7 258,25-7-258,-21 6 0,21-6 0,-25 9 0,25-9 0,-25 11 0,25-11 0,-28 10 0,28-10 0,-26 10 129,26-10-129,-27 10 0,27-10 0,-29 11 129,29-11 0,-30 9 0,30-9-129,-29 11 129,29-11 0,-22 9-129,22-9 129,-21 6-129,21-6-129,0 0 129,-21 11 0,21-11 0,0 0 0,-17 12 0,17-12 0,0 0 0,-21 13 0,21-13 0,0 0 0,-17 14 0,17-14 0,0 0 0,-17 17 0,17-17 0,0 0 0,-16 21 0,16-21 0,-9 20 0,9-20 0,-14 25 0,14-25-129,-17 30 129,4-13 0,4 1 0,0 1 0,1 0 0,0-2-129,-1 0 129,1 9 0,2-9 0,0 6 0,3-3 0,-4 2 0,4 5-129,0-2 129,0 3 0,2-4 0,-3 3 0,1-1 0,2 1 0,1-1 0,-3-3 0,1 1 0,1-1 0,-1 0 0,-1-2 0,3-2 0,-3 4 0,-2-2 129,4 1-129,-1-2 0,1 1 129,-4 0 0,3 0-129,1 5 258,1-7-129,0 3 0,-2-2-129,2 1 258,0 0-258,0 0 0,0 2 129,0-6-129,0 6 0,0 1 0,0 3 0,0-2 0,0 1 0,0 4 0,0-3 0,2 3 0,-2-1 0,0-1 0,0 2 0,0-1 0,0-1 0,0 0 0,1 2 0,-1 4 0,0-5 0,0 6 0,2 0 0,-2-2 0,1 1 0,-1-1 129,0-3-129,4-1 0,-3-2 0,1-4 0,-2 3 0,4-3 0,-2 1 0,1 1 0,0 2 0,-3 0 0,2 0 0,-2 0 0,0 2 0,0-2 0,0-3 0,0 1 129,0-4-129,0 6 129,0-3-129,0 1 129,1 5-129,1-3 129,2 2 0,-2-1-258,-1 4 258,6-5-129,-6 3 0,5-3-129,-6-1 129,2 1 0,3-1 129,-4 1-258,1-1 129,1 1 0,-3 3 0,0 3 0,5-7 0,-5 8 0,3-2 0,-2-1-129,2 1 129,2 2 0,-2-2 0,3-2 0,-6 2 0,0 1 0,2 0 129,-2-1-258,0 5 258,0-1-129,-2 1 0,-4 0 0,4-2 0,-1 0 0,0-2 0,0 0 0,2-1 0,1-5 129,0 3-129,0-3 0,0 2 258,0-5-258,-3 9 0,1-2 0,-1 5 129,-8 3-129,6-2 0,-7 7 0,4-5 0,-3 0 0,0-2 0,5-5-129,2-5 129,1-2 0,-2-2 0,3 3 0,2-6 0,-1 3-258,1-3 258,0 0 0,0 6 0,0-5 0,0 1 0,0 1 0,0-2 0,1 2 0,1-1 258,-2 2-258,1 0 0,-1 2 0,4 1 0,-3-1 0,-1 7 129,2 4-129,-2-3 0,0 5 129,0 1-129,0-7 0,0 5 0,0-10 0,0 2 0,0-10 0,0 3 0,0-7 0,0 2 0,0 1 0,0 1 0,0 0 0,4 0 0,-4 4 0,5-4 129,-4 1-129,3-3 0,-3 0 0,1 1 129,-2-2-129,0 2 129,0 0-129,0 0 0,0 2 0,0 0 0,0-1 0,0 0 0,0 0 0,0 3 0,0-1 0,0-1 0,0-1 0,0 0 0,0 6 0,0-5 0,0 1 0,0 1 0,0-5 0,0 6 0,0-3 0,0-3 0,0 1 0,0 1 0,0 0 0,0-1 0,0-19 0,0 31 0,0-31 0,0 32 0,0-32 0,0 28 0,0-28 0,0 26 0,0-26 0,0 27 0,0-27 0,1 30 0,-1-30 0,5 32-129,-5-32 129,3 31 129,-3-31-129,6 30 0,-6-30 0,5 30 0,-5-6 0,0-5 0,0 6 0,0 3-129,0 2 258,-3 3-258,-2 0 258,-1 3-258,0-3 129,3 0 0,-5 0 0,3-3 0,1 1 0,-1-4 0,2 2 0,-2 1 0,4-3 0,-1-1 0,2-3 0,0 4-129,0 0 129,0 0 0,0-1 0,0 0 0,0 1 0,2-4 0,-2 1 0,6-2 0,-5-3 0,1 2 0,-2-1 0,5-1 0,-4-1 0,1 1 0,-1 1 0,2 1 0,-1 2 0,-1-1 0,1-1 0,-1 5 0,-1-3 129,0 3-129,0-1 129,0 0-129,0-1 129,0-2-129,0 2 129,0-6 0,0 4-129,0-2 0,4 4 0,-4 2 0,1-6 0,-1 3-129,3-3 129,-3 0 0,0-20 0,0 33 0,0-33 0,0 26 0,0-26 0,0 21 129,0-21-258,0 20 129,0-20 0,0 19 0,0-19 0,3 24 0,-3-24 0,3 27 0,-3-27 0,7 29 0,-7-29 0,3 27 0,-3-27 0,7 23 0,-7-23 0,5 24 0,-5-24 0,6 22 0,-6-22 0,8 28 0,-8-28 0,5 32 0,3-16 0,-5 4 0,1-1 0,2-1 0,-1 0 0,-5-18 0,9 32 0,-9-32 0,4 22-129,-4-22 258,0 0-258,0 0 129,7 21 0,-7-21 0,0 0 0,0 0 0,10 23 0,-10-23-129,7 19 129,-7-19 0,0 0 0,20 25 0,-20-25 0,0 0 0,16 22 0,-16-22 0,0 0 0,22 14 0,-22-14 0,17 17 0,-17-17 0,20 16 0,-20-16 0,20 16 0,-20-16 0,22 13-129,-22-13 129,20 12 0,-20-12 0,26 12 0,-26-12 129,33 10-129,-33-10 0,31 11 0,-31-11 0,32 6 0,-15-4 0,-17-2 0,27 7 0,-27-7 0,29 6 129,-29-6-129,30 5 0,-30-5 0,26 6 0,-26-6 0,31 1 0,-31-1 0,30 9 0,-30-9 0,29 7 0,-12-5 0,-17-2 0,33 6 0,-16-1 129,0-4-129,3-1-129,-3 0 258,-17 0-129,31 0 0,-31 0 0,25 2 0,-25-2 129,20 0-129,-20 0 0,0 0 0,25 0 0,-25 0 0,0 0 0,23 0 0,-23 0 0,20 0 0,-20 0 129,22 0-129,-22 0 0,25 1 0,-25-1 129,23 0-129,-23 0 0,17 3 0,-17-3 129,20 0-129,-20 0 0,0 0 0,23 0 129,-23 0-129,20 0 0,-20 0 0,28 0 0,-28 0 0,33 0 129,-16 3-129,3 0 0,-20-3 0,33 4 0,-33-4 0,31 5 0,-31-5 0,21 1 0,-21-1 0,17 0 0,-17 0 129,0 0-129,18 0 0,-18 0 0,0 0 0,21 0 0,-21 0 0,23 0 0,-23 0 129,33 0-129,-33 0 0,33 0 0,-16 0 0,0 0 129,-17 0-129,35 0 0,-18 0 0,2 0 0,3 0 0,-2 4 0,-3-1 0,5-3 0,-22 0 0,28 1 0,-28-1 0,27 0 0,-27 0 0,25 0 0,-25 0 0,27 5 0,-27-5 0,28 0 0,-28 0 0,26 4 0,-26-4 0,23 1 0,-23-1 129,23 0-129,-23 0 0,22 0 0,-22 0 0,20 0 0,-20 0 0,23 0 0,-23 0 0,27 2 0,-27-2 0,25 3 0,-25-3 0,24 3 0,-24-3 0,30 0 0,-30 0 0,25 1 129,-25-1-129,20 3 0,-20-3 0,18 0 0,-18 0 0,0 0 0,24 7 0,-24-7 0,20 1 0,-20-1 0,22 3 0,-22-3 0,23 5 0,-23-5 0,18 1 0,-18-1 0,0 0 129,22 3-129,-22-3 0,0 0-129,22 0 258,-22 0-129,0 0 0,26 0 0,-26 0 0,20 0 0,-20 0 0,17 1 0,-17-1 0,22 0 129,-22 0-129,0 0 0,23 6 0,-23-6 0,0 0 0,17 2 0,-17-2 0,0 0 0,17 1 0,-17-1 0,0 0 0,0 0 0,19 0 0,-19 0 0,0 0 0,0 0 0,19 0 0,-19 0 0,0 0 0,18 0 0,-18 0 0,0 0 0,25 0 0,-25 0 0,20 0 0,-20 0 0,17 0 129,-17 0-129,0 0 0,24 0 0,-24 0 0,0 0 0,17 0 0,-17 0 0,0 0 0,21 0 0,-21 0 0,0 0 0,25 0 0,-25 0 0,0 0 0,22 0 0,-22 0 0,0 0 0,18 0 0,-18 0 0,0 0 129,0 0-129,21 4 0,-21-4 0,0 0 0,0 0 0,17 0 0,-17 0 0,0 0 0,0 0 0,0 0 0,20 0 0,-20 0 0,0 0 0,0 0 0,18 3 0,-18-3 129,0 0-129,17 1 0,-17-1 0,0 0 0,19 2-129,-19-2 129,0 0 0,22 0 0,-22 0 0,0 0 0,0 0 0,17 0 0,-17 0 0,0 0 0,0 0 0,0 0 0,0 0 0,0 0 0,22 0 0,-22 0 0,0 0 0,17 4 0,-17-4 0,17 2 0,-17-2 0,0 0 129,21 1-129,-21-1 0,0 0 0,0 0 0,0 0 0,0 0 0,17 0 0,-17 0 0,0 0 0,0 0 129,0 0-129,0 0 0,0 0 0,0 0 0,0 0 0,0 0 0,0 0 0,0 0 0,0 0 0,0 0 129,0 0-258,0 0 258,0 0-129,0 0 0,0 0 0,0 0 0,0 0 0,0 0 0,0 0 0,0 0 0,0 0 0,21 0 0,-21 0 0,0 0 0,0 0 0,0 0 0,0 0 129,17 6-129,-17-6 0,0 0 0,0 0 0,0 0 0,0 0 0,0 0 0,0 0 0,0 0 129,0 0-129,0 0 0,0 0-129,0 0 0,17 0-258,-17 0-645,0 0-1032,4-9-1935,-4-14-258,0-4-129,-4-13-387</inkml:trace>
  <inkml:trace contextRef="#ctx0" brushRef="#br0" timeOffset="1">2694 7839 129,'0'0'645,"0"0"0,0 0-129,-17-14 0,17 14 258,0 0 0,0 0 0,0 0 0,-11-17 129,11 17 0,0 0-516,0 0 129,-11-21-129,11 21 129,0 0 129,-11-20 0,11 20 129,0 0 0,-12-16 129,12 16 129,0 0-258,0 0 0,-17-16-129,17 16 0,0 0 0,0 0-129,-17-19 129,17 19-129,0 0-129,0 0 0,-16-19 0,16 19 0,0 0 0,0 0-129,0 0 0,0 0-129,0 0 129,0 0-258,0 0 0,0 0 0,0 0 0,0 0-258,0 0 258,0 0-129,0 0 0,0 0 0,0 0 0,0 0 0,0 0 129,0 13-129,0-13 129,5 18-129,-5-18 129,18 23 0,-18-23 0,19 28 0,-19-28 0,22 27-129,-22-27 129,23 25 0,-23-25 0,23 27 0,-23-27 0,22 19 0,-22-19 0,15 17 0,-15-17 0,18 17 0,-18-17 0,0 0 129,13 19-129,-13-19 0,0 0 0,0 0 0,13 18 0,-13-18 0,0 0 129,0 0-129,15 23 0,-15-23 0,8 16 129,-8-16-129,13 20 0,-13-20 0,0 0 129,10 23-129,-10-23 0,0 0 129,0 0-129,0 0 0,0 0 0,0 0 129,0 0-129,13 16 0,-13-16 0,0 0 0,0 0 0,0 0 0,0 0 129,0 0-129,0 0 0,0 18 0,0-18 0,0 0 0,0 0 0,0 0 0,0 0 0,0 0 0,0 0 129,0 0-258,11 19 129,-11-19 0,0 0 0,6 19 0,-6-19 0,0 0 0,6 19 0,-6-19 0,0 0 0,8 18 0,-8-18 0,0 0-129,9 17 129,-9-17 0,0 0 0,0 0 0,14 20 0,-14-20 0,0 0 0,0 0 0,0 0 0,0 0 0,12 19 0,-12-19 0,0 0 0,0 0 0,0 0 0,0 0 0,0 0 129,0 0-129,0 0 0,0 0 0,0 0 0,0 0 0,0 0 0,0 0 0,0 0-129,0 0 129,0 0 0,0 0 0,0 0 0,0 0 0,0 0 0,0 0 0,0 0 0,0 0 0,0 0-129,0 0 129,0 0 0,13 18 0,-13-18 0,0 0 0,0 0 0,0 0 0,0 0 0,17 13 0,-17-13 0,0 0 0,0 0 0,0 0 0,0 0 0,0 0 0,0 0 129,0 0-129,0 0 0,0 0 0,0 0 0,0 0 0,0 0-129,0 0 129,0 0 0,0 0 0,0 0 0,0 0 0,0 0 0,0 0 0,0 0 0,0 0 0,0 0 0,0 0 0,0 0 0,0 0 0,0 0 0,0 0 0,0 0 0,0 0 0,0 0 0,0 0 0,0 0 0,0 0 0,0 0 0,0 0 0,8 18 0,-8-18 129,0 0-129,0 0 0,0 0 0,7 18 0,-7-18 0,0 0 0,0 0 0,0 0 0,0 0 0,0 0 0,0 0 129,0 0-129,0 0 0,0 0 0,11 17 129,-11-17-129,0 0 258,0 0-258,0 0 129,0 0-129,0 0 129,0 0 0,0 0 0,0 0 0,0 0 0,0 0 0,0 0 0,0 0 0,0 0 0,0 0-129,0 0 129,0 0-129,-4 19 129,4-19-129,0 0 0,-21 20 0,21-20 0,0 0 0,-21 22 0,21-22 0,-19 19 0,19-19 0,-22 17 0,22-17 0,-20 16 129,20-16-129,-23 13 0,23-13 0,-20 10 0,20-10 0,-19 10 0,19-10 0,-21 10 0,21-10 129,-19 10-258,19-10 129,-20 9 129,20-9-258,-19 14 129,19-14 129,0 0-129,-23 16 0,23-16 0,0 0 0,-25 21 0,25-21 0,-15 18 0,15-18 0,-19 18-129,19-18 129,0 0 0,-20 20 0,20-20 0,0 0 0,0 0-129,0 0 129,-17 17 129,17-17-129,0 0 0,0 0 0,0 0 0,0 0 0,-19 14 129,19-14-129,0 0 0,0 0 0,-18 12 0,18-12 0,0 0 129,-17 20-129,17-20 0,0 0 0,-21 23 0,21-23 0,0 0 0,-23 23 0,23-23 0,0 0 0,-18 14 0,18-14 0,0 0 0,0 0 0,0 0 0,0 0 0,0 0 0,0 0 0,0 0 0,0 0 0,0 0 0,0 0 0,0 0 0,0 0 0,0 0 0,0 0 0,0 0 0,0 0 0,0 0 0,0 0-129,0 0 0,0 0 0,0 0 0,0 0-258,0 0 0,0 0-258,0 0-645,0 0-387,0 0-1419,0-30-645,3 13 0,-3-13 0,12 14-129</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5:18.179"/>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2387 488 1032,'0'0'1290,"0"0"-129,0 0 129,0 0-258,0 0 129,0 0-129,0 0-387,0 0 0,0 0-129,0 0-129,0 0 129,0 0-258,0 0 0,0 0 258,0 0 0,0 0 0,0 0-129,0 0 258,0 0-516,0 0 258,0 0-258,0 0 0,0 0-258,0 0 258,0 0-258,-11 0 258,11 0-129,0 0 129,0 0-129,0 0 129,0 0-129,0 0 258,0 0-258,0 0 129,-12-13 0,12 13-129,0 0 129,0 0 0,0 0 0,0 0-129,-13-23 0,13 23 0,0 0 129,0 0-258,-9-24 258,9 24-129,0 0 0,0 0 129,-14-18-129,14 18 129,0 0 0,0 0 129,-17-15-129,17 15 0,0 0 0,0 0 0,-17-16 0,17 16 129,0 0-129,0 0 0,-23-21 129,23 21-129,0 0 0,-20-19 129,20 19 0,-17-13 0,17 13-129,-19-14 129,19 14-129,-17-13 129,17 13-129,-22-12 0,22 12 0,-21-11 0,21 11 0,-22-10 0,22 10-129,-25-14 129,25 14 0,-25-13 0,25 13-129,-26-13 129,26 13 0,-29-14-129,29 14 129,-25-9 0,25 9-129,-23-10 129,23 10-129,-22-8 0,22 8 129,-22-6-129,22 6 0,-25-9 0,25 9 0,-23-7 0,23 7 0,-31-11 0,31 11 258,-31-13-258,14 10 0,0-3 0,-1-1 129,-1 0-129,-1 4 0,3-3 0,-3 3 0,20 3 129,-30-8-129,30 8 0,-23-6 0,23 6 0,-25-4 0,25 4 0,-25-6 129,25 6-129,-29-6 0,29 6 0,-28-6 0,28 6 0,-31-6 0,31 6 0,-28-5 0,28 5 0,-23-4 0,23 4 0,-20-4 129,20 4-129,0 0 0,-23-5 0,23 5 0,0 0 129,-25-3-129,25 3 0,-20-4 0,20 4-129,-22-7 129,22 7 0,-25-3 0,25 3 0,-20-4 0,20 4 0,-23-3 0,23 3 0,-22-4 0,22 4 0,-25-5 0,25 5 0,-21-3 0,21 3 0,-22-1 0,22 1 0,-20 0 0,20 0 0,-19 0 0,19 0 0,-20-3 129,20 3-129,-26 0 0,26 0 0,-25-4 129,25 4-129,-26 0 0,26 0 0,-24 0 0,24 0 0,-27 0 0,27 0 0,-28 0 0,28 0 0,-30 2 0,13 0 0,0 1 0,0-2 0,17-1 0,-29 3 0,29-3 0,-33 5 0,13-4 0,3 3 0,0-2 0,17-2 0,-36 10 0,19-6 129,-1 0-129,18-4 0,-31 8 0,31-8 0,-25 7 129,25-7-129,-20 6 0,20-6 129,-23 5-129,23-5 0,-24 9 129,24-9-129,-28 7 0,28-7 0,-31 12 0,31-12 0,-23 9 0,23-9 0,-23 10 0,23-10 0,-17 9 0,17-9 0,-19 13 0,19-13 0,-20 14 0,20-14 0,-18 16 0,18-16 0,-19 13 0,19-13 0,-17 14 0,17-14 0,0 0 0,-25 19 0,25-19 0,-21 18 0,21-18 0,-25 15 0,25-15 0,-30 18 0,30-18 0,-26 18 0,26-18 0,-26 18 0,26-18 0,-21 17 0,21-17 0,-20 17 0,20-17 0,-17 17 0,17-17 0,0 0 0,-21 25 0,21-25 0,0 0 0,-17 20 0,17-20 0,0 0 0,0 0 0,-17 20 0,17-20 0,0 0 0,-14 16-129,14-16 129,0 0 0,-16 18 0,16-18 0,0 0 0,-11 16 0,11-16 0,0 0 0,0 0 0,-12 22 0,12-22 0,0 0 0,-8 18 0,8-18 0,-8 16 0,8-16 0,-4 20 129,4-20 129,-6 20-258,6-20 258,-7 27-129,7-27 0,-7 22-129,7-22 129,-3 17-129,3-17 0,0 0 0,-5 20-129,5-20 129,0 0 0,0 0 0,0 17 0,0-17 0,0 0-129,0 17 129,0-17 0,0 0 0,0 19 0,0-19 0,0 0 0,5 17 0,-5-17-129,0 0 129,0 0 0,12 21 0,-12-21 0,0 0 0,11 20 0,-11-20 0,0 0 0,15 19 0,-15-19 0,0 0 0,11 17 0,-11-17 0,0 0 0,0 0 0,17 18-129,-17-18 129,0 0 0,0 0 0,14 17 0,-14-17 0,0 0 0,0 0 0,17 19 0,-17-19 0,0 0 0,0 0 0,22 19 0,-22-19 0,0 0 0,0 0 0,18 14-129,-18-14 258,0 0-258,21 9 129,-21-9 0,0 0 0,18 12 0,-18-12 0,0 0 0,20 11 0,-20-11 0,0 0 0,0 0 0,19 10 0,-19-10 0,0 0 0,20 9 0,-20-9 0,0 0 0,20 7 0,-20-7 0,0 0 0,22 11 0,-22-11 0,0 0 0,0 0 0,21 12 0,-21-12 0,0 0 0,0 0 0,21 7 0,-21-7 129,0 0-129,0 0 0,21 7 0,-21-7 0,0 0 0,22 7 0,-22-7 0,0 0 0,19 9 0,-19-9 0,0 0 0,20 7 0,-20-7 0,0 0 0,20 5 0,-20-5 0,18 0 0,-18 0 0,0 0 0,17 5 0,-17-5 0,0 0 0,24 3 0,-24-3 0,0 0 0,20 6 0,-20-6 0,18 4 0,-18-4 0,0 0 0,24 7 0,-24-7 0,0 0 0,23 7 0,-23-7 0,0 0 0,25 6 0,-25-6 0,0 0 129,18 4-129,-18-4 0,0 0 0,22 3 0,-22-3 0,0 0 0,23 4 0,-23-4 0,19 0 0,-19 0 0,0 0 0,23 0 0,-23 0 0,17 0 0,-17 0 0,0 0 0,0 0 0,26 2 0,-26-2 0,0 0 129,17 0-129,-17 0 0,0 0 0,24 0 0,-24 0 0,0 0 0,24 0 0,-24 0 0,0 0 0,22 0 129,-22 0-129,17 0 0,-17 0 0,17 0 0,-17 0 0,20 0 0,-20 0 0,21-2 0,-21 2 0,21-4 0,-21 4 0,22 0 0,-22 0 129,20-3-129,-20 3 0,19-1 0,-19 1 0,18-2 0,-18 2 0,17-1 0,-17 1 0,0 0 0,23 0 0,-23 0 0,0 0 0,22 0 0,-22 0 0,0 0 0,22-5 0,-22 5 0,0 0 0,17 0 0,-17 0 0,0 0 0,20-1 0,-20 1 0,0 0 0,19 0 0,-19 0 0,0 0 0,17-5 129,-17 5-129,0 0 0,23 0 0,-23 0-129,0 0 129,23-2 0,-23 2 0,0 0 0,19 0 0,-19 0 0,0 0 0,17 0 129,-17 0-258,0 0 129,0 0 0,21 0 0,-21 0 0,0 0 0,21 0 0,-21 0 0,0 0 0,20 0 0,-20 0 129,0 0-129,25 0 0,-25 0 0,0 0 0,20 0 0,-20 0 0,0 0 0,17 0 0,-17 0 0,0 0 0,0 0 0,0 0 0,17 0 0,-17 0 0,0 0 0,0 0 0,20 0 0,-20 0 0,0 0 0,20 0 0,-20 0 0,0 0 0,22 0 0,-22 0 0,0 0 0,17 0 0,-17 0 0,0 0 0,0 0 0,18 0 0,-18 0-129,0 0 129,17 0 0,-17 0 0,0 0 0,19 0 0,-19 0 0,0 0 0,20 0 0,-20 0 0,0 0 0,19 2 0,-19-2 0,0 0 0,20 1 0,-20-1 0,0 0 0,17 0 0,-17 0 0,0 0 0,17 0 0,-17 0 0,0 0 0,0 0 0,18 4 0,-18-4 0,0 0 0,22 1 129,-22-1-129,0 0 0,23 0 0,-23 0 0,0 0 0,0 0 0,21 0 0,-21 0 0,0 0 0,0 0 0,0 0 0,20 0 0,-20 0 0,0 0 0,21 0 0,-21 0 0,0 0 0,25 0 0,-25 0 0,0 0 0,22 0 0,-22 0 0,0 0 0,18 0 0,-18 0 0,0 0 0,21-1 0,-21 1 129,0 0-129,20-5 0,-20 5 0,0 0 0,0 0 0,20-5 0,-20 5-129,0 0 129,0 0 0,0 0 0,17-3 0,-17 3 0,0 0 0,0 0 0,0 0 0,22-5 0,-22 5 0,0 0 0,23-5 0,-23 5 0,17-1 0,-17 1 129,17 0-129,-17 0 0,0 0 0,22 0 0,-22 0 0,0 0 0,21 0 0,-21 0 0,17 0 0,-17 0 0,19 0 0,-19 0 0,17-3 0,-17 3 0,22-5 0,-22 5 0,21 0 0,-21 0 0,19-5 0,-19 5 0,22-1 0,-22 1 0,17-3 0,-17 3 258,0 0-258,0 0 0,21-9 0,-21 9 129,0 0-129,0 0 0,17-10 0,-17 10 129,0 0-129,20-17 0,-20 17 0,0 0 0,21-15 0,-21 15 0,0 0 0,0 0 0,20-15 0,-20 15 0,0 0 0,0 0 0,18-12 0,-18 12 0,0 0 129,0 0-129,0 0 0,20-21 0,-20 21 0,0 0 0,0 0 129,16-20-129,-16 20 0,0 0 0,0 0 0,15-20 0,-15 20 0,0 0 0,16-23 0,-16 23 0,0 0 0,20-26 129,-20 26-129,0 0 0,17-22 0,-17 22 0,0 0 0,14-19 0,-14 19 0,0 0 0,12-19 0,-12 19 0,0 0 0,0 0 0,11-17 129,-11 17-129,0 0 0,0 0 0,7-19 0,-7 19 129,0 0-129,0 0 0,0 0 0,3-17 129,-3 17-129,0 0 0,0-20 0,0 20 0,0 0 0,0-24 0,0 24 0,0 0 0,0-23 0,0 23 0,0 0 0,0 0 0,0-19 0,0 19 0,0 0 0,0 0 129,0 0-129,0 0 0,0-18 0,0 18 129,0 0-129,0 0 0,-10-16 0,10 16-258,0 0 258,0 0-129,-7-20 129,7 20-258,0 0 258,0 0-129,0 0 129,0 0 0,0 0-129,0 0 129,0 0 0,-11-16 0,11 16 0,0 0-129,0 0 129,0 0 0,0 0 0,-5-19-129,5 19 129,0 0 0,0 0-129,0 0-129,0 0 0,0 0-129,0 0-516,0 0-774,0 0-2064,0 0 129,0 0-645,-9-28 0</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5:18.18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916-3 903,'0'0'1419,"0"0"-258,0 0 0,0 0-129,0 0 129,0 0-258,0 0 0,0 0 0,0 0-129,0 0 0,0 0 0,0 0-258,0 0 129,0 0-129,0 0 0,0 0 0,0 0 0,0 0 0,0 0-129,0 0 258,0 0-258,0 0 0,0 0 0,0 0 0,0 0 0,0 0-129,-10-2 0,10 2 0,0 0 0,0 0-129,0 0 129,0 0-129,-18-1 0,18 1 0,0 0 0,0 0 0,0 0 0,-22 0-129,22 0 129,0 0-129,-17 0 0,17 0 129,0 0-129,-20 11 0,20-11 129,0 0-129,-19 7 0,19-7 0,-17 5 129,17-5-129,-22 4 0,22-4 0,-23 4 0,23-4 0,-26 11 0,26-11 0,-28 9 0,28-9 0,-25 9 0,25-9 0,-25 7 0,25-7 129,-17 7-129,17-7 129,-20 3-129,20-3 129,0 0-129,-25 7 258,25-7-258,-21 6 0,21-6 0,-25 9 0,25-9 0,-25 11 0,25-11 0,-28 10 0,28-10 0,-26 10 129,26-10-129,-27 10 0,27-10 0,-29 11 129,29-11 0,-30 9 0,30-9-129,-29 11 129,29-11 0,-22 9-129,22-9 129,-21 6-129,21-6-129,0 0 129,-21 11 0,21-11 0,0 0 0,-17 12 0,17-12 0,0 0 0,-21 13 0,21-13 0,0 0 0,-17 14 0,17-14 0,0 0 0,-17 17 0,17-17 0,0 0 0,-16 21 0,16-21 0,-9 20 0,9-20 0,-14 25 0,14-25-129,-17 30 129,4-13 0,4 1 0,0 1 0,1 0 0,0-2-129,-1 0 129,1 9 0,2-9 0,0 6 0,3-3 0,-4 2 0,4 5-129,0-2 129,0 3 0,2-4 0,-3 3 0,1-1 0,2 1 0,1-1 0,-3-3 0,1 1 0,1-1 0,-1 0 0,-1-2 0,3-2 0,-3 4 0,-2-2 129,4 1-129,-1-2 0,1 1 129,-4 0 0,3 0-129,1 5 258,1-7-129,0 3 0,-2-2-129,2 1 258,0 0-258,0 0 0,0 2 129,0-6-129,0 6 0,0 1 0,0 3 0,0-2 0,0 1 0,0 4 0,0-3 0,2 3 0,-2-1 0,0-1 0,0 2 0,0-1 0,0-1 0,0 0 0,1 2 0,-1 4 0,0-5 0,0 6 0,2 0 0,-2-2 0,1 1 0,-1-1 129,0-3-129,4-1 0,-3-2 0,1-4 0,-2 3 0,4-3 0,-2 1 0,1 1 0,0 2 0,-3 0 0,2 0 0,-2 0 0,0 2 0,0-2 0,0-3 0,0 1 129,0-4-129,0 6 129,0-3-129,0 1 129,1 5-129,1-3 129,2 2 0,-2-1-258,-1 4 258,6-5-129,-6 3 0,5-3-129,-6-1 129,2 1 0,3-1 129,-4 1-258,1-1 129,1 1 0,-3 3 0,0 3 0,5-7 0,-5 8 0,3-2 0,-2-1-129,2 1 129,2 2 0,-2-2 0,3-2 0,-6 2 0,0 1 0,2 0 129,-2-1-258,0 5 258,0-1-129,-2 1 0,-4 0 0,4-2 0,-1 0 0,0-2 0,0 0 0,2-1 0,1-5 129,0 3-129,0-3 0,0 2 258,0-5-258,-3 9 0,1-2 0,-1 5 129,-8 3-129,6-2 0,-7 7 0,4-5 0,-3 0 0,0-2 0,5-5-129,2-5 129,1-2 0,-2-2 0,3 3 0,2-6 0,-1 3-258,1-3 258,0 0 0,0 6 0,0-5 0,0 1 0,0 1 0,0-2 0,1 2 0,1-1 258,-2 2-258,1 0 0,-1 2 0,4 1 0,-3-1 0,-1 7 129,2 4-129,-2-3 0,0 5 129,0 1-129,0-7 0,0 5 0,0-10 0,0 2 0,0-10 0,0 3 0,0-7 0,0 2 0,0 1 0,0 1 0,0 0 0,4 0 0,-4 4 0,5-4 129,-4 1-129,3-3 0,-3 0 0,1 1 129,-2-2-129,0 2 129,0 0-129,0 0 0,0 2 0,0 0 0,0-1 0,0 0 0,0 0 0,0 3 0,0-1 0,0-1 0,0-1 0,0 0 0,0 6 0,0-5 0,0 1 0,0 1 0,0-5 0,0 6 0,0-3 0,0-3 0,0 1 0,0 1 0,0 0 0,0-1 0,0-19 0,0 31 0,0-31 0,0 32 0,0-32 0,0 28 0,0-28 0,0 26 0,0-26 0,0 27 0,0-27 0,1 30 0,-1-30 0,5 32-129,-5-32 129,3 31 129,-3-31-129,6 30 0,-6-30 0,5 30 0,-5-6 0,0-5 0,0 6 0,0 3-129,0 2 258,-3 3-258,-2 0 258,-1 3-258,0-3 129,3 0 0,-5 0 0,3-3 0,1 1 0,-1-4 0,2 2 0,-2 1 0,4-3 0,-1-1 0,2-3 0,0 4-129,0 0 129,0 0 0,0-1 0,0 0 0,0 1 0,2-4 0,-2 1 0,6-2 0,-5-3 0,1 2 0,-2-1 0,5-1 0,-4-1 0,1 1 0,-1 1 0,2 1 0,-1 2 0,-1-1 0,1-1 0,-1 5 0,-1-3 129,0 3-129,0-1 129,0 0-129,0-1 129,0-2-129,0 2 129,0-6 0,0 4-129,0-2 0,4 4 0,-4 2 0,1-6 0,-1 3-129,3-3 129,-3 0 0,0-20 0,0 33 0,0-33 0,0 26 0,0-26 0,0 21 129,0-21-258,0 20 129,0-20 0,0 19 0,0-19 0,3 24 0,-3-24 0,3 27 0,-3-27 0,7 29 0,-7-29 0,3 27 0,-3-27 0,7 23 0,-7-23 0,5 24 0,-5-24 0,6 22 0,-6-22 0,8 28 0,-8-28 0,5 32 0,3-16 0,-5 4 0,1-1 0,2-1 0,-1 0 0,-5-18 0,9 32 0,-9-32 0,4 22-129,-4-22 258,0 0-258,0 0 129,7 21 0,-7-21 0,0 0 0,0 0 0,10 23 0,-10-23-129,7 19 129,-7-19 0,0 0 0,20 25 0,-20-25 0,0 0 0,16 22 0,-16-22 0,0 0 0,22 14 0,-22-14 0,17 17 0,-17-17 0,20 16 0,-20-16 0,20 16 0,-20-16 0,22 13-129,-22-13 129,20 12 0,-20-12 0,26 12 0,-26-12 129,33 10-129,-33-10 0,31 11 0,-31-11 0,32 6 0,-15-4 0,-17-2 0,27 7 0,-27-7 0,29 6 129,-29-6-129,30 5 0,-30-5 0,26 6 0,-26-6 0,31 1 0,-31-1 0,30 9 0,-30-9 0,29 7 0,-12-5 0,-17-2 0,33 6 0,-16-1 129,0-4-129,3-1-129,-3 0 258,-17 0-129,31 0 0,-31 0 0,25 2 0,-25-2 129,20 0-129,-20 0 0,0 0 0,25 0 0,-25 0 0,0 0 0,23 0 0,-23 0 0,20 0 0,-20 0 129,22 0-129,-22 0 0,25 1 0,-25-1 129,23 0-129,-23 0 0,17 3 0,-17-3 129,20 0-129,-20 0 0,0 0 0,23 0 129,-23 0-129,20 0 0,-20 0 0,28 0 0,-28 0 0,33 0 129,-16 3-129,3 0 0,-20-3 0,33 4 0,-33-4 0,31 5 0,-31-5 0,21 1 0,-21-1 0,17 0 0,-17 0 129,0 0-129,18 0 0,-18 0 0,0 0 0,21 0 0,-21 0 0,23 0 0,-23 0 129,33 0-129,-33 0 0,33 0 0,-16 0 0,0 0 129,-17 0-129,35 0 0,-18 0 0,2 0 0,3 0 0,-2 4 0,-3-1 0,5-3 0,-22 0 0,28 1 0,-28-1 0,27 0 0,-27 0 0,25 0 0,-25 0 0,27 5 0,-27-5 0,28 0 0,-28 0 0,26 4 0,-26-4 0,23 1 0,-23-1 129,23 0-129,-23 0 0,22 0 0,-22 0 0,20 0 0,-20 0 0,23 0 0,-23 0 0,27 2 0,-27-2 0,25 3 0,-25-3 0,24 3 0,-24-3 0,30 0 0,-30 0 0,25 1 129,-25-1-129,20 3 0,-20-3 0,18 0 0,-18 0 0,0 0 0,24 7 0,-24-7 0,20 1 0,-20-1 0,22 3 0,-22-3 0,23 5 0,-23-5 0,18 1 0,-18-1 0,0 0 129,22 3-129,-22-3 0,0 0-129,22 0 258,-22 0-129,0 0 0,26 0 0,-26 0 0,20 0 0,-20 0 0,17 1 0,-17-1 0,22 0 129,-22 0-129,0 0 0,23 6 0,-23-6 0,0 0 0,17 2 0,-17-2 0,0 0 0,17 1 0,-17-1 0,0 0 0,0 0 0,19 0 0,-19 0 0,0 0 0,0 0 0,19 0 0,-19 0 0,0 0 0,18 0 0,-18 0 0,0 0 0,25 0 0,-25 0 0,20 0 0,-20 0 0,17 0 129,-17 0-129,0 0 0,24 0 0,-24 0 0,0 0 0,17 0 0,-17 0 0,0 0 0,21 0 0,-21 0 0,0 0 0,25 0 0,-25 0 0,0 0 0,22 0 0,-22 0 0,0 0 0,18 0 0,-18 0 0,0 0 129,0 0-129,21 4 0,-21-4 0,0 0 0,0 0 0,17 0 0,-17 0 0,0 0 0,0 0 0,0 0 0,20 0 0,-20 0 0,0 0 0,0 0 0,18 3 0,-18-3 129,0 0-129,17 1 0,-17-1 0,0 0 0,19 2-129,-19-2 129,0 0 0,22 0 0,-22 0 0,0 0 0,0 0 0,17 0 0,-17 0 0,0 0 0,0 0 0,0 0 0,0 0 0,0 0 0,22 0 0,-22 0 0,0 0 0,17 4 0,-17-4 0,17 2 0,-17-2 0,0 0 129,21 1-129,-21-1 0,0 0 0,0 0 0,0 0 0,0 0 0,17 0 0,-17 0 0,0 0 0,0 0 129,0 0-129,0 0 0,0 0 0,0 0 0,0 0 0,0 0 0,0 0 0,0 0 0,0 0 0,0 0 129,0 0-258,0 0 258,0 0-129,0 0 0,0 0 0,0 0 0,0 0 0,0 0 0,0 0 0,0 0 0,0 0 0,21 0 0,-21 0 0,0 0 0,0 0 0,0 0 0,0 0 129,17 6-129,-17-6 0,0 0 0,0 0 0,0 0 0,0 0 0,0 0 0,0 0 0,0 0 129,0 0-129,0 0 0,0 0-129,0 0 0,17 0-258,-17 0-645,0 0-1032,4-9-1935,-4-14-258,0-4-129,-4-13-387</inkml:trace>
  <inkml:trace contextRef="#ctx0" brushRef="#br0" timeOffset="1">2694 7839 129,'0'0'645,"0"0"0,0 0-129,-17-14 0,17 14 258,0 0 0,0 0 0,0 0 0,-11-17 129,11 17 0,0 0-516,0 0 129,-11-21-129,11 21 129,0 0 129,-11-20 0,11 20 129,0 0 0,-12-16 129,12 16 129,0 0-258,0 0 0,-17-16-129,17 16 0,0 0 0,0 0-129,-17-19 129,17 19-129,0 0-129,0 0 0,-16-19 0,16 19 0,0 0 0,0 0-129,0 0 0,0 0-129,0 0 129,0 0-258,0 0 0,0 0 0,0 0 0,0 0-258,0 0 258,0 0-129,0 0 0,0 0 0,0 0 0,0 0 0,0 0 129,0 13-129,0-13 129,5 18-129,-5-18 129,18 23 0,-18-23 0,19 28 0,-19-28 0,22 27-129,-22-27 129,23 25 0,-23-25 0,23 27 0,-23-27 0,22 19 0,-22-19 0,15 17 0,-15-17 0,18 17 0,-18-17 0,0 0 129,13 19-129,-13-19 0,0 0 0,0 0 0,13 18 0,-13-18 0,0 0 129,0 0-129,15 23 0,-15-23 0,8 16 129,-8-16-129,13 20 0,-13-20 0,0 0 129,10 23-129,-10-23 0,0 0 129,0 0-129,0 0 0,0 0 0,0 0 129,0 0-129,13 16 0,-13-16 0,0 0 0,0 0 0,0 0 0,0 0 129,0 0-129,0 0 0,0 18 0,0-18 0,0 0 0,0 0 0,0 0 0,0 0 0,0 0 0,0 0 129,0 0-258,11 19 129,-11-19 0,0 0 0,6 19 0,-6-19 0,0 0 0,6 19 0,-6-19 0,0 0 0,8 18 0,-8-18 0,0 0-129,9 17 129,-9-17 0,0 0 0,0 0 0,14 20 0,-14-20 0,0 0 0,0 0 0,0 0 0,0 0 0,12 19 0,-12-19 0,0 0 0,0 0 0,0 0 0,0 0 0,0 0 129,0 0-129,0 0 0,0 0 0,0 0 0,0 0 0,0 0 0,0 0 0,0 0-129,0 0 129,0 0 0,0 0 0,0 0 0,0 0 0,0 0 0,0 0 0,0 0 0,0 0 0,0 0-129,0 0 129,0 0 0,13 18 0,-13-18 0,0 0 0,0 0 0,0 0 0,0 0 0,17 13 0,-17-13 0,0 0 0,0 0 0,0 0 0,0 0 0,0 0 0,0 0 129,0 0-129,0 0 0,0 0 0,0 0 0,0 0 0,0 0-129,0 0 129,0 0 0,0 0 0,0 0 0,0 0 0,0 0 0,0 0 0,0 0 0,0 0 0,0 0 0,0 0 0,0 0 0,0 0 0,0 0 0,0 0 0,0 0 0,0 0 0,0 0 0,0 0 0,0 0 0,0 0 0,0 0 0,0 0 0,8 18 0,-8-18 129,0 0-129,0 0 0,0 0 0,7 18 0,-7-18 0,0 0 0,0 0 0,0 0 0,0 0 0,0 0 0,0 0 129,0 0-129,0 0 0,0 0 0,11 17 129,-11-17-129,0 0 258,0 0-258,0 0 129,0 0-129,0 0 129,0 0 0,0 0 0,0 0 0,0 0 0,0 0 0,0 0 0,0 0 0,0 0 0,0 0-129,0 0 129,0 0-129,-4 19 129,4-19-129,0 0 0,-21 20 0,21-20 0,0 0 0,-21 22 0,21-22 0,-19 19 0,19-19 0,-22 17 0,22-17 0,-20 16 129,20-16-129,-23 13 0,23-13 0,-20 10 0,20-10 0,-19 10 0,19-10 0,-21 10 0,21-10 129,-19 10-258,19-10 129,-20 9 129,20-9-258,-19 14 129,19-14 129,0 0-129,-23 16 0,23-16 0,0 0 0,-25 21 0,25-21 0,-15 18 0,15-18 0,-19 18-129,19-18 129,0 0 0,-20 20 0,20-20 0,0 0 0,0 0-129,0 0 129,-17 17 129,17-17-129,0 0 0,0 0 0,0 0 0,0 0 0,-19 14 129,19-14-129,0 0 0,0 0 0,-18 12 0,18-12 0,0 0 129,-17 20-129,17-20 0,0 0 0,-21 23 0,21-23 0,0 0 0,-23 23 0,23-23 0,0 0 0,-18 14 0,18-14 0,0 0 0,0 0 0,0 0 0,0 0 0,0 0 0,0 0 0,0 0 0,0 0 0,0 0 0,0 0 0,0 0 0,0 0 0,0 0 0,0 0 0,0 0 0,0 0 0,0 0 0,0 0-129,0 0 0,0 0 0,0 0 0,0 0-258,0 0 0,0 0-258,0 0-645,0 0-387,0 0-1419,0-30-645,3 13 0,-3-13 0,12 14-129</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6:15.549"/>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3096 135 129,'0'0'1677,"0"0"0,0 0-258,0 0-258,0 0 129,0 0-258,0 0-129,0 0 0,0 0-129,-9 5-258,9-5 258,0 0-129,0 0-129,0 0 129,-20 1-129,20-1 129,0 0-258,0 0-129,0 0 0,0 0 129,0 0-129,0 0-129,0 0 129,0 0 0,-19 0 0,19 0 0,0 0 0,0 0 129,0 0-129,-17-4-129,17 4 129,0 0-129,0 0 129,0 0-129,0 0 0,-19-2 129,19 2 0,0 0-129,0 0 129,0 0-129,-17-6 129,17 6 0,0 0-129,-18-6 0,18 6 258,-21-6-258,21 6 0,-17-1 0,17 1 0,0 0 0,-23-5-129,23 5 129,0 0-129,-20-9 129,20 9-258,0 0 258,-22-11-258,22 11 258,0 0-258,-24-13 258,24 13-258,-19-6 258,19 6-129,-19-2 0,19 2 129,-21-3-129,21 3 129,-24-3 0,24 3-129,-24-1 129,24 1 0,-33-5 0,33 5 0,-33-1-129,33 1 0,-29-3 129,29 3-129,-29-3 0,29 3 129,-27-3-129,27 3 129,-29-4-129,12 1 129,-2 1-129,-1 0 258,0-1-645,0 2 516,-4-1-387,0 1 258,3-2-258,0 3 258,2-2-258,2 2 258,17 0 0,-29-1 129,29 1-129,-28-3 0,28 3 0,-25-3 0,25 3 129,-30-1-129,10-2 0,0 1 0,3 1 0,-3 1 0,-2-4 0,2 3 0,-2-1 0,1 2 0,4 0 0,17 0 0,-31-3 0,31 3 129,-33-1-129,33 1 0,-26 0 0,26 0 0,-27-2 0,27 2 0,-32 0 0,15 0 0,-5 0 0,-3 0 0,-1 0 0,-4 0 129,-1 0-129,2 0 0,1 0 0,0 2 0,5-1 0,4 2 0,19-3 0,-31 3 0,31-3 0,-31 4 0,31-4 0,-29 0 0,12 0 0,0 0 0,0 0 0,-4 0 0,4 0 0,-1 0 0,18 0 0,-34 0 0,34 0 0,-33 1 0,33-1 0,-31 0 0,31 0 0,-25 2 0,25-2 0,-23 0 0,23 0 0,-22 3 0,22-3 0,-28 0 0,28 0 0,-32 1 0,13-1 0,1 0 0,1 0 0,-5 0 0,5 0 0,17 0 0,-31 2 0,31-2 0,-30 0 0,30 0 0,-28 0 0,28 0 0,-29 0 0,7 0 0,5 0 0,-4 0 0,3 0 0,1 0 0,-3 0 0,20 0 0,-28 0 0,28 0 0,-21 0 0,21 0 0,-27 0 0,27 0 0,-34 0 0,34 0 0,-32-2 0,32 2 0,-28-1 0,28 1 0,-28 0 0,28 0 0,-19 0 0,19 0 0,-20-3 0,20 3 0,0 0 0,-23 0 0,23 0 0,0 0 0,-20 0 0,20 0 0,-22 0 0,22 0 0,-20-2 0,20 2 0,-22 0 0,22 0 0,-31 0 129,31 0-129,-29-1 0,29 1 0,-30 0 0,30 0 0,-25 0 0,25 0 0,-21 0 0,21 0 0,0 0 0,-25-4 0,25 4 0,0 0 0,-25-3 0,25 3 0,-19-3 0,19 3 0,-20 0-129,20 0 129,-21 0 0,21 0 0,-21 0 0,21 0 0,-21 0 0,21 0 0,-22 0 0,22 0 0,-19 0 0,19 0 0,0 0-129,-21 3 129,21-3 0,0 0-129,-19 8 129,19-8 0,0 0-129,-22 15 129,22-15 0,0 0 0,-23 24 258,23-24-258,-17 16 258,17-16-258,0 0 387,-23 26-387,23-26 258,-14 21-129,14-21-258,-11 16 258,11-16-129,0 0 0,-14 24 0,14-24 0,0 0 0,0 0-129,-12 22 129,12-22 0,0 0 0,-5 19 0,5-19-129,0 0 129,-6 18 0,6-18 0,0 0-129,-6 23 129,6-23 0,0 0 0,-3 20 0,3-20 0,0 17-258,0-17 258,0 18 0,0-18 0,0 18-129,0-18 129,0 0 0,0 21 0,0-21 0,0 0 0,0 24-129,0-24 129,3 18 0,-3-18 0,0 0 0,6 23 0,-6-23 0,0 0 0,8 21 0,-8-21 0,0 0 0,7 22 0,-7-22 0,0 0 0,7 20 0,-7-20 0,0 0 0,7 21-129,-7-21 129,0 0 0,8 25 0,-8-25 0,0 0 0,9 24 0,-9-24 0,10 20 0,-10-20 0,7 14 0,-7-14 0,0 0 0,13 23 0,-13-23 0,9 16 0,-9-16 0,8 18 0,-8-18 0,8 23-129,-8-23 129,7 19 0,-7-19 0,10 20 0,-10-20 0,9 20 0,-9-20 0,9 17 0,-9-17 0,11 20 0,-11-20 0,9 18 0,-9-18 0,0 0 0,16 24 0,-16-24 0,0 0-129,15 20 129,-15-20 0,0 0 0,19 24 0,-19-24 0,0 0 0,20 22 0,-20-22 0,0 0 0,23 20 0,-23-20 0,18 13 0,-18-13 0,18 14 0,-18-14 0,20 10 0,-20-10 0,17 7 0,-17-7 0,19 10 0,-19-10 0,19 7 0,-19-7 0,20 3 129,-20-3-129,23 6 0,-23-6 0,29 4 0,-29-4 0,27 3 0,-27-3 0,34 5 0,-34-5 129,32 2-129,-32-2 0,28 0 0,-28 0 0,31 3 0,-31-3 0,30 0 0,-30 0 0,26 0 0,-26 0 129,28 0-129,-28 0 0,25-5 0,-25 5 0,28-5 0,-28 5 0,26-3 0,-26 3 0,30-3 0,-13 2 0,-17 1 0,32-3 0,-32 3 0,34-4 0,-34 4 0,31-5 0,-31 5 0,31-4 0,-31 4 0,33-5 0,-15 3 0,-18 2 0,33-6 0,-16 5 0,0-1 0,5 1 129,-5-2-129,0 0 0,2 0 0,-2 3 0,3-1 0,-2-1 0,-1-2 0,0 2 0,4 1 0,-4-3 0,0 3 0,0-1 0,-17 2 0,32-3 0,-13 2 0,-2-1 0,0 2 0,-17 0 0,31-4 0,-31 4 0,30-1 0,-30 1 0,24-2 0,-24 2 129,20-3-129,-20 3 0,19 0 0,-19 0 0,0 0-129,25 0 129,-25 0 0,18 0 0,-18 0 0,24 0 0,-24 0 0,25 3 129,-25-3-129,26 2 0,-26-2 0,19 1 0,-19-1 0,20 0 0,-20 0 0,17 3 0,-17-3 0,20 3 0,-20-3 0,23 1 0,-23-1 0,26 6 0,-26-6 0,25 5 0,-25-5-129,25 5 129,-25-5 0,22 1 0,-22-1 0,20 3 0,-20-3 0,26 5 0,-26-5 0,19 5 0,-19-5 0,22 2 0,-22-2 0,18 3 0,-18-3 0,20 4 0,-20-4 0,0 0 0,24 4 0,-24-4 0,0 0 0,21 4 0,-21-4 0,20 2 0,-20-2 0,24 1 0,-24-1 0,26 3 0,-26-3 0,28 2 0,-28-2 0,19 0 0,-19 0 0,20 1 0,-20-1 0,0 0 0,23 0 0,-23 0 0,23 0 0,-23 0 129,28 0-129,-11 0 0,2 0 0,1 0 0,0 0 0,-1 0 0,-2 0 0,1-1 0,-18 1 0,25-2 0,-25 2 0,17-3 0,-17 3 0,0 0 258,25-3-258,-25 3 0,20-4 0,-20 4 0,31-7 0,-31 7 0,33-6 0,-33 6 0,31-7 129,-31 7-129,26-7 0,-26 7 0,22-6 0,-22 6 0,0 0 0,23-7 0,-23 7 0,0 0 0,23-7 0,-23 7 0,21-9 0,-21 9 0,27-9 129,-27 9-129,27-9 0,-27 9 0,29-12 0,-29 12 0,23-14 0,-23 14 0,18-7 0,-18 7 0,0 0 0,21-12 0,-21 12 0,0 0 0,0 0 129,22-11-258,-22 11 129,0 0 0,17-7 129,-17 7-129,0 0 0,0 0 0,20-10 0,-20 10 0,0 0 0,0 0 0,19-9 0,-19 9 0,0 0 0,0 0 0,17-13 0,-17 13 0,0 0 129,18-13-129,-18 13 0,0 0 0,27-20 0,-27 20-129,18-13 129,-18 13 129,19-15-129,-19 15 0,20-10 0,-20 10 0,17-9 0,-17 9 0,0 0 0,23-17 0,-23 17 0,0 0 0,18-16 0,-18 16 0,0 0 0,13-21 0,-13 21 0,0 0 0,19-19 0,-19 19 0,0 0 0,0 0 129,22-20-258,-22 20 258,0 0-129,9-20 0,-9 20 0,11-20 129,-11 20-129,5-19 0,-5 19 129,7-24-129,-7 24 0,8-27 0,-8 27 0,8-26 0,-8 26 0,12-30 0,-12 30 0,10-30 0,-10 30 0,10-30 129,-10 30-129,8-22 0,-8 22 129,6-18-129,-6 18 129,0 0-129,7-18 129,-7 18-129,0 0 0,0 0 129,0-21-129,0 21 0,0 0 0,0-21 0,0 21 0,0 0 0,-7-18 0,7 18 0,0 0 0,0 0 0,-7-19 0,7 19 0,0 0 0,0 0 0,-11-19 0,11 19 0,0 0-129,0 0 129,-8-19 0,8 19 0,0 0-129,0 0 129,0 0-129,0 0 129,0 0-129,0 0 0,0 0 0,0 0 0,0 0-129,0 0-387,0 0-129,0 0-516,0 0-1161,0 0-1419,0 0 0,-22 0-258,22 0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6:20.108"/>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 0 258,'17'2'1290,"-17"-2"-387,0 0 0,0 0-129,0 0 129,0 0-129,0 0 129,0 0-258,0 0 129,0 0-258,0 0 0,0 0 129,0 0-129,0 0 129,0 0-129,0 0 129,0 0-258,0 0 129,0 0-129,0 0 129,0 0-258,0 0 129,0 0 129,0 0-258,0 0 129,0 0-129,0 0 0,0 0 0,0 0 0,0 0-129,0 0 0,0 0 0,0 0 0,0 0 0,0 0 0,0 0 0,0 0-129,0 0 129,0 0-129,0 0 129,0 0-129,0 0 0,0 0 0,0 0 0,0 0 0,0 0 129,0 0-129,0 0 129,0 0-129,0 0 0,0 0 0,20 0 0,-20 0 0,0 0 0,0 0 0,0 0 0,17 0 0,-17 0 0,0 0 0,0 0 0,0 0 0,20 0 0,-20 0 0,0 0 0,0 0 0,0 0 258,20 1-258,-20-1 0,0 0 0,0 0 129,22 5-129,-22-5 129,0 0-129,17 2 0,-17-2 129,0 0-129,20 4 129,-20-4-129,0 0 129,19 2-129,-19-2 0,0 0 129,22 4-129,-22-4 0,0 0 129,26 6-129,-26-6 0,17 3 0,-17-3 129,19 3-129,-19-3 0,20 3 0,-20-3 0,0 0 0,22 3 129,-22-3-129,0 0 0,17 0 0,-17 0 0,0 0 0,17 1 0,-17-1 129,0 0-258,23 5 129,-23-5 129,0 0-129,22 3 0,-22-3 0,0 0 0,0 0-129,17 5 258,-17-5-129,0 0 0,0 0 0,17 5-129,-17-5 129,0 0 0,0 0 0,0 0 129,20 12-129,-20-12 0,0 0 0,0 0 0,0 0 0,16 20 0,-16-20 0,0 0 0,14 27 0,-14-27 0,9 27 0,-1-11 0,0 4 0,0 0 0,-2 0 0,-2-3 0,-2 6 0,4-7 129,-1 1-129,-5-17 0,5 31 0,-5-31 0,6 32 0,-5-12 0,4-1 0,-2 1 0,2 4 0,-4 2 0,4-2 0,0 3 0,-1 0 0,-1 5 0,2-6 0,1 1 0,-3 3 0,-1-3 0,3-1 0,-2-3 0,0-3 0,-2 0 0,-1-3 0,0 2 0,0 1 0,3 0 0,-3 7 129,4-1 129,-4 4-129,0 3 129,1 0 0,2 1-129,-3-1 0,3 4 129,-1-9-258,-1 10 0,4-8 0,-3 0 129,-2 6-129,0 0 129,0-1 129,0 4 0,0 4-129,-2 4 0,-4 6 0,4 6 0,-1 5-129,2-1 129,-2 0-129,3 5 129,-4-1-129,4-1 129,0-3-129,0-3 129,0-9-129,4 1 129,-3-4 0,1 4 0,-2-8 129,0 2-129,-2-3 0,2 0 129,-8 0 0,7 1-129,-5 2 0,4 4 0,2 0-129,-3 4 129,1-3 0,1 6 0,-4 0-129,4 2 129,-1-10 0,-4-2-129,3-4 129,-2 1-129,2-4 129,0-3-129,0 2 0,1-1 129,-2 3 0,2 2-129,2-3 129,-2 6-129,-1-9 0,3 3 129,0-2-129,0-2 129,0 0-129,0 1 0,-1-1 129,-1 4-129,1-6 0,-2-1 129,-2 3-129,0 0 0,-1 1 129,3 1-129,-3 1 129,-5 7-903,9 10-258,-12-8-129,13 3 129,1-51 0,0 0 1032,-14 92-1161,6-54 129,2 12 0,0-15 903,-5 5 258,4 4-129,-3-2 129,2 4-258,-8 2 258,7 2-258,-2 0 129,3 2 0,4-6-129,-7-1 258,8-6-258,-5 0 258,6 0-258,-2-3 129,-2-1 0,2-4 0,0 1 0,2-1 0,1 4 0,-1-4 0,-4-1 0,3-1 129,0-2-129,1 4 0,-1-2 0,-2-1 0,-1 4 0,3-1 0,-2 7 258,2-2-258,-1-2 258,-1 2-129,-1-2 0,1 2 0,4 1 129,-3-3-258,0 1 0,1-1 129,-2 1-129,5 2-129,-3-1 129,0 0 0,0-1 0,1 8 0,-3-7 0,4 0 129,-5 1-129,3 1 0,-2-3 0,3 2 0,-1-1 0,-1-6 0,2 6-129,2-3 129,-2 5 0,-1-5 0,2 1 0,-1-4 0,2 3 0,-1 0 0,-4-4 0,2 1 0,0 1 0,0-4 0,1 1 0,-1-1 0,0-1 0,1 1 0,-1 0-129,3-1 129,-3 1-129,3 2 129,0 1 0,-1 0 0,-2 2-129,1 1 129,0-5 0,-2 2 129,2-4-129,1 5 0,-1-5 0,-1-2 0,1 3 0,2-2 129,-1 2-129,-1-1 0,-1 7 0,0-3 0,2 3 0,-3 1 0,3-1 0,-1 0 0,-2 0 0,2-6 0,2 3 0,-1-1 0,1-2 0,-2-7 0,2 5 0,-3 0 0,3-3 0,0 3 0,0-6 0,0 1 0,0 0 0,-2-3 0,1 0 0,1 2 0,-2 1 0,2 0 0,0 0 0,0 1 0,0 4 0,0-5-129,0 6 129,0-1-129,0-2 129,0 3-129,0-6 258,0 7-387,0-5 258,0 3 0,-1-3 0,1 4 0,-3-3 0,1 2 129,2-3-129,-1 1 0,-1-2 0,2 3 0,-3-5 0,1-2 0,2 2 0,0 0 0,0-3 0,-1 2 0,1-1 0,-2 0 0,2 3 0,-3 1 129,2-3-129,1 0 0,0 0 0,0-1 0,0-17 0,0 31 0,0-31 0,0 32 0,0-32 0,0 31 0,0-15 0,0-16 0,0 32 0,0-14 0,0-18 0,0 27 0,0-27 0,0 24 0,0-24 0,0 27 0,0-27 0,0 27 0,0-27 0,0 27 0,0-27 0,0 27 0,0-27 0,0 23 0,0-23 0,0 19 0,0-19 1548,1 18-387,-1-18-129,0 0 0</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9-25T09:06:25.47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1293 0 1,'0'0'1160,"0"0"1,0 0-258,0 0-129,0 0 0,0 0-258,0 0 129,0 0 129,0 0-516,0 0 129,0 0-129,0 0 129,0 0-129,0 0-129,0 0 0,0 0 258,0 0-129,0 0 0,0 0 129,0 0-129,0 0 129,0 0 0,0 0 0,0 0 129,0 0-258,0 0 0,0 0 258,0 0-258,0 0-129,0 0 129,0 0-129,0 0 129,0 0-129,0 0 0,0 0 0,0 0 0,0 0 0,0 13 0,0-13 0,0 0-129,0 20 129,0-20-129,0 23 258,0-23-258,-3 20 0,3-20 129,0 17 0,0-17 129,0 19-129,0-19 129,0 0 0,0 21 129,0-21-258,0 0 129,-1 16 0,1-16 0,0 0-129,0 0 129,0 0-129,-2 21 258,2-21-258,0 0 0,0 0 0,0 0 0,-4 19-129,4-19 0,0 0 129,-2 19-129,2-19 0,0 0 129,0 0-129,0 0 129,0 0-129,0 0 129,0 0 0,-8 18 0,8-18 0,0 0 0,0 0 0,0 0 129,0 0-129,0 0 0,0 0 129,0 0 0,0 0-129,-12 20 129,12-20 129,0 0-129,0 0 0,0 0-129,0 0 129,0 0 0,-22 16-129,22-16 129,0 0-129,0 0 0,-22 8 0,22-8 0,0 0 129,0 0-129,-21 8 129,21-8-129,0 0 0,0 0 0,-17 4 0,17-4 0,0 0 0,0 0 0,-17 0-129,17 0 129,0 0-129,0 0 0,-19 0 129,19 0-129,0 0 0,0 0 0,-20-3 129,20 3-129,0 0 0,-19-3 0,19 3 0,-18-6 129,18 6-129,-17-4 0,17 4 0,-19-3 0,19 3 0,-20-3 0,20 3 0,-17-4 0,17 4 0,-17-2 0,17 2 0,-17-2 0,17 2 0,-22-4 0,22 4 0,-23-2 0,23 2 0,-24-6 0,24 6 0,-24-5 0,24 5 0,-24-3 0,24 3 0,-24-5 0,24 5 0,-33-6 0,33 6 0,-31-5 0,12 2 0,2 2 0,0-2 0,0 3-129,-3 0 129,0 0 0,-2 0 0,-1 0 0,0 0 0,-2 0 0,3 0 0,-1 0 0,4 0 0,2 3 0,17-3 0,-31 1 0,31-1 0,-23 2 0,23-2 0,0 0 0,-23 1 0,23-1 0,0 0 0,-23 0 0,23 0 0,0 0 0,-18 0 0,18 0 0,0 0 0,-20 3 0,20-3 0,-17 8-129,17-8 129,-25 5 0,25-5 0,-24 4 0,24-4 0,-24 6 0,24-6 0,-21 4 0,21-4 0,-17 2 129,17-2-258,-17 1 129,17-1 0,0 0 0,-22 0 0,22 0 0,0 0 0,0 0 0,-22 10 129,22-10-129,0 0 0,-22 3-129,22-3 129,0 0 0,-21 3 0,21-3 0,0 0 0,-22 4 0,22-4 0,-17 0 0,17 0 0,-19 1 0,19-1 0,0 0 0,-23 0 0,23 0 0,0 0 0,0 0 0,-17 5 0,17-5 0,0 0 0,0 0 0,0 0 0,0 0 0,-17 4 0,17-4 0,0 0 0,0 0 0,0 0 0,0 0 0,0 0 0,0 0 0,-17 0 0,17 0 0,0 0 0,0 0 0,0 0 0,0 0 0,-17 6 0,17-6 0,0 0 0,0 0 0,0 0 0,0 0 0,0 0 0,0 0-129,0 0 129,0 0 0,0 0 0,0 0-129,0 0 129,0 0-129,0 0 0,0 0 0,0 0 0,0 0-129,0 0-129,0 0 0,0 0 0,0 0-387,0 0-129,0 0-516,0 0-129,0 0-774,0 0-1548,0 0 0,0 0 0,11 0 0</inkml:trace>
  <inkml:trace contextRef="#ctx0" brushRef="#br0" timeOffset="1712.16">36-43 645,'2'-9'1806,"-2"9"-774,0 0-129,0 0 258,0 0 0,0 0-129,0 0-129,0 0-129,0 0 0,0 0-129,0 0-129,0 0 0,0 0-258,0 0 0,0 0-129,0 0 129,0 0 0,0 0 0,0 0 0,0 0 129,0 0 0,0 0-129,0 0 258,0 0 0,0 0-129,0 0 258,0 0-129,0 0 0,0 0 0,0 0 129,0 0-258,0 0 129,0 0-129,0 0 0,0 0-129,0 0 0,0 0 0,0 15 0,0-15-129,-5 18-129,5-18 258,-14 29-129,5-12-129,-2 3 129,-2-1-129,1 5 0,1-2 0,-1-1 129,1-2-258,-1-2 258,2 0-129,-1 0 0,11-17 0,-18 26 0,18-26 0,-16 17 0,16-17 0,0 0 0,-12 17 129,12-17-129,0 0 0,0 0 0,0 0 0,-11 16 0,11-16 0,0 0 129,-11 19-129,11-19 0,0 0 0,-14 21 0,14-21 0,0 0 0,-12 19 0,12-19 0,0 0 0,0 0 0,-20 20 0,20-20 0,0 0 0,0 0 0,-19 13 0,19-13 0,0 0 0,0 0 0,0 0 0,0 0 0,0 0 0,-15 17 0,15-17 0,0 0 0,0 0 0,0 0 129,0 0-258,0 0 129,0 0 0,0 0 0,0 0-129,0 0 0,0 0 129,0 0-129,0 0 0,0 0 0,0 0-129,0 0 129,0 0 0,0 0 0,0 0 129,0 0-129,12 10 0,-12-10 129,26 3-129,-9 1 129,4-1 0,2 4-129,-2-1 258,4-1-129,-3 3 0,4-2 0,-2 8 129,-1-4-258,-1 5 258,-4-7-258,2 3 129,-3 0 0,-17-11 0,28 19-129,-28-19 258,19 10-129,-19-10 0,0 0 129,18 12-129,-18-12 0,0 0 0,0 0 129,21 14-129,-21-14 0,0 0 0,0 0 0,15 20 0,-15-20 0,0 0 0,16 20 0,-16-20 129,0 0-129,0 0 0,15 16 0,-15-16 0,0 0 129,0 0-129,0 0 0,11 20 0,-11-20 0,0 0 129,0 0-129,0 0 0,0 0 0,0 0 129,0 0-129,0 0 0,0 0 0,0 0 0,0 0 0,0 0-129,0 0-258,0 0 0,0 0-387,19 7-387,-19-7-903,0 0-1677,21 4 0,-21-4-258,27 3 387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60B70-99F6-46DC-AC28-61E24B2D140B}"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5726B-EDCE-4FB2-B912-544BAE286033}" type="slidenum">
              <a:rPr lang="en-US" smtClean="0"/>
              <a:t>‹#›</a:t>
            </a:fld>
            <a:endParaRPr lang="en-US"/>
          </a:p>
        </p:txBody>
      </p:sp>
    </p:spTree>
    <p:extLst>
      <p:ext uri="{BB962C8B-B14F-4D97-AF65-F5344CB8AC3E}">
        <p14:creationId xmlns:p14="http://schemas.microsoft.com/office/powerpoint/2010/main" val="82441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5726B-EDCE-4FB2-B912-544BAE286033}" type="slidenum">
              <a:rPr lang="en-US" smtClean="0"/>
              <a:t>1</a:t>
            </a:fld>
            <a:endParaRPr lang="en-US"/>
          </a:p>
        </p:txBody>
      </p:sp>
    </p:spTree>
    <p:extLst>
      <p:ext uri="{BB962C8B-B14F-4D97-AF65-F5344CB8AC3E}">
        <p14:creationId xmlns:p14="http://schemas.microsoft.com/office/powerpoint/2010/main" val="417380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3ADE7-1B23-35B1-4A98-BF11AE711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98DF4-917B-715E-12B6-806471D16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95A50-BB33-B3FB-B371-2BA813AFC3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87EFDC-8DC7-C15A-00B2-F63F6C0D6BFC}"/>
              </a:ext>
            </a:extLst>
          </p:cNvPr>
          <p:cNvSpPr>
            <a:spLocks noGrp="1"/>
          </p:cNvSpPr>
          <p:nvPr>
            <p:ph type="sldNum" sz="quarter" idx="5"/>
          </p:nvPr>
        </p:nvSpPr>
        <p:spPr/>
        <p:txBody>
          <a:bodyPr/>
          <a:lstStyle/>
          <a:p>
            <a:fld id="{53C5726B-EDCE-4FB2-B912-544BAE286033}" type="slidenum">
              <a:rPr lang="en-US" smtClean="0"/>
              <a:t>77</a:t>
            </a:fld>
            <a:endParaRPr lang="en-US"/>
          </a:p>
        </p:txBody>
      </p:sp>
    </p:spTree>
    <p:extLst>
      <p:ext uri="{BB962C8B-B14F-4D97-AF65-F5344CB8AC3E}">
        <p14:creationId xmlns:p14="http://schemas.microsoft.com/office/powerpoint/2010/main" val="295539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770C5-8CFA-9347-CE68-25B9CCD59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1A088-21C7-2399-7D20-6093DE75D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AAB4A-0660-035C-F63A-F147361B4C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D19F89-623D-1B3F-78F8-ED979746053E}"/>
              </a:ext>
            </a:extLst>
          </p:cNvPr>
          <p:cNvSpPr>
            <a:spLocks noGrp="1"/>
          </p:cNvSpPr>
          <p:nvPr>
            <p:ph type="sldNum" sz="quarter" idx="5"/>
          </p:nvPr>
        </p:nvSpPr>
        <p:spPr/>
        <p:txBody>
          <a:bodyPr/>
          <a:lstStyle/>
          <a:p>
            <a:fld id="{53C5726B-EDCE-4FB2-B912-544BAE286033}" type="slidenum">
              <a:rPr lang="en-US" smtClean="0"/>
              <a:t>80</a:t>
            </a:fld>
            <a:endParaRPr lang="en-US"/>
          </a:p>
        </p:txBody>
      </p:sp>
    </p:spTree>
    <p:extLst>
      <p:ext uri="{BB962C8B-B14F-4D97-AF65-F5344CB8AC3E}">
        <p14:creationId xmlns:p14="http://schemas.microsoft.com/office/powerpoint/2010/main" val="138634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1967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22907DDD-D5F5-4BDC-A0E4-DE9693AB78BD}" type="slidenum">
              <a:rPr kumimoji="0" lang="en-US" sz="1200" b="0" i="0" u="none" strike="noStrike" kern="1200" cap="none" spc="0" normalizeH="0" baseline="0" noProof="0" smtClean="0">
                <a:ln>
                  <a:noFill/>
                </a:ln>
                <a:solidFill>
                  <a:prstClr val="black"/>
                </a:solidFill>
                <a:effectLst/>
                <a:uLnTx/>
                <a:uFillTx/>
                <a:latin typeface="Segoe"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pitchFamily="34" charset="0"/>
              <a:ea typeface="+mn-ea"/>
              <a:cs typeface="+mn-cs"/>
            </a:endParaRPr>
          </a:p>
        </p:txBody>
      </p:sp>
    </p:spTree>
    <p:extLst>
      <p:ext uri="{BB962C8B-B14F-4D97-AF65-F5344CB8AC3E}">
        <p14:creationId xmlns:p14="http://schemas.microsoft.com/office/powerpoint/2010/main" val="86641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22907DDD-D5F5-4BDC-A0E4-DE9693AB78BD}" type="slidenum">
              <a:rPr kumimoji="0" lang="en-US" sz="1200" b="0" i="0" u="none" strike="noStrike" kern="1200" cap="none" spc="0" normalizeH="0" baseline="0" noProof="0" smtClean="0">
                <a:ln>
                  <a:noFill/>
                </a:ln>
                <a:solidFill>
                  <a:prstClr val="black"/>
                </a:solidFill>
                <a:effectLst/>
                <a:uLnTx/>
                <a:uFillTx/>
                <a:latin typeface="Segoe"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pitchFamily="34" charset="0"/>
              <a:ea typeface="+mn-ea"/>
              <a:cs typeface="+mn-cs"/>
            </a:endParaRPr>
          </a:p>
        </p:txBody>
      </p:sp>
    </p:spTree>
    <p:extLst>
      <p:ext uri="{BB962C8B-B14F-4D97-AF65-F5344CB8AC3E}">
        <p14:creationId xmlns:p14="http://schemas.microsoft.com/office/powerpoint/2010/main" val="405632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11/6/2025 8:23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215107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11/6/2025 8:23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8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5726B-EDCE-4FB2-B912-544BAE286033}" type="slidenum">
              <a:rPr lang="en-US" smtClean="0"/>
              <a:t>25</a:t>
            </a:fld>
            <a:endParaRPr lang="en-US"/>
          </a:p>
        </p:txBody>
      </p:sp>
    </p:spTree>
    <p:extLst>
      <p:ext uri="{BB962C8B-B14F-4D97-AF65-F5344CB8AC3E}">
        <p14:creationId xmlns:p14="http://schemas.microsoft.com/office/powerpoint/2010/main" val="417380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Helvetica"/>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11/6/2025 8:23 AM</a:t>
            </a:fld>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b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Helvetica"/>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Tree>
    <p:extLst>
      <p:ext uri="{BB962C8B-B14F-4D97-AF65-F5344CB8AC3E}">
        <p14:creationId xmlns:p14="http://schemas.microsoft.com/office/powerpoint/2010/main" val="86375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E7B9E-418F-CAD7-A0FE-95B97FEA8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2E6DB-200B-70EA-BE61-9D7CE30D70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E3ED7-F06F-B4EE-4D3E-224C15F22A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9F62ED-C5A5-AEAF-C1AC-DD1E5382472E}"/>
              </a:ext>
            </a:extLst>
          </p:cNvPr>
          <p:cNvSpPr>
            <a:spLocks noGrp="1"/>
          </p:cNvSpPr>
          <p:nvPr>
            <p:ph type="sldNum" sz="quarter" idx="5"/>
          </p:nvPr>
        </p:nvSpPr>
        <p:spPr/>
        <p:txBody>
          <a:bodyPr/>
          <a:lstStyle/>
          <a:p>
            <a:fld id="{53C5726B-EDCE-4FB2-B912-544BAE286033}" type="slidenum">
              <a:rPr lang="en-US" smtClean="0"/>
              <a:t>71</a:t>
            </a:fld>
            <a:endParaRPr lang="en-US"/>
          </a:p>
        </p:txBody>
      </p:sp>
    </p:spTree>
    <p:extLst>
      <p:ext uri="{BB962C8B-B14F-4D97-AF65-F5344CB8AC3E}">
        <p14:creationId xmlns:p14="http://schemas.microsoft.com/office/powerpoint/2010/main" val="83124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43E4-26C6-4987-B4A3-5F5DA31F3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19ABEC-F22E-4750-8F7B-986691A73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850F1-86DD-47FA-AA09-8F0443B319FE}"/>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5" name="Footer Placeholder 4">
            <a:extLst>
              <a:ext uri="{FF2B5EF4-FFF2-40B4-BE49-F238E27FC236}">
                <a16:creationId xmlns:a16="http://schemas.microsoft.com/office/drawing/2014/main" id="{156DF0AB-5709-427E-99F8-9AFF94B7E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B9FC4-A5F5-443E-B9FF-9CB03F8CC2FE}"/>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8739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1AD8-B570-440D-98DB-64A25B2C58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C35DB-10DE-45D9-A523-02FF85A90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93CAF-3D0C-4C8B-A767-BFC53C537171}"/>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5" name="Footer Placeholder 4">
            <a:extLst>
              <a:ext uri="{FF2B5EF4-FFF2-40B4-BE49-F238E27FC236}">
                <a16:creationId xmlns:a16="http://schemas.microsoft.com/office/drawing/2014/main" id="{B88A0737-1823-4EF3-949A-8F9646367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C1D0D-71E2-4523-9B71-68375E0218E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0969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B7D4E-D9C1-49F9-BF76-72045EE7BF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8D512D-DB52-4E82-AA77-DD72EA421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C6FA2-E6B6-4C1A-8C85-1E072DBF9653}"/>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5" name="Footer Placeholder 4">
            <a:extLst>
              <a:ext uri="{FF2B5EF4-FFF2-40B4-BE49-F238E27FC236}">
                <a16:creationId xmlns:a16="http://schemas.microsoft.com/office/drawing/2014/main" id="{ABBDEB7C-9619-4B93-A157-1F0D4BB77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24399-EC6B-4488-B571-E3D1E2746F3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90525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70834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99E1-22EC-4BE7-B70D-77266DEA2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6756A-44CE-457A-88B9-1887ED724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F11C3-7A4E-4FC2-A149-97BCD028E583}"/>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5" name="Footer Placeholder 4">
            <a:extLst>
              <a:ext uri="{FF2B5EF4-FFF2-40B4-BE49-F238E27FC236}">
                <a16:creationId xmlns:a16="http://schemas.microsoft.com/office/drawing/2014/main" id="{F1582DEE-EF0E-434E-B9D8-D902C40C3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9D6BE-67D4-4FB2-97E7-E4C626FF84DB}"/>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53263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F931-645C-470C-B403-3C599EBA1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957DFB-D745-4515-98BA-A0E5028E1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E6EA0-469D-48B0-BD00-6B85D09F002F}"/>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5" name="Footer Placeholder 4">
            <a:extLst>
              <a:ext uri="{FF2B5EF4-FFF2-40B4-BE49-F238E27FC236}">
                <a16:creationId xmlns:a16="http://schemas.microsoft.com/office/drawing/2014/main" id="{8ED4540D-10F1-4AE6-9529-25EAA9D00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291CE-90AA-43CC-A908-DF9B3346231F}"/>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413674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4500-4EBF-41D4-AFB5-19706DD1C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7329C-0147-40FC-A59C-090DA2FAD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361EC1-8828-44B2-A434-F9BF4B12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BA7F00-8EF7-4151-BE61-CD7E7D3B1609}"/>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6" name="Footer Placeholder 5">
            <a:extLst>
              <a:ext uri="{FF2B5EF4-FFF2-40B4-BE49-F238E27FC236}">
                <a16:creationId xmlns:a16="http://schemas.microsoft.com/office/drawing/2014/main" id="{A542C5B3-FBE3-4D7C-B98F-E919A9605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E9D00-C0DB-48E3-BC69-911AA209DFAF}"/>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3656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FF4D-59A6-43AF-9410-2FC8E6431A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86E2A0-31B8-469F-8544-2A0A5B8AA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C167C-11D7-4FF8-83C3-175D3089B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A13DF-687D-44FA-B1D4-D49D2C31E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CD988-5FE6-4D9D-93E1-924B3134EA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69924A-07D4-4D1F-B6DD-FD5CDFB00862}"/>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8" name="Footer Placeholder 7">
            <a:extLst>
              <a:ext uri="{FF2B5EF4-FFF2-40B4-BE49-F238E27FC236}">
                <a16:creationId xmlns:a16="http://schemas.microsoft.com/office/drawing/2014/main" id="{A8435073-4279-40D6-B3C1-94F0272CA1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513D9-2448-4428-B74C-BC28A55783DE}"/>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57985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403A-4B5D-460F-A7C1-4D715645E4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F7E62-C369-4552-87A4-38F0B7593115}"/>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4" name="Footer Placeholder 3">
            <a:extLst>
              <a:ext uri="{FF2B5EF4-FFF2-40B4-BE49-F238E27FC236}">
                <a16:creationId xmlns:a16="http://schemas.microsoft.com/office/drawing/2014/main" id="{A2B93227-4F3E-4BC8-A5F6-1D222641D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8186EF-B991-4F28-B587-8C4C35630523}"/>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8724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0FDC1-31F1-4BE5-8940-307A0E0D3FEF}"/>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3" name="Footer Placeholder 2">
            <a:extLst>
              <a:ext uri="{FF2B5EF4-FFF2-40B4-BE49-F238E27FC236}">
                <a16:creationId xmlns:a16="http://schemas.microsoft.com/office/drawing/2014/main" id="{E82A19FE-C278-4727-A812-074F0DAB2F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E26F8-64B7-47E8-9809-38C32759AF9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7358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7B89-200A-484D-BE17-EADD10E19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870598-E1E6-435C-A0D7-FB2BABA7A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D857E5-E40A-4D15-A3EA-3D72F81E4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7D3CE-98EF-40F0-B06B-60D2220A1828}"/>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6" name="Footer Placeholder 5">
            <a:extLst>
              <a:ext uri="{FF2B5EF4-FFF2-40B4-BE49-F238E27FC236}">
                <a16:creationId xmlns:a16="http://schemas.microsoft.com/office/drawing/2014/main" id="{FD3B86E9-3B21-41D8-A9E0-80CBF767B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DA82A-3405-436D-A817-DF164E0D92F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06442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BC0A-2FB5-4265-9ACB-D39B74042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F0322F-B174-4DD9-AA07-6BC73C746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DB50EC-A7DD-4AD7-B3E6-609753006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53E79-A0F8-4D4E-9A80-465CCD377084}"/>
              </a:ext>
            </a:extLst>
          </p:cNvPr>
          <p:cNvSpPr>
            <a:spLocks noGrp="1"/>
          </p:cNvSpPr>
          <p:nvPr>
            <p:ph type="dt" sz="half" idx="10"/>
          </p:nvPr>
        </p:nvSpPr>
        <p:spPr/>
        <p:txBody>
          <a:bodyPr/>
          <a:lstStyle/>
          <a:p>
            <a:fld id="{D71F6AB6-6FBF-4B63-A5C3-90DEBBF6936C}" type="datetimeFigureOut">
              <a:rPr lang="en-US" smtClean="0"/>
              <a:t>11/6/2025</a:t>
            </a:fld>
            <a:endParaRPr lang="en-US"/>
          </a:p>
        </p:txBody>
      </p:sp>
      <p:sp>
        <p:nvSpPr>
          <p:cNvPr id="6" name="Footer Placeholder 5">
            <a:extLst>
              <a:ext uri="{FF2B5EF4-FFF2-40B4-BE49-F238E27FC236}">
                <a16:creationId xmlns:a16="http://schemas.microsoft.com/office/drawing/2014/main" id="{29FE5092-1323-4875-80AF-03EE4169F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82D39-C993-40A7-BB30-A8D2A2F8019B}"/>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64476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2788B-9F16-43CD-940E-9406802DD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ACD23-A7F9-49DA-BAEE-C291E4437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8503E-35B7-4A78-B351-5E3105913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F6AB6-6FBF-4B63-A5C3-90DEBBF6936C}" type="datetimeFigureOut">
              <a:rPr lang="en-US" smtClean="0"/>
              <a:t>11/6/2025</a:t>
            </a:fld>
            <a:endParaRPr lang="en-US"/>
          </a:p>
        </p:txBody>
      </p:sp>
      <p:sp>
        <p:nvSpPr>
          <p:cNvPr id="5" name="Footer Placeholder 4">
            <a:extLst>
              <a:ext uri="{FF2B5EF4-FFF2-40B4-BE49-F238E27FC236}">
                <a16:creationId xmlns:a16="http://schemas.microsoft.com/office/drawing/2014/main" id="{36628E67-0B83-4F30-BD83-407C9F38F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D4FDAA-29AB-4155-9FFF-CB6F0625F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39918-DA79-48AC-B68B-B37A210F08F4}" type="slidenum">
              <a:rPr lang="en-US" smtClean="0"/>
              <a:t>‹#›</a:t>
            </a:fld>
            <a:endParaRPr lang="en-US"/>
          </a:p>
        </p:txBody>
      </p:sp>
    </p:spTree>
    <p:extLst>
      <p:ext uri="{BB962C8B-B14F-4D97-AF65-F5344CB8AC3E}">
        <p14:creationId xmlns:p14="http://schemas.microsoft.com/office/powerpoint/2010/main" val="137912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tutorial/ex1.py.txt" TargetMode="External"/><Relationship Id="rId4" Type="http://schemas.openxmlformats.org/officeDocument/2006/relationships/hyperlink" Target="../tutorial/ex1.p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31.emf"/><Relationship Id="rId26" Type="http://schemas.openxmlformats.org/officeDocument/2006/relationships/image" Target="../media/image35.emf"/><Relationship Id="rId3" Type="http://schemas.openxmlformats.org/officeDocument/2006/relationships/image" Target="../media/image20.png"/><Relationship Id="rId21" Type="http://schemas.openxmlformats.org/officeDocument/2006/relationships/customXml" Target="../ink/ink11.xml"/><Relationship Id="rId7" Type="http://schemas.openxmlformats.org/officeDocument/2006/relationships/customXml" Target="../ink/ink2.xml"/><Relationship Id="rId12" Type="http://schemas.openxmlformats.org/officeDocument/2006/relationships/customXml" Target="../ink/ink6.xml"/><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30.emf"/><Relationship Id="rId20" Type="http://schemas.openxmlformats.org/officeDocument/2006/relationships/image" Target="../media/image32.emf"/><Relationship Id="rId29" Type="http://schemas.openxmlformats.org/officeDocument/2006/relationships/customXml" Target="../ink/ink15.xml"/><Relationship Id="rId1" Type="http://schemas.openxmlformats.org/officeDocument/2006/relationships/slideLayout" Target="../slideLayouts/slideLayout7.xml"/><Relationship Id="rId6" Type="http://schemas.openxmlformats.org/officeDocument/2006/relationships/image" Target="../media/image27.emf"/><Relationship Id="rId11" Type="http://schemas.openxmlformats.org/officeDocument/2006/relationships/customXml" Target="../ink/ink5.xml"/><Relationship Id="rId24" Type="http://schemas.openxmlformats.org/officeDocument/2006/relationships/image" Target="../media/image34.emf"/><Relationship Id="rId32" Type="http://schemas.openxmlformats.org/officeDocument/2006/relationships/image" Target="../media/image38.emf"/><Relationship Id="rId5" Type="http://schemas.openxmlformats.org/officeDocument/2006/relationships/customXml" Target="../ink/ink1.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36.emf"/><Relationship Id="rId10" Type="http://schemas.openxmlformats.org/officeDocument/2006/relationships/customXml" Target="../ink/ink4.xml"/><Relationship Id="rId19" Type="http://schemas.openxmlformats.org/officeDocument/2006/relationships/customXml" Target="../ink/ink10.xml"/><Relationship Id="rId31" Type="http://schemas.openxmlformats.org/officeDocument/2006/relationships/customXml" Target="../ink/ink16.xml"/><Relationship Id="rId4" Type="http://schemas.openxmlformats.org/officeDocument/2006/relationships/image" Target="../media/image19.png"/><Relationship Id="rId9" Type="http://schemas.openxmlformats.org/officeDocument/2006/relationships/customXml" Target="../ink/ink3.xml"/><Relationship Id="rId14" Type="http://schemas.openxmlformats.org/officeDocument/2006/relationships/image" Target="../media/image29.emf"/><Relationship Id="rId22" Type="http://schemas.openxmlformats.org/officeDocument/2006/relationships/image" Target="../media/image33.emf"/><Relationship Id="rId27" Type="http://schemas.openxmlformats.org/officeDocument/2006/relationships/customXml" Target="../ink/ink14.xml"/><Relationship Id="rId30" Type="http://schemas.openxmlformats.org/officeDocument/2006/relationships/image" Target="../media/image37.emf"/><Relationship Id="rId8" Type="http://schemas.openxmlformats.org/officeDocument/2006/relationships/image" Target="../media/image2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notesSlide" Target="../notesSlides/notesSlide4.xml"/><Relationship Id="rId7" Type="http://schemas.openxmlformats.org/officeDocument/2006/relationships/image" Target="../media/image27.png"/><Relationship Id="rId12" Type="http://schemas.microsoft.com/office/2007/relationships/hdphoto" Target="../media/hdphoto1.wdp"/><Relationship Id="rId17" Type="http://schemas.openxmlformats.org/officeDocument/2006/relationships/image" Target="../media/image36.png"/><Relationship Id="rId2" Type="http://schemas.openxmlformats.org/officeDocument/2006/relationships/slideLayout" Target="../slideLayouts/slideLayout7.xml"/><Relationship Id="rId16" Type="http://schemas.openxmlformats.org/officeDocument/2006/relationships/image" Target="../media/image35.jpeg"/><Relationship Id="rId20" Type="http://schemas.openxmlformats.org/officeDocument/2006/relationships/image" Target="../media/image39.png"/><Relationship Id="rId1" Type="http://schemas.openxmlformats.org/officeDocument/2006/relationships/tags" Target="../tags/tag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1.png"/><Relationship Id="rId15" Type="http://schemas.openxmlformats.org/officeDocument/2006/relationships/image" Target="../media/image34.png"/><Relationship Id="rId10" Type="http://schemas.openxmlformats.org/officeDocument/2006/relationships/image" Target="../media/image30.png"/><Relationship Id="rId19"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image" Target="../media/image29.pn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15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5" Type="http://schemas.openxmlformats.org/officeDocument/2006/relationships/image" Target="../media/image170.png"/><Relationship Id="rId4" Type="http://schemas.openxmlformats.org/officeDocument/2006/relationships/image" Target="../media/image7400.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icrosoft.github.io/z3guide" TargetMode="External"/><Relationship Id="rId2" Type="http://schemas.openxmlformats.org/officeDocument/2006/relationships/hyperlink" Target="https://github.com/z3prover/z3" TargetMode="External"/><Relationship Id="rId1" Type="http://schemas.openxmlformats.org/officeDocument/2006/relationships/slideLayout" Target="../slideLayouts/slideLayout3.xml"/><Relationship Id="rId5" Type="http://schemas.openxmlformats.org/officeDocument/2006/relationships/hyperlink" Target="https://z3prover.github.io/slides/guest-lectures-wien-2025" TargetMode="External"/><Relationship Id="rId4" Type="http://schemas.openxmlformats.org/officeDocument/2006/relationships/hyperlink" Target="https://z3prover.github.io/papers/z3internal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61.png"/><Relationship Id="rId3" Type="http://schemas.openxmlformats.org/officeDocument/2006/relationships/image" Target="../media/image711.png"/><Relationship Id="rId7" Type="http://schemas.openxmlformats.org/officeDocument/2006/relationships/image" Target="../media/image75.png"/><Relationship Id="rId2" Type="http://schemas.openxmlformats.org/officeDocument/2006/relationships/image" Target="../media/image701.png"/><Relationship Id="rId1" Type="http://schemas.openxmlformats.org/officeDocument/2006/relationships/slideLayout" Target="../slideLayouts/slideLayout2.xml"/><Relationship Id="rId6" Type="http://schemas.openxmlformats.org/officeDocument/2006/relationships/image" Target="../media/image741.png"/><Relationship Id="rId5" Type="http://schemas.openxmlformats.org/officeDocument/2006/relationships/image" Target="../media/image731.png"/><Relationship Id="rId4" Type="http://schemas.openxmlformats.org/officeDocument/2006/relationships/image" Target="../media/image721.png"/></Relationships>
</file>

<file path=ppt/slides/_rels/slide3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3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000.png"/><Relationship Id="rId7" Type="http://schemas.openxmlformats.org/officeDocument/2006/relationships/image" Target="../media/image14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310.png"/></Relationships>
</file>

<file path=ppt/slides/_rels/slide43.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37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1.png"/><Relationship Id="rId4" Type="http://schemas.openxmlformats.org/officeDocument/2006/relationships/image" Target="../media/image341.png"/></Relationships>
</file>

<file path=ppt/slides/_rels/slide44.xml.rels><?xml version="1.0" encoding="UTF-8" standalone="yes"?>
<Relationships xmlns="http://schemas.openxmlformats.org/package/2006/relationships"><Relationship Id="rId8" Type="http://schemas.openxmlformats.org/officeDocument/2006/relationships/image" Target="../media/image441.png"/><Relationship Id="rId13" Type="http://schemas.openxmlformats.org/officeDocument/2006/relationships/image" Target="../media/image110.png"/><Relationship Id="rId18" Type="http://schemas.openxmlformats.org/officeDocument/2006/relationships/image" Target="../media/image115.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image" Target="../media/image52.png"/><Relationship Id="rId16"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421.png"/><Relationship Id="rId11" Type="http://schemas.openxmlformats.org/officeDocument/2006/relationships/image" Target="../media/image461.png"/><Relationship Id="rId5" Type="http://schemas.openxmlformats.org/officeDocument/2006/relationships/image" Target="../media/image412.png"/><Relationship Id="rId15" Type="http://schemas.openxmlformats.org/officeDocument/2006/relationships/image" Target="../media/image112.png"/><Relationship Id="rId10" Type="http://schemas.openxmlformats.org/officeDocument/2006/relationships/image" Target="../media/image108.png"/><Relationship Id="rId19" Type="http://schemas.openxmlformats.org/officeDocument/2006/relationships/image" Target="../media/image116.png"/><Relationship Id="rId4" Type="http://schemas.openxmlformats.org/officeDocument/2006/relationships/image" Target="../media/image402.png"/><Relationship Id="rId9" Type="http://schemas.openxmlformats.org/officeDocument/2006/relationships/image" Target="../media/image451.png"/><Relationship Id="rId14" Type="http://schemas.openxmlformats.org/officeDocument/2006/relationships/image" Target="../media/image111.png"/></Relationships>
</file>

<file path=ppt/slides/_rels/slide45.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391.png"/><Relationship Id="rId7" Type="http://schemas.openxmlformats.org/officeDocument/2006/relationships/image" Target="../media/image430.png"/><Relationship Id="rId2" Type="http://schemas.openxmlformats.org/officeDocument/2006/relationships/image" Target="../media/image381.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1.png"/><Relationship Id="rId10" Type="http://schemas.openxmlformats.org/officeDocument/2006/relationships/image" Target="../media/image460.png"/><Relationship Id="rId4" Type="http://schemas.openxmlformats.org/officeDocument/2006/relationships/image" Target="../media/image401.png"/><Relationship Id="rId9" Type="http://schemas.openxmlformats.org/officeDocument/2006/relationships/image" Target="../media/image450.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390.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662.png"/><Relationship Id="rId4" Type="http://schemas.openxmlformats.org/officeDocument/2006/relationships/image" Target="../media/image651.png"/></Relationships>
</file>

<file path=ppt/slides/_rels/slide52.xml.rels><?xml version="1.0" encoding="UTF-8" standalone="yes"?>
<Relationships xmlns="http://schemas.openxmlformats.org/package/2006/relationships"><Relationship Id="rId3" Type="http://schemas.openxmlformats.org/officeDocument/2006/relationships/image" Target="../media/image400.png"/><Relationship Id="rId7" Type="http://schemas.openxmlformats.org/officeDocument/2006/relationships/image" Target="../media/image57.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681.png"/><Relationship Id="rId5" Type="http://schemas.openxmlformats.org/officeDocument/2006/relationships/image" Target="../media/image671.png"/><Relationship Id="rId4" Type="http://schemas.openxmlformats.org/officeDocument/2006/relationships/image" Target="../media/image410.png"/></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20.png"/><Relationship Id="rId4" Type="http://schemas.openxmlformats.org/officeDocument/2006/relationships/image" Target="../media/image62.png"/></Relationships>
</file>

<file path=ppt/slides/_rels/slide78.xml.rels><?xml version="1.0" encoding="UTF-8" standalone="yes"?>
<Relationships xmlns="http://schemas.openxmlformats.org/package/2006/relationships"><Relationship Id="rId3" Type="http://schemas.openxmlformats.org/officeDocument/2006/relationships/image" Target="../media/image650.png"/><Relationship Id="rId7" Type="http://schemas.openxmlformats.org/officeDocument/2006/relationships/image" Target="../media/image680.png"/><Relationship Id="rId2" Type="http://schemas.openxmlformats.org/officeDocument/2006/relationships/image" Target="../media/image630.png"/><Relationship Id="rId1" Type="http://schemas.openxmlformats.org/officeDocument/2006/relationships/slideLayout" Target="../slideLayouts/slideLayout4.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61.png"/></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90.png"/><Relationship Id="rId7"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40.png"/><Relationship Id="rId9" Type="http://schemas.openxmlformats.org/officeDocument/2006/relationships/image" Target="../media/image92.png"/></Relationships>
</file>

<file path=ppt/slides/_rels/slide81.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930.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8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2" Type="http://schemas.openxmlformats.org/officeDocument/2006/relationships/hyperlink" Target="../tutorial/sat.p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92C5B-0D31-44AD-A960-99E44A0C0FDD}"/>
              </a:ext>
            </a:extLst>
          </p:cNvPr>
          <p:cNvSpPr>
            <a:spLocks noGrp="1"/>
          </p:cNvSpPr>
          <p:nvPr>
            <p:ph type="ctrTitle"/>
          </p:nvPr>
        </p:nvSpPr>
        <p:spPr>
          <a:xfrm>
            <a:off x="970908" y="1220919"/>
            <a:ext cx="5425781" cy="2387600"/>
          </a:xfrm>
        </p:spPr>
        <p:txBody>
          <a:bodyPr>
            <a:normAutofit/>
          </a:bodyPr>
          <a:lstStyle/>
          <a:p>
            <a:pPr algn="l"/>
            <a:r>
              <a:rPr lang="en-US" b="1" dirty="0"/>
              <a:t>Introducing SMT/Z3</a:t>
            </a:r>
          </a:p>
        </p:txBody>
      </p:sp>
      <p:sp>
        <p:nvSpPr>
          <p:cNvPr id="4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44"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2A9979-0EE4-44F5-969A-9F830E4DF0F0}"/>
              </a:ext>
            </a:extLst>
          </p:cNvPr>
          <p:cNvSpPr txBox="1"/>
          <p:nvPr/>
        </p:nvSpPr>
        <p:spPr>
          <a:xfrm>
            <a:off x="886975" y="4965432"/>
            <a:ext cx="4246355" cy="1200329"/>
          </a:xfrm>
          <a:prstGeom prst="rect">
            <a:avLst/>
          </a:prstGeom>
          <a:noFill/>
        </p:spPr>
        <p:txBody>
          <a:bodyPr wrap="none" rtlCol="0">
            <a:spAutoFit/>
          </a:bodyPr>
          <a:lstStyle/>
          <a:p>
            <a:r>
              <a:rPr lang="en-US" dirty="0"/>
              <a:t>Nikolaj Bjørner, Microsoft Research, </a:t>
            </a:r>
            <a:r>
              <a:rPr lang="en-US" dirty="0" err="1"/>
              <a:t>RiSE</a:t>
            </a:r>
            <a:endParaRPr lang="en-US" dirty="0"/>
          </a:p>
          <a:p>
            <a:r>
              <a:rPr lang="en-US" dirty="0"/>
              <a:t>November 6, 2025</a:t>
            </a:r>
          </a:p>
          <a:p>
            <a:endParaRPr lang="en-US" dirty="0"/>
          </a:p>
          <a:p>
            <a:r>
              <a:rPr lang="en-US" dirty="0"/>
              <a:t>A Guido Martínez guest lecture production </a:t>
            </a:r>
          </a:p>
        </p:txBody>
      </p:sp>
    </p:spTree>
    <p:extLst>
      <p:ext uri="{BB962C8B-B14F-4D97-AF65-F5344CB8AC3E}">
        <p14:creationId xmlns:p14="http://schemas.microsoft.com/office/powerpoint/2010/main" val="338730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3057147"/>
            <a:ext cx="7772400" cy="1362075"/>
          </a:xfrm>
        </p:spPr>
        <p:txBody>
          <a:bodyPr>
            <a:normAutofit fontScale="90000"/>
          </a:bodyPr>
          <a:lstStyle/>
          <a:p>
            <a:r>
              <a:rPr lang="en-US" dirty="0"/>
              <a:t>SMT in a nutshell</a:t>
            </a:r>
            <a:br>
              <a:rPr lang="en-US" dirty="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905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731540" y="2774174"/>
            <a:ext cx="6664255" cy="1218795"/>
          </a:xfrm>
          <a:prstGeom prst="rect">
            <a:avLst/>
          </a:prstGeom>
        </p:spPr>
        <p:txBody>
          <a:bodyPr vert="horz" wrap="square" lIns="0" tIns="0" rIns="0" bIns="0" rtlCol="0">
            <a:spAutoFit/>
          </a:bodyPr>
          <a:lstStyle/>
          <a:p>
            <a:pPr marL="384954" indent="-384954" algn="ctr" defTabSz="914363">
              <a:lnSpc>
                <a:spcPct val="90000"/>
              </a:lnSpc>
              <a:spcBef>
                <a:spcPct val="20000"/>
              </a:spcBef>
              <a:buSzPct val="90000"/>
              <a:defRPr/>
            </a:pPr>
            <a:r>
              <a:rPr lang="en-US" sz="4400" b="1" kern="0" dirty="0">
                <a:solidFill>
                  <a:srgbClr val="FF0000"/>
                </a:solidFill>
                <a:sym typeface="Symbol"/>
              </a:rPr>
              <a:t>Is formula </a:t>
            </a:r>
            <a:r>
              <a:rPr lang="en-US" sz="4400" b="1" i="1" kern="0" dirty="0">
                <a:solidFill>
                  <a:srgbClr val="FF0000"/>
                </a:solidFill>
                <a:sym typeface="Symbol"/>
              </a:rPr>
              <a:t></a:t>
            </a:r>
            <a:r>
              <a:rPr lang="en-US" sz="4400" b="1" kern="0" dirty="0">
                <a:solidFill>
                  <a:srgbClr val="FF0000"/>
                </a:solidFill>
                <a:sym typeface="Symbol"/>
              </a:rPr>
              <a:t>  </a:t>
            </a:r>
            <a:r>
              <a:rPr lang="en-US" sz="4400" b="1" kern="0" dirty="0" err="1">
                <a:solidFill>
                  <a:srgbClr val="FF0000"/>
                </a:solidFill>
                <a:sym typeface="Symbol"/>
              </a:rPr>
              <a:t>satisfiable</a:t>
            </a:r>
            <a:r>
              <a:rPr lang="en-US" sz="4400" b="1" kern="0" dirty="0">
                <a:solidFill>
                  <a:srgbClr val="FF0000"/>
                </a:solidFill>
                <a:sym typeface="Symbol"/>
              </a:rPr>
              <a:t> modulo theory </a:t>
            </a:r>
            <a:r>
              <a:rPr lang="en-US" sz="4400" b="1" i="1" kern="0" dirty="0">
                <a:solidFill>
                  <a:srgbClr val="FF0000"/>
                </a:solidFill>
                <a:sym typeface="Symbol"/>
              </a:rPr>
              <a:t>T </a:t>
            </a:r>
            <a:r>
              <a:rPr lang="en-US" sz="4400" b="1" kern="0" dirty="0">
                <a:solidFill>
                  <a:srgbClr val="FF0000"/>
                </a:solidFill>
                <a:sym typeface="Symbol"/>
              </a:rPr>
              <a:t>? </a:t>
            </a:r>
          </a:p>
        </p:txBody>
      </p:sp>
      <p:sp>
        <p:nvSpPr>
          <p:cNvPr id="5" name="Rectangular Callout 4"/>
          <p:cNvSpPr/>
          <p:nvPr/>
        </p:nvSpPr>
        <p:spPr bwMode="auto">
          <a:xfrm>
            <a:off x="5362470" y="4401177"/>
            <a:ext cx="4863402" cy="1587640"/>
          </a:xfrm>
          <a:prstGeom prst="wedgeRectCallout">
            <a:avLst>
              <a:gd name="adj1" fmla="val -9250"/>
              <a:gd name="adj2" fmla="val -74842"/>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kern="0" dirty="0">
                <a:solidFill>
                  <a:srgbClr val="000000"/>
                </a:solidFill>
                <a:latin typeface="Segoe"/>
              </a:rPr>
              <a:t>SMT solvers have specialized algorithms for </a:t>
            </a:r>
            <a:r>
              <a:rPr lang="en-US" sz="2800" i="1" kern="0" dirty="0">
                <a:solidFill>
                  <a:srgbClr val="000000"/>
                </a:solidFill>
                <a:latin typeface="Segoe"/>
              </a:rPr>
              <a:t>T</a:t>
            </a:r>
          </a:p>
        </p:txBody>
      </p:sp>
      <p:sp>
        <p:nvSpPr>
          <p:cNvPr id="6" name="Title 1"/>
          <p:cNvSpPr txBox="1">
            <a:spLocks/>
          </p:cNvSpPr>
          <p:nvPr/>
        </p:nvSpPr>
        <p:spPr>
          <a:xfrm>
            <a:off x="1905000" y="230188"/>
            <a:ext cx="8382000" cy="664797"/>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a:t>Satisfiability Modulo Theories (SMT)</a:t>
            </a:r>
            <a:endParaRPr lang="en-US" sz="4800" spc="-167" dirty="0">
              <a:solidFill>
                <a:schemeClr val="accent1"/>
              </a:solidFill>
              <a:effectLst>
                <a:outerShdw blurRad="50800" dist="38100" dir="2700000" algn="tl" rotWithShape="0">
                  <a:prstClr val="black">
                    <a:alpha val="61000"/>
                  </a:prstClr>
                </a:outerShdw>
              </a:effectLst>
            </a:endParaRPr>
          </a:p>
        </p:txBody>
      </p:sp>
    </p:spTree>
    <p:extLst>
      <p:ext uri="{BB962C8B-B14F-4D97-AF65-F5344CB8AC3E}">
        <p14:creationId xmlns:p14="http://schemas.microsoft.com/office/powerpoint/2010/main" val="88730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1524000" y="2265680"/>
            <a:ext cx="1513840" cy="45720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a:solidFill>
                <a:srgbClr val="FFFFFF"/>
              </a:solidFill>
              <a:effectLst>
                <a:outerShdw blurRad="38100" dist="38100" dir="2700000" algn="tl">
                  <a:srgbClr val="000000">
                    <a:alpha val="43137"/>
                  </a:srgbClr>
                </a:outerShdw>
              </a:effectLst>
              <a:latin typeface="Segoe"/>
            </a:endParaRPr>
          </a:p>
        </p:txBody>
      </p:sp>
      <p:sp>
        <p:nvSpPr>
          <p:cNvPr id="16" name="Rectangle 15"/>
          <p:cNvSpPr/>
          <p:nvPr/>
        </p:nvSpPr>
        <p:spPr bwMode="auto">
          <a:xfrm>
            <a:off x="9103360" y="2286000"/>
            <a:ext cx="1412240" cy="47752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a:solidFill>
                <a:srgbClr val="FFFFFF"/>
              </a:solidFill>
              <a:effectLst>
                <a:outerShdw blurRad="38100" dist="38100" dir="2700000" algn="tl">
                  <a:srgbClr val="000000">
                    <a:alpha val="43137"/>
                  </a:srgbClr>
                </a:outerShdw>
              </a:effectLst>
              <a:latin typeface="Segoe"/>
            </a:endParaRPr>
          </a:p>
        </p:txBody>
      </p:sp>
      <p:sp>
        <p:nvSpPr>
          <p:cNvPr id="17" name="Rectangle 16"/>
          <p:cNvSpPr/>
          <p:nvPr/>
        </p:nvSpPr>
        <p:spPr bwMode="auto">
          <a:xfrm>
            <a:off x="7162800" y="2286000"/>
            <a:ext cx="838200" cy="45720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a:solidFill>
                <a:srgbClr val="FFFFFF"/>
              </a:solidFill>
              <a:effectLst>
                <a:outerShdw blurRad="38100" dist="38100" dir="2700000" algn="tl">
                  <a:srgbClr val="000000">
                    <a:alpha val="43137"/>
                  </a:srgbClr>
                </a:outerShdw>
              </a:effectLst>
              <a:latin typeface="Segoe"/>
            </a:endParaRPr>
          </a:p>
        </p:txBody>
      </p:sp>
      <p:sp>
        <p:nvSpPr>
          <p:cNvPr id="18" name="Rectangle 17"/>
          <p:cNvSpPr/>
          <p:nvPr/>
        </p:nvSpPr>
        <p:spPr bwMode="auto">
          <a:xfrm>
            <a:off x="6675120" y="2286000"/>
            <a:ext cx="335280" cy="45720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a:solidFill>
                <a:srgbClr val="FFFFFF"/>
              </a:solidFill>
              <a:effectLst>
                <a:outerShdw blurRad="38100" dist="38100" dir="2700000" algn="tl">
                  <a:srgbClr val="000000">
                    <a:alpha val="43137"/>
                  </a:srgbClr>
                </a:outerShdw>
              </a:effectLst>
              <a:latin typeface="Segoe"/>
            </a:endParaRPr>
          </a:p>
        </p:txBody>
      </p:sp>
      <p:sp>
        <p:nvSpPr>
          <p:cNvPr id="19" name="Rectangle 18"/>
          <p:cNvSpPr/>
          <p:nvPr/>
        </p:nvSpPr>
        <p:spPr bwMode="auto">
          <a:xfrm>
            <a:off x="4724400" y="3429000"/>
            <a:ext cx="2514600" cy="914400"/>
          </a:xfrm>
          <a:prstGeom prst="rec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a:solidFill>
                  <a:srgbClr val="FFFFFF"/>
                </a:solidFill>
                <a:effectLst>
                  <a:outerShdw blurRad="38100" dist="38100" dir="2700000" algn="tl">
                    <a:srgbClr val="000000">
                      <a:alpha val="43137"/>
                    </a:srgbClr>
                  </a:outerShdw>
                </a:effectLst>
                <a:latin typeface="Segoe"/>
              </a:rPr>
              <a:t>Arithmetic</a:t>
            </a:r>
          </a:p>
        </p:txBody>
      </p:sp>
      <p:sp>
        <p:nvSpPr>
          <p:cNvPr id="20" name="Rectangle 19"/>
          <p:cNvSpPr/>
          <p:nvPr/>
        </p:nvSpPr>
        <p:spPr bwMode="auto">
          <a:xfrm>
            <a:off x="3962400" y="2265680"/>
            <a:ext cx="843280" cy="457200"/>
          </a:xfrm>
          <a:prstGeom prst="rect">
            <a:avLst/>
          </a:prstGeom>
          <a:noFill/>
          <a:ln w="55000" cap="flat" cmpd="thickThin" algn="ctr">
            <a:solidFill>
              <a:srgbClr val="94D850">
                <a:lumMod val="5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a:solidFill>
                <a:srgbClr val="FFFFFF"/>
              </a:solidFill>
              <a:effectLst>
                <a:outerShdw blurRad="38100" dist="38100" dir="2700000" algn="tl">
                  <a:srgbClr val="000000">
                    <a:alpha val="43137"/>
                  </a:srgbClr>
                </a:outerShdw>
              </a:effectLst>
              <a:latin typeface="Segoe"/>
            </a:endParaRPr>
          </a:p>
        </p:txBody>
      </p:sp>
      <p:sp>
        <p:nvSpPr>
          <p:cNvPr id="21" name="Rectangle 20"/>
          <p:cNvSpPr/>
          <p:nvPr/>
        </p:nvSpPr>
        <p:spPr bwMode="auto">
          <a:xfrm>
            <a:off x="5029200" y="2265680"/>
            <a:ext cx="843280" cy="457200"/>
          </a:xfrm>
          <a:prstGeom prst="rect">
            <a:avLst/>
          </a:prstGeom>
          <a:noFill/>
          <a:ln w="55000" cap="flat" cmpd="thickThin" algn="ctr">
            <a:solidFill>
              <a:srgbClr val="94D850">
                <a:lumMod val="5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a:solidFill>
                <a:srgbClr val="FFFFFF"/>
              </a:solidFill>
              <a:effectLst>
                <a:outerShdw blurRad="38100" dist="38100" dir="2700000" algn="tl">
                  <a:srgbClr val="000000">
                    <a:alpha val="43137"/>
                  </a:srgbClr>
                </a:outerShdw>
              </a:effectLst>
              <a:latin typeface="Segoe"/>
            </a:endParaRPr>
          </a:p>
        </p:txBody>
      </p:sp>
      <p:sp>
        <p:nvSpPr>
          <p:cNvPr id="22" name="Rectangle 21"/>
          <p:cNvSpPr/>
          <p:nvPr/>
        </p:nvSpPr>
        <p:spPr bwMode="auto">
          <a:xfrm>
            <a:off x="1752600" y="3429000"/>
            <a:ext cx="2743200" cy="914400"/>
          </a:xfrm>
          <a:prstGeom prst="rect">
            <a:avLst/>
          </a:prstGeom>
          <a:solidFill>
            <a:srgbClr val="94D850">
              <a:lumMod val="5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a:solidFill>
                  <a:srgbClr val="FFFFFF"/>
                </a:solidFill>
                <a:effectLst>
                  <a:outerShdw blurRad="38100" dist="38100" dir="2700000" algn="tl">
                    <a:srgbClr val="000000">
                      <a:alpha val="43137"/>
                    </a:srgbClr>
                  </a:outerShdw>
                </a:effectLst>
                <a:latin typeface="Segoe"/>
              </a:rPr>
              <a:t>Array Theory</a:t>
            </a:r>
          </a:p>
        </p:txBody>
      </p:sp>
      <p:sp>
        <p:nvSpPr>
          <p:cNvPr id="23" name="Rectangle 22"/>
          <p:cNvSpPr/>
          <p:nvPr/>
        </p:nvSpPr>
        <p:spPr bwMode="auto">
          <a:xfrm>
            <a:off x="8686800" y="2275840"/>
            <a:ext cx="335280" cy="457200"/>
          </a:xfrm>
          <a:prstGeom prst="rect">
            <a:avLst/>
          </a:prstGeom>
          <a:noFill/>
          <a:ln w="55000" cap="flat" cmpd="thickThin" algn="ctr">
            <a:solidFill>
              <a:srgbClr val="FF000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a:solidFill>
                <a:srgbClr val="FFFFFF"/>
              </a:solidFill>
              <a:effectLst>
                <a:outerShdw blurRad="38100" dist="38100" dir="2700000" algn="tl">
                  <a:srgbClr val="000000">
                    <a:alpha val="43137"/>
                  </a:srgbClr>
                </a:outerShdw>
              </a:effectLst>
              <a:latin typeface="Segoe"/>
            </a:endParaRPr>
          </a:p>
        </p:txBody>
      </p:sp>
      <p:sp>
        <p:nvSpPr>
          <p:cNvPr id="24" name="Rectangle 23"/>
          <p:cNvSpPr/>
          <p:nvPr/>
        </p:nvSpPr>
        <p:spPr bwMode="auto">
          <a:xfrm>
            <a:off x="3505200" y="2265680"/>
            <a:ext cx="335280" cy="457200"/>
          </a:xfrm>
          <a:prstGeom prst="rect">
            <a:avLst/>
          </a:prstGeom>
          <a:noFill/>
          <a:ln w="55000" cap="flat" cmpd="thickThin" algn="ctr">
            <a:solidFill>
              <a:srgbClr val="FF000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a:solidFill>
                <a:srgbClr val="FFFFFF"/>
              </a:solidFill>
              <a:effectLst>
                <a:outerShdw blurRad="38100" dist="38100" dir="2700000" algn="tl">
                  <a:srgbClr val="000000">
                    <a:alpha val="43137"/>
                  </a:srgbClr>
                </a:outerShdw>
              </a:effectLst>
              <a:latin typeface="Segoe"/>
            </a:endParaRPr>
          </a:p>
        </p:txBody>
      </p:sp>
      <p:sp>
        <p:nvSpPr>
          <p:cNvPr id="25" name="Rectangle 24"/>
          <p:cNvSpPr/>
          <p:nvPr/>
        </p:nvSpPr>
        <p:spPr bwMode="auto">
          <a:xfrm>
            <a:off x="7467600" y="3429000"/>
            <a:ext cx="2667000" cy="914400"/>
          </a:xfrm>
          <a:prstGeom prst="rect">
            <a:avLst/>
          </a:prstGeom>
          <a:solidFill>
            <a:srgbClr val="FF0000"/>
          </a:solidFill>
          <a:ln w="9525" cap="flat" cmpd="sng" algn="ctr">
            <a:solidFill>
              <a:srgbClr val="FFA94B"/>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err="1">
                <a:solidFill>
                  <a:srgbClr val="FFFFFF"/>
                </a:solidFill>
                <a:effectLst>
                  <a:outerShdw blurRad="38100" dist="38100" dir="2700000" algn="tl">
                    <a:srgbClr val="000000">
                      <a:alpha val="43137"/>
                    </a:srgbClr>
                  </a:outerShdw>
                </a:effectLst>
                <a:latin typeface="Segoe"/>
              </a:rPr>
              <a:t>Uninterpreted</a:t>
            </a:r>
            <a:r>
              <a:rPr lang="en-US" sz="2800" kern="0" dirty="0">
                <a:solidFill>
                  <a:srgbClr val="FFFFFF"/>
                </a:solidFill>
                <a:effectLst>
                  <a:outerShdw blurRad="38100" dist="38100" dir="2700000" algn="tl">
                    <a:srgbClr val="000000">
                      <a:alpha val="43137"/>
                    </a:srgbClr>
                  </a:outerShdw>
                </a:effectLst>
                <a:latin typeface="Segoe"/>
              </a:rPr>
              <a:t> Functions</a:t>
            </a:r>
          </a:p>
        </p:txBody>
      </p:sp>
      <mc:AlternateContent xmlns:mc="http://schemas.openxmlformats.org/markup-compatibility/2006" xmlns:a14="http://schemas.microsoft.com/office/drawing/2010/main">
        <mc:Choice Requires="a14">
          <p:sp>
            <p:nvSpPr>
              <p:cNvPr id="26" name="Rectangle 25"/>
              <p:cNvSpPr/>
              <p:nvPr/>
            </p:nvSpPr>
            <p:spPr>
              <a:xfrm>
                <a:off x="1894840" y="5257803"/>
                <a:ext cx="5344160"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a:rPr>
                        <m:t>𝑠𝑒𝑙𝑒𝑐𝑡</m:t>
                      </m:r>
                      <m:r>
                        <a:rPr lang="en-US" i="1">
                          <a:solidFill>
                            <a:srgbClr val="000000"/>
                          </a:solidFill>
                          <a:latin typeface="Cambria Math"/>
                        </a:rPr>
                        <m:t>(</m:t>
                      </m:r>
                      <m:r>
                        <a:rPr lang="en-US" i="1">
                          <a:solidFill>
                            <a:srgbClr val="000000"/>
                          </a:solidFill>
                          <a:latin typeface="Cambria Math"/>
                        </a:rPr>
                        <m:t>𝑠𝑡𝑜𝑟𝑒</m:t>
                      </m:r>
                      <m:d>
                        <m:dPr>
                          <m:ctrlPr>
                            <a:rPr lang="en-US" i="1">
                              <a:solidFill>
                                <a:srgbClr val="000000"/>
                              </a:solidFill>
                              <a:latin typeface="Cambria Math" panose="02040503050406030204" pitchFamily="18" charset="0"/>
                            </a:rPr>
                          </m:ctrlPr>
                        </m:dPr>
                        <m:e>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𝑣</m:t>
                          </m:r>
                        </m:e>
                      </m:d>
                      <m:r>
                        <a:rPr lang="en-US" i="1">
                          <a:solidFill>
                            <a:srgbClr val="000000"/>
                          </a:solidFill>
                          <a:latin typeface="Cambria Math"/>
                        </a:rPr>
                        <m:t>,</m:t>
                      </m:r>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𝑣</m:t>
                      </m:r>
                    </m:oMath>
                  </m:oMathPara>
                </a14:m>
                <a:endParaRPr lang="en-US" dirty="0">
                  <a:solidFill>
                    <a:srgbClr val="000000"/>
                  </a:solidFill>
                </a:endParaRPr>
              </a:p>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𝑗</m:t>
                      </m:r>
                      <m:r>
                        <a:rPr lang="en-US" i="1">
                          <a:solidFill>
                            <a:srgbClr val="000000"/>
                          </a:solidFill>
                          <a:latin typeface="Cambria Math"/>
                        </a:rPr>
                        <m:t>⇒</m:t>
                      </m:r>
                      <m:r>
                        <a:rPr lang="en-US" i="1">
                          <a:solidFill>
                            <a:srgbClr val="000000"/>
                          </a:solidFill>
                          <a:latin typeface="Cambria Math"/>
                        </a:rPr>
                        <m:t>𝑠𝑒𝑙𝑒𝑐𝑡</m:t>
                      </m:r>
                      <m:r>
                        <a:rPr lang="en-US" i="1">
                          <a:solidFill>
                            <a:srgbClr val="000000"/>
                          </a:solidFill>
                          <a:latin typeface="Cambria Math"/>
                        </a:rPr>
                        <m:t>(</m:t>
                      </m:r>
                      <m:r>
                        <a:rPr lang="en-US" i="1">
                          <a:solidFill>
                            <a:srgbClr val="000000"/>
                          </a:solidFill>
                          <a:latin typeface="Cambria Math"/>
                        </a:rPr>
                        <m:t>𝑠𝑡𝑜𝑟𝑒</m:t>
                      </m:r>
                      <m:d>
                        <m:dPr>
                          <m:ctrlPr>
                            <a:rPr lang="en-US" i="1">
                              <a:solidFill>
                                <a:srgbClr val="000000"/>
                              </a:solidFill>
                              <a:latin typeface="Cambria Math" panose="02040503050406030204" pitchFamily="18" charset="0"/>
                            </a:rPr>
                          </m:ctrlPr>
                        </m:dPr>
                        <m:e>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𝑣</m:t>
                          </m:r>
                        </m:e>
                      </m:d>
                      <m:r>
                        <a:rPr lang="en-US" i="1">
                          <a:solidFill>
                            <a:srgbClr val="000000"/>
                          </a:solidFill>
                          <a:latin typeface="Cambria Math"/>
                        </a:rPr>
                        <m:t>,</m:t>
                      </m:r>
                      <m:r>
                        <a:rPr lang="en-US" i="1">
                          <a:solidFill>
                            <a:srgbClr val="000000"/>
                          </a:solidFill>
                          <a:latin typeface="Cambria Math"/>
                        </a:rPr>
                        <m:t>𝑗</m:t>
                      </m:r>
                      <m:r>
                        <a:rPr lang="en-US" i="1">
                          <a:solidFill>
                            <a:srgbClr val="000000"/>
                          </a:solidFill>
                          <a:latin typeface="Cambria Math"/>
                        </a:rPr>
                        <m:t>)=</m:t>
                      </m:r>
                      <m:r>
                        <a:rPr lang="en-US" i="1">
                          <a:solidFill>
                            <a:srgbClr val="000000"/>
                          </a:solidFill>
                          <a:latin typeface="Cambria Math"/>
                        </a:rPr>
                        <m:t>𝑠𝑒𝑙𝑒𝑐𝑡</m:t>
                      </m:r>
                      <m:r>
                        <a:rPr lang="en-US" i="1">
                          <a:solidFill>
                            <a:srgbClr val="000000"/>
                          </a:solidFill>
                          <a:latin typeface="Cambria Math"/>
                        </a:rPr>
                        <m:t>(</m:t>
                      </m:r>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𝑗</m:t>
                      </m:r>
                      <m:r>
                        <a:rPr lang="en-US" i="1">
                          <a:solidFill>
                            <a:srgbClr val="000000"/>
                          </a:solidFill>
                          <a:latin typeface="Cambria Math"/>
                        </a:rPr>
                        <m:t>)</m:t>
                      </m:r>
                    </m:oMath>
                  </m:oMathPara>
                </a14:m>
                <a:endParaRPr lang="en-US" dirty="0">
                  <a:solidFill>
                    <a:srgbClr val="00000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1894840" y="5257803"/>
                <a:ext cx="5344160" cy="646331"/>
              </a:xfrm>
              <a:prstGeom prst="rect">
                <a:avLst/>
              </a:prstGeom>
              <a:blipFill>
                <a:blip r:embed="rId2"/>
                <a:stretch>
                  <a:fillRect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447800" y="2209801"/>
                <a:ext cx="9372600" cy="578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a:rPr>
                        <m:t>𝑥</m:t>
                      </m:r>
                      <m:r>
                        <a:rPr lang="en-US" sz="2800" i="1">
                          <a:solidFill>
                            <a:srgbClr val="000000"/>
                          </a:solidFill>
                          <a:latin typeface="Cambria Math"/>
                        </a:rPr>
                        <m:t>+2=</m:t>
                      </m:r>
                      <m:r>
                        <a:rPr lang="en-US" sz="2800" i="1">
                          <a:solidFill>
                            <a:srgbClr val="000000"/>
                          </a:solidFill>
                          <a:latin typeface="Cambria Math"/>
                        </a:rPr>
                        <m:t>𝑦</m:t>
                      </m:r>
                      <m:r>
                        <a:rPr lang="en-US" sz="2800" i="1">
                          <a:solidFill>
                            <a:srgbClr val="000000"/>
                          </a:solidFill>
                          <a:latin typeface="Cambria Math"/>
                        </a:rPr>
                        <m:t>⇒</m:t>
                      </m:r>
                      <m:r>
                        <a:rPr lang="en-US" sz="2800" i="1">
                          <a:solidFill>
                            <a:srgbClr val="000000"/>
                          </a:solidFill>
                          <a:latin typeface="Cambria Math"/>
                        </a:rPr>
                        <m:t>𝑓</m:t>
                      </m:r>
                      <m:d>
                        <m:dPr>
                          <m:ctrlPr>
                            <a:rPr lang="en-US" sz="2800" i="1">
                              <a:solidFill>
                                <a:srgbClr val="000000"/>
                              </a:solidFill>
                              <a:latin typeface="Cambria Math" panose="02040503050406030204" pitchFamily="18" charset="0"/>
                            </a:rPr>
                          </m:ctrlPr>
                        </m:dPr>
                        <m:e>
                          <m:r>
                            <a:rPr lang="en-US" sz="2800" i="1">
                              <a:solidFill>
                                <a:srgbClr val="000000"/>
                              </a:solidFill>
                              <a:latin typeface="Cambria Math"/>
                            </a:rPr>
                            <m:t>𝑠𝑒𝑙𝑒𝑐𝑡</m:t>
                          </m:r>
                          <m:d>
                            <m:dPr>
                              <m:ctrlPr>
                                <a:rPr lang="en-US" sz="2800" i="1">
                                  <a:solidFill>
                                    <a:srgbClr val="000000"/>
                                  </a:solidFill>
                                  <a:latin typeface="Cambria Math" panose="02040503050406030204" pitchFamily="18" charset="0"/>
                                </a:rPr>
                              </m:ctrlPr>
                            </m:dPr>
                            <m:e>
                              <m:r>
                                <a:rPr lang="en-US" sz="2800" i="1">
                                  <a:solidFill>
                                    <a:srgbClr val="000000"/>
                                  </a:solidFill>
                                  <a:latin typeface="Cambria Math"/>
                                </a:rPr>
                                <m:t>𝑠𝑡𝑜𝑟𝑒</m:t>
                              </m:r>
                              <m:d>
                                <m:dPr>
                                  <m:ctrlPr>
                                    <a:rPr lang="en-US" sz="2800" i="1">
                                      <a:solidFill>
                                        <a:srgbClr val="000000"/>
                                      </a:solidFill>
                                      <a:latin typeface="Cambria Math" panose="02040503050406030204" pitchFamily="18" charset="0"/>
                                    </a:rPr>
                                  </m:ctrlPr>
                                </m:dPr>
                                <m:e>
                                  <m:r>
                                    <a:rPr lang="en-US" sz="2800" i="1">
                                      <a:solidFill>
                                        <a:srgbClr val="000000"/>
                                      </a:solidFill>
                                      <a:latin typeface="Cambria Math"/>
                                    </a:rPr>
                                    <m:t>𝑎</m:t>
                                  </m:r>
                                  <m:r>
                                    <a:rPr lang="en-US" sz="2800" i="1">
                                      <a:solidFill>
                                        <a:srgbClr val="000000"/>
                                      </a:solidFill>
                                      <a:latin typeface="Cambria Math"/>
                                    </a:rPr>
                                    <m:t>,</m:t>
                                  </m:r>
                                  <m:r>
                                    <a:rPr lang="en-US" sz="2800" i="1">
                                      <a:solidFill>
                                        <a:srgbClr val="000000"/>
                                      </a:solidFill>
                                      <a:latin typeface="Cambria Math"/>
                                    </a:rPr>
                                    <m:t>𝑥</m:t>
                                  </m:r>
                                  <m:r>
                                    <a:rPr lang="en-US" sz="2800" i="1">
                                      <a:solidFill>
                                        <a:srgbClr val="000000"/>
                                      </a:solidFill>
                                      <a:latin typeface="Cambria Math"/>
                                    </a:rPr>
                                    <m:t>,3</m:t>
                                  </m:r>
                                </m:e>
                              </m:d>
                              <m:r>
                                <a:rPr lang="en-US" sz="2800" i="1">
                                  <a:solidFill>
                                    <a:srgbClr val="000000"/>
                                  </a:solidFill>
                                  <a:latin typeface="Cambria Math"/>
                                </a:rPr>
                                <m:t>,</m:t>
                              </m:r>
                              <m:r>
                                <a:rPr lang="en-US" sz="2800" i="1">
                                  <a:solidFill>
                                    <a:srgbClr val="000000"/>
                                  </a:solidFill>
                                  <a:latin typeface="Cambria Math"/>
                                </a:rPr>
                                <m:t>𝑦</m:t>
                              </m:r>
                              <m:r>
                                <a:rPr lang="en-US" sz="2800" i="1">
                                  <a:solidFill>
                                    <a:srgbClr val="000000"/>
                                  </a:solidFill>
                                  <a:latin typeface="Cambria Math"/>
                                </a:rPr>
                                <m:t>−2</m:t>
                              </m:r>
                            </m:e>
                          </m:d>
                        </m:e>
                      </m:d>
                      <m:r>
                        <a:rPr lang="en-US" sz="2800" i="1">
                          <a:solidFill>
                            <a:srgbClr val="000000"/>
                          </a:solidFill>
                          <a:latin typeface="Cambria Math"/>
                        </a:rPr>
                        <m:t>=</m:t>
                      </m:r>
                      <m:r>
                        <a:rPr lang="en-US" sz="2800" i="1">
                          <a:solidFill>
                            <a:srgbClr val="000000"/>
                          </a:solidFill>
                          <a:latin typeface="Cambria Math"/>
                        </a:rPr>
                        <m:t>𝑓</m:t>
                      </m:r>
                      <m:r>
                        <a:rPr lang="en-US" sz="2800" i="1">
                          <a:solidFill>
                            <a:srgbClr val="000000"/>
                          </a:solidFill>
                          <a:latin typeface="Cambria Math"/>
                        </a:rPr>
                        <m:t>(</m:t>
                      </m:r>
                      <m:r>
                        <a:rPr lang="en-US" sz="2800" i="1">
                          <a:solidFill>
                            <a:srgbClr val="000000"/>
                          </a:solidFill>
                          <a:latin typeface="Cambria Math"/>
                        </a:rPr>
                        <m:t>𝑦</m:t>
                      </m:r>
                      <m:r>
                        <a:rPr lang="en-US" sz="2800" i="1">
                          <a:solidFill>
                            <a:srgbClr val="000000"/>
                          </a:solidFill>
                          <a:latin typeface="Cambria Math"/>
                        </a:rPr>
                        <m:t>−</m:t>
                      </m:r>
                      <m:r>
                        <a:rPr lang="en-US" sz="2800" i="1">
                          <a:solidFill>
                            <a:srgbClr val="000000"/>
                          </a:solidFill>
                          <a:latin typeface="Cambria Math"/>
                        </a:rPr>
                        <m:t>𝑥</m:t>
                      </m:r>
                      <m:r>
                        <a:rPr lang="en-US" sz="2800" i="1">
                          <a:solidFill>
                            <a:srgbClr val="000000"/>
                          </a:solidFill>
                          <a:latin typeface="Cambria Math"/>
                        </a:rPr>
                        <m:t>+1)</m:t>
                      </m:r>
                    </m:oMath>
                  </m:oMathPara>
                </a14:m>
                <a:endParaRPr lang="en-US" sz="2800" dirty="0" err="1">
                  <a:solidFill>
                    <a:srgbClr val="00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447800" y="2209801"/>
                <a:ext cx="9372600" cy="578685"/>
              </a:xfrm>
              <a:prstGeom prst="rect">
                <a:avLst/>
              </a:prstGeom>
              <a:blipFill>
                <a:blip r:embed="rId3"/>
                <a:stretch>
                  <a:fillRect/>
                </a:stretch>
              </a:blipFill>
            </p:spPr>
            <p:txBody>
              <a:bodyPr/>
              <a:lstStyle/>
              <a:p>
                <a:r>
                  <a:rPr lang="en-US">
                    <a:noFill/>
                  </a:rPr>
                  <a:t> </a:t>
                </a:r>
              </a:p>
            </p:txBody>
          </p:sp>
        </mc:Fallback>
      </mc:AlternateContent>
      <p:sp>
        <p:nvSpPr>
          <p:cNvPr id="28" name="Title 1"/>
          <p:cNvSpPr txBox="1">
            <a:spLocks/>
          </p:cNvSpPr>
          <p:nvPr/>
        </p:nvSpPr>
        <p:spPr>
          <a:xfrm>
            <a:off x="1524000" y="230188"/>
            <a:ext cx="83820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prstClr val="black"/>
                </a:solidFill>
                <a:hlinkClick r:id="rId4" action="ppaction://hlinkfile"/>
              </a:rPr>
              <a:t>Satisfiability</a:t>
            </a:r>
            <a:r>
              <a:rPr lang="en-US" dirty="0">
                <a:solidFill>
                  <a:prstClr val="black"/>
                </a:solidFill>
                <a:hlinkClick r:id="rId4" action="ppaction://hlinkfile"/>
              </a:rPr>
              <a:t> Modulo Theories </a:t>
            </a:r>
            <a:r>
              <a:rPr lang="en-US" dirty="0">
                <a:solidFill>
                  <a:prstClr val="black"/>
                </a:solidFill>
                <a:hlinkClick r:id="rId5" action="ppaction://hlinkfile"/>
              </a:rPr>
              <a:t>(SMT)</a:t>
            </a:r>
            <a:endParaRPr lang="en-US" spc="-167" dirty="0">
              <a:solidFill>
                <a:srgbClr val="4F81BD"/>
              </a:solidFill>
              <a:effectLst>
                <a:outerShdw blurRad="50800" dist="38100" dir="2700000" algn="tl" rotWithShape="0">
                  <a:prstClr val="black">
                    <a:alpha val="61000"/>
                  </a:prstClr>
                </a:outerShdw>
              </a:effectLst>
            </a:endParaRPr>
          </a:p>
        </p:txBody>
      </p:sp>
    </p:spTree>
    <p:extLst>
      <p:ext uri="{BB962C8B-B14F-4D97-AF65-F5344CB8AC3E}">
        <p14:creationId xmlns:p14="http://schemas.microsoft.com/office/powerpoint/2010/main" val="387100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3057147"/>
            <a:ext cx="7772400" cy="1362075"/>
          </a:xfrm>
        </p:spPr>
        <p:txBody>
          <a:bodyPr>
            <a:normAutofit fontScale="90000"/>
          </a:bodyPr>
          <a:lstStyle/>
          <a:p>
            <a:r>
              <a:rPr lang="en-US" dirty="0"/>
              <a:t>SMT Solving in a nutshell</a:t>
            </a:r>
            <a:br>
              <a:rPr lang="en-US" dirty="0"/>
            </a:br>
            <a:endParaRPr lang="en-US" dirty="0"/>
          </a:p>
        </p:txBody>
      </p:sp>
      <p:sp>
        <p:nvSpPr>
          <p:cNvPr id="3" name="Text Placeholder 2"/>
          <p:cNvSpPr>
            <a:spLocks noGrp="1"/>
          </p:cNvSpPr>
          <p:nvPr>
            <p:ph type="body" idx="1"/>
          </p:nvPr>
        </p:nvSpPr>
        <p:spPr/>
        <p:txBody>
          <a:bodyPr/>
          <a:lstStyle/>
          <a:p>
            <a:r>
              <a:rPr lang="en-US" dirty="0"/>
              <a:t>Job Shop Scheduling</a:t>
            </a:r>
          </a:p>
        </p:txBody>
      </p:sp>
    </p:spTree>
    <p:extLst>
      <p:ext uri="{BB962C8B-B14F-4D97-AF65-F5344CB8AC3E}">
        <p14:creationId xmlns:p14="http://schemas.microsoft.com/office/powerpoint/2010/main" val="181749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230188"/>
            <a:ext cx="6623096" cy="609600"/>
          </a:xfrm>
        </p:spPr>
        <p:txBody>
          <a:bodyPr>
            <a:normAutofit fontScale="90000"/>
          </a:bodyPr>
          <a:lstStyle/>
          <a:p>
            <a:r>
              <a:rPr lang="en-US" dirty="0"/>
              <a:t>Job Shop Scheduling</a:t>
            </a:r>
          </a:p>
        </p:txBody>
      </p:sp>
      <p:grpSp>
        <p:nvGrpSpPr>
          <p:cNvPr id="8" name="Group 7"/>
          <p:cNvGrpSpPr/>
          <p:nvPr/>
        </p:nvGrpSpPr>
        <p:grpSpPr>
          <a:xfrm>
            <a:off x="2526409" y="1803848"/>
            <a:ext cx="1524000" cy="1381259"/>
            <a:chOff x="731950" y="1577930"/>
            <a:chExt cx="1524000" cy="1381259"/>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950" y="1577930"/>
              <a:ext cx="1524000" cy="838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50" y="2387689"/>
              <a:ext cx="1524000" cy="571500"/>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5893" y="1803845"/>
            <a:ext cx="1660237" cy="12426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129" y="1744115"/>
            <a:ext cx="1457167" cy="1302343"/>
          </a:xfrm>
          <a:prstGeom prst="rect">
            <a:avLst/>
          </a:prstGeom>
        </p:spPr>
      </p:pic>
      <p:cxnSp>
        <p:nvCxnSpPr>
          <p:cNvPr id="13" name="Straight Connector 12"/>
          <p:cNvCxnSpPr/>
          <p:nvPr/>
        </p:nvCxnSpPr>
        <p:spPr>
          <a:xfrm>
            <a:off x="3288409" y="3245474"/>
            <a:ext cx="0"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88411" y="3245474"/>
            <a:ext cx="1413859"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88411" y="3245474"/>
            <a:ext cx="2827719"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88411" y="3245474"/>
            <a:ext cx="4633513"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88411" y="3245474"/>
            <a:ext cx="5825079"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282904" y="3226158"/>
            <a:ext cx="1974896"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707249" y="3245474"/>
            <a:ext cx="556056"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86010" y="3245474"/>
            <a:ext cx="812745"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86010" y="3245474"/>
            <a:ext cx="2626686"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63307" y="3245474"/>
            <a:ext cx="3850183"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16129" y="3245474"/>
            <a:ext cx="1122072"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238200" y="3245474"/>
            <a:ext cx="683722"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238201" y="3245474"/>
            <a:ext cx="1875288"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288409" y="3245474"/>
            <a:ext cx="3949792"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288409" y="3245474"/>
            <a:ext cx="5756856"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707249" y="3245474"/>
            <a:ext cx="4338016"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702270" y="3245474"/>
            <a:ext cx="2535933"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116130" y="3245474"/>
            <a:ext cx="2929137"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912696" y="3245474"/>
            <a:ext cx="1132570"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045267" y="3245474"/>
            <a:ext cx="68223" cy="1803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940351" y="3181079"/>
            <a:ext cx="1172116" cy="369332"/>
          </a:xfrm>
          <a:prstGeom prst="rect">
            <a:avLst/>
          </a:prstGeom>
          <a:noFill/>
        </p:spPr>
        <p:txBody>
          <a:bodyPr wrap="none" rtlCol="0">
            <a:spAutoFit/>
          </a:bodyPr>
          <a:lstStyle/>
          <a:p>
            <a:pPr defTabSz="912813" fontAlgn="base">
              <a:spcBef>
                <a:spcPct val="0"/>
              </a:spcBef>
              <a:spcAft>
                <a:spcPct val="0"/>
              </a:spcAft>
            </a:pPr>
            <a:r>
              <a:rPr lang="en-US" dirty="0">
                <a:solidFill>
                  <a:prstClr val="black"/>
                </a:solidFill>
                <a:latin typeface="Arial" charset="0"/>
              </a:rPr>
              <a:t>Machines</a:t>
            </a:r>
          </a:p>
        </p:txBody>
      </p:sp>
      <p:sp>
        <p:nvSpPr>
          <p:cNvPr id="83" name="TextBox 82"/>
          <p:cNvSpPr txBox="1"/>
          <p:nvPr/>
        </p:nvSpPr>
        <p:spPr>
          <a:xfrm>
            <a:off x="1938204" y="4827429"/>
            <a:ext cx="671979" cy="369332"/>
          </a:xfrm>
          <a:prstGeom prst="rect">
            <a:avLst/>
          </a:prstGeom>
          <a:noFill/>
        </p:spPr>
        <p:txBody>
          <a:bodyPr wrap="none" rtlCol="0">
            <a:spAutoFit/>
          </a:bodyPr>
          <a:lstStyle/>
          <a:p>
            <a:pPr defTabSz="912813" fontAlgn="base">
              <a:spcBef>
                <a:spcPct val="0"/>
              </a:spcBef>
              <a:spcAft>
                <a:spcPct val="0"/>
              </a:spcAft>
            </a:pPr>
            <a:r>
              <a:rPr lang="en-US" dirty="0">
                <a:solidFill>
                  <a:prstClr val="black"/>
                </a:solidFill>
                <a:latin typeface="Arial" charset="0"/>
              </a:rPr>
              <a:t>Jobs</a:t>
            </a:r>
          </a:p>
        </p:txBody>
      </p:sp>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l="10823" r="12898"/>
          <a:stretch/>
        </p:blipFill>
        <p:spPr>
          <a:xfrm>
            <a:off x="6478550" y="1794822"/>
            <a:ext cx="1697294" cy="1251633"/>
          </a:xfrm>
          <a:prstGeom prst="rect">
            <a:avLst/>
          </a:prstGeom>
        </p:spPr>
      </p:pic>
      <p:sp>
        <p:nvSpPr>
          <p:cNvPr id="85" name="TextBox 84"/>
          <p:cNvSpPr txBox="1"/>
          <p:nvPr/>
        </p:nvSpPr>
        <p:spPr>
          <a:xfrm>
            <a:off x="2816253" y="5271613"/>
            <a:ext cx="1046120" cy="369332"/>
          </a:xfrm>
          <a:prstGeom prst="rect">
            <a:avLst/>
          </a:prstGeom>
          <a:noFill/>
          <a:ln>
            <a:solidFill>
              <a:schemeClr val="bg1"/>
            </a:solidFill>
          </a:ln>
        </p:spPr>
        <p:txBody>
          <a:bodyPr wrap="none" rtlCol="0">
            <a:spAutoFit/>
          </a:bodyPr>
          <a:lstStyle/>
          <a:p>
            <a:pPr defTabSz="912813" fontAlgn="base">
              <a:spcBef>
                <a:spcPct val="0"/>
              </a:spcBef>
              <a:spcAft>
                <a:spcPct val="0"/>
              </a:spcAft>
            </a:pPr>
            <a:r>
              <a:rPr lang="en-US" dirty="0">
                <a:solidFill>
                  <a:prstClr val="black"/>
                </a:solidFill>
                <a:latin typeface="Arial" charset="0"/>
              </a:rPr>
              <a:t>P = NP?</a:t>
            </a:r>
          </a:p>
        </p:txBody>
      </p:sp>
      <p:sp>
        <p:nvSpPr>
          <p:cNvPr id="86" name="TextBox 85"/>
          <p:cNvSpPr txBox="1"/>
          <p:nvPr/>
        </p:nvSpPr>
        <p:spPr>
          <a:xfrm>
            <a:off x="4239891" y="5271613"/>
            <a:ext cx="1018227" cy="369332"/>
          </a:xfrm>
          <a:prstGeom prst="rect">
            <a:avLst/>
          </a:prstGeom>
          <a:noFill/>
          <a:ln>
            <a:solidFill>
              <a:schemeClr val="tx1"/>
            </a:solidFill>
          </a:ln>
        </p:spPr>
        <p:txBody>
          <a:bodyPr wrap="none" rtlCol="0">
            <a:spAutoFit/>
          </a:bodyPr>
          <a:lstStyle/>
          <a:p>
            <a:pPr defTabSz="912813" fontAlgn="base">
              <a:spcBef>
                <a:spcPct val="0"/>
              </a:spcBef>
              <a:spcAft>
                <a:spcPct val="0"/>
              </a:spcAft>
            </a:pPr>
            <a:r>
              <a:rPr lang="en-US" dirty="0">
                <a:solidFill>
                  <a:prstClr val="black"/>
                </a:solidFill>
                <a:latin typeface="Arial" charset="0"/>
              </a:rPr>
              <a:t>Laundry</a:t>
            </a:r>
          </a:p>
        </p:txBody>
      </p:sp>
      <mc:AlternateContent xmlns:mc="http://schemas.openxmlformats.org/markup-compatibility/2006" xmlns:a14="http://schemas.microsoft.com/office/drawing/2010/main">
        <mc:Choice Requires="a14">
          <p:sp>
            <p:nvSpPr>
              <p:cNvPr id="87" name="TextBox 86"/>
              <p:cNvSpPr txBox="1"/>
              <p:nvPr/>
            </p:nvSpPr>
            <p:spPr>
              <a:xfrm>
                <a:off x="8453131" y="5221693"/>
                <a:ext cx="1931683" cy="495649"/>
              </a:xfrm>
              <a:prstGeom prst="rect">
                <a:avLst/>
              </a:prstGeom>
              <a:noFill/>
              <a:ln>
                <a:solidFill>
                  <a:schemeClr val="bg1"/>
                </a:solidFill>
              </a:ln>
            </p:spPr>
            <p:txBody>
              <a:bodyPr wrap="none" rtlCol="0">
                <a:spAutoFit/>
              </a:bodyPr>
              <a:lstStyle/>
              <a:p>
                <a:pPr defTabSz="912813"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400" i="1">
                          <a:solidFill>
                            <a:prstClr val="black"/>
                          </a:solidFill>
                          <a:latin typeface="Cambria Math"/>
                        </a:rPr>
                        <m:t>𝜁</m:t>
                      </m:r>
                      <m:d>
                        <m:dPr>
                          <m:ctrlPr>
                            <a:rPr lang="en-US" sz="1400" i="1">
                              <a:solidFill>
                                <a:prstClr val="black"/>
                              </a:solidFill>
                              <a:latin typeface="Cambria Math" panose="02040503050406030204" pitchFamily="18" charset="0"/>
                            </a:rPr>
                          </m:ctrlPr>
                        </m:dPr>
                        <m:e>
                          <m:r>
                            <a:rPr lang="en-US" sz="1400" i="1">
                              <a:solidFill>
                                <a:prstClr val="black"/>
                              </a:solidFill>
                              <a:latin typeface="Cambria Math"/>
                            </a:rPr>
                            <m:t>𝑠</m:t>
                          </m:r>
                        </m:e>
                      </m:d>
                      <m:r>
                        <a:rPr lang="en-US" sz="1400" i="1">
                          <a:solidFill>
                            <a:prstClr val="black"/>
                          </a:solidFill>
                          <a:latin typeface="Cambria Math"/>
                        </a:rPr>
                        <m:t>=0⇒</m:t>
                      </m:r>
                      <m:r>
                        <a:rPr lang="en-US" sz="1400" i="1">
                          <a:solidFill>
                            <a:prstClr val="black"/>
                          </a:solidFill>
                          <a:latin typeface="Cambria Math"/>
                        </a:rPr>
                        <m:t>𝑠</m:t>
                      </m:r>
                      <m:r>
                        <a:rPr lang="en-US" sz="1400" i="1">
                          <a:solidFill>
                            <a:prstClr val="black"/>
                          </a:solidFill>
                          <a:latin typeface="Cambria Math"/>
                        </a:rPr>
                        <m:t>=</m:t>
                      </m:r>
                      <m:f>
                        <m:fPr>
                          <m:ctrlPr>
                            <a:rPr lang="en-US" sz="1400" i="1">
                              <a:solidFill>
                                <a:prstClr val="black"/>
                              </a:solidFill>
                              <a:latin typeface="Cambria Math" panose="02040503050406030204" pitchFamily="18" charset="0"/>
                            </a:rPr>
                          </m:ctrlPr>
                        </m:fPr>
                        <m:num>
                          <m:r>
                            <a:rPr lang="en-US" sz="1400" i="1">
                              <a:solidFill>
                                <a:prstClr val="black"/>
                              </a:solidFill>
                              <a:latin typeface="Cambria Math"/>
                            </a:rPr>
                            <m:t>1</m:t>
                          </m:r>
                        </m:num>
                        <m:den>
                          <m:r>
                            <a:rPr lang="en-US" sz="1400" i="1">
                              <a:solidFill>
                                <a:prstClr val="black"/>
                              </a:solidFill>
                              <a:latin typeface="Cambria Math"/>
                            </a:rPr>
                            <m:t>2</m:t>
                          </m:r>
                        </m:den>
                      </m:f>
                      <m:r>
                        <a:rPr lang="en-US" sz="1400" i="1">
                          <a:solidFill>
                            <a:prstClr val="black"/>
                          </a:solidFill>
                          <a:latin typeface="Cambria Math"/>
                        </a:rPr>
                        <m:t>+</m:t>
                      </m:r>
                      <m:r>
                        <a:rPr lang="en-US" sz="1400" i="1">
                          <a:solidFill>
                            <a:prstClr val="black"/>
                          </a:solidFill>
                          <a:latin typeface="Cambria Math"/>
                        </a:rPr>
                        <m:t>𝑖𝑟</m:t>
                      </m:r>
                    </m:oMath>
                  </m:oMathPara>
                </a14:m>
                <a:endParaRPr lang="en-US" sz="1400" dirty="0">
                  <a:solidFill>
                    <a:prstClr val="black"/>
                  </a:solidFill>
                  <a:latin typeface="Arial"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8453131" y="5221693"/>
                <a:ext cx="1931683" cy="495649"/>
              </a:xfrm>
              <a:prstGeom prst="rect">
                <a:avLst/>
              </a:prstGeom>
              <a:blipFill>
                <a:blip r:embed="rId7"/>
                <a:stretch>
                  <a:fillRect/>
                </a:stretch>
              </a:blipFill>
              <a:ln>
                <a:solidFill>
                  <a:schemeClr val="bg1"/>
                </a:solidFill>
              </a:ln>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91" t="13740" r="11522" b="35803"/>
          <a:stretch/>
        </p:blipFill>
        <p:spPr bwMode="auto">
          <a:xfrm>
            <a:off x="5692381" y="5235866"/>
            <a:ext cx="1051362" cy="118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72681" t="44050" r="17405" b="45877"/>
          <a:stretch/>
        </p:blipFill>
        <p:spPr bwMode="auto">
          <a:xfrm>
            <a:off x="5989074" y="5640945"/>
            <a:ext cx="1152940" cy="73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nbjorner\AppData\Local\Microsoft\Windows\Temporary Internet Files\Content.IE5\82O7XVRQ\MP910216658[1].jpg"/>
          <p:cNvPicPr>
            <a:picLocks noChangeAspect="1" noChangeArrowheads="1"/>
          </p:cNvPicPr>
          <p:nvPr/>
        </p:nvPicPr>
        <p:blipFill rotWithShape="1">
          <a:blip r:embed="rId10">
            <a:extLst>
              <a:ext uri="{28A0092B-C50C-407E-A947-70E740481C1C}">
                <a14:useLocalDpi xmlns:a14="http://schemas.microsoft.com/office/drawing/2010/main" val="0"/>
              </a:ext>
            </a:extLst>
          </a:blip>
          <a:srcRect l="41071" t="25717" r="9754" b="9054"/>
          <a:stretch/>
        </p:blipFill>
        <p:spPr bwMode="auto">
          <a:xfrm>
            <a:off x="4066350" y="5176480"/>
            <a:ext cx="1365305" cy="12082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nbjorner\AppData\Local\Microsoft\Windows\Temporary Internet Files\Content.IE5\82O7XVRQ\MP900424403[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011" t="28249"/>
          <a:stretch/>
        </p:blipFill>
        <p:spPr bwMode="auto">
          <a:xfrm>
            <a:off x="7327199" y="5203425"/>
            <a:ext cx="1058815" cy="124822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925322" y="3962329"/>
            <a:ext cx="774636" cy="369332"/>
          </a:xfrm>
          <a:prstGeom prst="rect">
            <a:avLst/>
          </a:prstGeom>
          <a:noFill/>
        </p:spPr>
        <p:txBody>
          <a:bodyPr wrap="none" rtlCol="0">
            <a:spAutoFit/>
          </a:bodyPr>
          <a:lstStyle/>
          <a:p>
            <a:pPr defTabSz="912813" fontAlgn="base">
              <a:spcBef>
                <a:spcPct val="0"/>
              </a:spcBef>
              <a:spcAft>
                <a:spcPct val="0"/>
              </a:spcAft>
            </a:pPr>
            <a:r>
              <a:rPr lang="en-US" dirty="0">
                <a:solidFill>
                  <a:prstClr val="black"/>
                </a:solidFill>
                <a:latin typeface="Arial" charset="0"/>
              </a:rPr>
              <a:t>Tasks</a:t>
            </a:r>
          </a:p>
        </p:txBody>
      </p:sp>
    </p:spTree>
    <p:extLst>
      <p:ext uri="{BB962C8B-B14F-4D97-AF65-F5344CB8AC3E}">
        <p14:creationId xmlns:p14="http://schemas.microsoft.com/office/powerpoint/2010/main" val="130697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ontent Placeholder 2"/>
          <p:cNvSpPr txBox="1">
            <a:spLocks/>
          </p:cNvSpPr>
          <p:nvPr/>
        </p:nvSpPr>
        <p:spPr bwMode="auto">
          <a:xfrm>
            <a:off x="1600200" y="1295402"/>
            <a:ext cx="8382000" cy="3411703"/>
          </a:xfrm>
          <a:prstGeom prst="rect">
            <a:avLst/>
          </a:prstGeom>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a:solidFill>
                  <a:srgbClr val="7030A0"/>
                </a:solidFill>
                <a:latin typeface="Segoe"/>
              </a:rPr>
              <a:t>Constraints:</a:t>
            </a:r>
          </a:p>
          <a:p>
            <a:pPr marL="377016" lvl="1" indent="0">
              <a:buNone/>
              <a:defRPr/>
            </a:pPr>
            <a:r>
              <a:rPr lang="en-US" sz="2800" b="1">
                <a:solidFill>
                  <a:srgbClr val="000000"/>
                </a:solidFill>
                <a:latin typeface="Segoe"/>
              </a:rPr>
              <a:t>Precedence</a:t>
            </a:r>
            <a:r>
              <a:rPr lang="en-US" sz="2800">
                <a:solidFill>
                  <a:srgbClr val="000000"/>
                </a:solidFill>
                <a:latin typeface="Segoe"/>
              </a:rPr>
              <a:t>: </a:t>
            </a:r>
            <a:r>
              <a:rPr lang="en-US">
                <a:solidFill>
                  <a:srgbClr val="000000"/>
                </a:solidFill>
                <a:latin typeface="Segoe"/>
              </a:rPr>
              <a:t>between two tasks of the same job</a:t>
            </a:r>
          </a:p>
          <a:p>
            <a:pPr lvl="1">
              <a:defRPr/>
            </a:pPr>
            <a:endParaRPr lang="en-US">
              <a:solidFill>
                <a:srgbClr val="000000"/>
              </a:solidFill>
              <a:latin typeface="Segoe"/>
            </a:endParaRPr>
          </a:p>
          <a:p>
            <a:pPr lvl="1">
              <a:defRPr/>
            </a:pPr>
            <a:endParaRPr lang="en-US">
              <a:solidFill>
                <a:srgbClr val="000000"/>
              </a:solidFill>
              <a:latin typeface="Segoe"/>
            </a:endParaRPr>
          </a:p>
          <a:p>
            <a:pPr marL="377016" lvl="1" indent="0">
              <a:buNone/>
              <a:defRPr/>
            </a:pPr>
            <a:endParaRPr lang="en-US">
              <a:solidFill>
                <a:srgbClr val="000000"/>
              </a:solidFill>
              <a:latin typeface="Segoe"/>
            </a:endParaRPr>
          </a:p>
          <a:p>
            <a:pPr marL="377016" lvl="1" indent="0">
              <a:buNone/>
              <a:defRPr/>
            </a:pPr>
            <a:r>
              <a:rPr lang="en-US" sz="2800" b="1">
                <a:solidFill>
                  <a:srgbClr val="000000"/>
                </a:solidFill>
                <a:latin typeface="Segoe"/>
              </a:rPr>
              <a:t>Resource</a:t>
            </a:r>
            <a:r>
              <a:rPr lang="en-US">
                <a:solidFill>
                  <a:srgbClr val="000000"/>
                </a:solidFill>
                <a:latin typeface="Segoe"/>
              </a:rPr>
              <a:t>:  Machines execute at most one job at a time</a:t>
            </a:r>
            <a:endParaRPr lang="en-US" dirty="0">
              <a:solidFill>
                <a:srgbClr val="000000"/>
              </a:solidFill>
              <a:latin typeface="Segoe"/>
            </a:endParaRPr>
          </a:p>
        </p:txBody>
      </p:sp>
      <p:cxnSp>
        <p:nvCxnSpPr>
          <p:cNvPr id="347" name="Straight Connector 346"/>
          <p:cNvCxnSpPr/>
          <p:nvPr/>
        </p:nvCxnSpPr>
        <p:spPr>
          <a:xfrm>
            <a:off x="3810000" y="2343952"/>
            <a:ext cx="0" cy="1645920"/>
          </a:xfrm>
          <a:prstGeom prst="line">
            <a:avLst/>
          </a:prstGeom>
          <a:noFill/>
          <a:ln w="31750" cap="flat" cmpd="sng" algn="ctr">
            <a:solidFill>
              <a:srgbClr val="FFFFFF">
                <a:lumMod val="75000"/>
              </a:srgbClr>
            </a:solidFill>
            <a:prstDash val="solid"/>
          </a:ln>
          <a:effectLst/>
        </p:spPr>
      </p:cxnSp>
      <p:cxnSp>
        <p:nvCxnSpPr>
          <p:cNvPr id="348" name="Straight Connector 347"/>
          <p:cNvCxnSpPr/>
          <p:nvPr/>
        </p:nvCxnSpPr>
        <p:spPr>
          <a:xfrm>
            <a:off x="3810002" y="2343956"/>
            <a:ext cx="1387401" cy="1635619"/>
          </a:xfrm>
          <a:prstGeom prst="line">
            <a:avLst/>
          </a:prstGeom>
          <a:noFill/>
          <a:ln w="31750" cap="flat" cmpd="sng" algn="ctr">
            <a:solidFill>
              <a:srgbClr val="000000"/>
            </a:solidFill>
            <a:prstDash val="solid"/>
          </a:ln>
          <a:effectLst/>
        </p:spPr>
      </p:cxnSp>
      <p:cxnSp>
        <p:nvCxnSpPr>
          <p:cNvPr id="349" name="Straight Connector 348"/>
          <p:cNvCxnSpPr/>
          <p:nvPr/>
        </p:nvCxnSpPr>
        <p:spPr>
          <a:xfrm>
            <a:off x="3810000" y="2343956"/>
            <a:ext cx="2774802" cy="1635619"/>
          </a:xfrm>
          <a:prstGeom prst="line">
            <a:avLst/>
          </a:prstGeom>
          <a:noFill/>
          <a:ln w="31750" cap="flat" cmpd="sng" algn="ctr">
            <a:solidFill>
              <a:srgbClr val="FFFFFF">
                <a:lumMod val="85000"/>
              </a:srgbClr>
            </a:solidFill>
            <a:prstDash val="solid"/>
          </a:ln>
          <a:effectLst/>
        </p:spPr>
      </p:cxnSp>
      <p:cxnSp>
        <p:nvCxnSpPr>
          <p:cNvPr id="350" name="Straight Connector 349"/>
          <p:cNvCxnSpPr/>
          <p:nvPr/>
        </p:nvCxnSpPr>
        <p:spPr>
          <a:xfrm>
            <a:off x="3810002" y="2343956"/>
            <a:ext cx="4546803" cy="1635619"/>
          </a:xfrm>
          <a:prstGeom prst="line">
            <a:avLst/>
          </a:prstGeom>
          <a:noFill/>
          <a:ln w="31750" cap="flat" cmpd="sng" algn="ctr">
            <a:solidFill>
              <a:srgbClr val="FFFFFF">
                <a:lumMod val="85000"/>
              </a:srgbClr>
            </a:solidFill>
            <a:prstDash val="solid"/>
          </a:ln>
          <a:effectLst/>
        </p:spPr>
      </p:cxnSp>
      <p:cxnSp>
        <p:nvCxnSpPr>
          <p:cNvPr id="351" name="Straight Connector 350"/>
          <p:cNvCxnSpPr/>
          <p:nvPr/>
        </p:nvCxnSpPr>
        <p:spPr>
          <a:xfrm>
            <a:off x="3810002" y="2343956"/>
            <a:ext cx="5716071" cy="1635619"/>
          </a:xfrm>
          <a:prstGeom prst="line">
            <a:avLst/>
          </a:prstGeom>
          <a:noFill/>
          <a:ln w="31750" cap="flat" cmpd="sng" algn="ctr">
            <a:solidFill>
              <a:srgbClr val="FFFFFF">
                <a:lumMod val="85000"/>
              </a:srgbClr>
            </a:solidFill>
            <a:prstDash val="solid"/>
          </a:ln>
          <a:effectLst/>
        </p:spPr>
      </p:cxnSp>
      <p:cxnSp>
        <p:nvCxnSpPr>
          <p:cNvPr id="352" name="Straight Connector 351"/>
          <p:cNvCxnSpPr/>
          <p:nvPr/>
        </p:nvCxnSpPr>
        <p:spPr>
          <a:xfrm flipH="1">
            <a:off x="3810002" y="2343956"/>
            <a:ext cx="1937939" cy="1635619"/>
          </a:xfrm>
          <a:prstGeom prst="line">
            <a:avLst/>
          </a:prstGeom>
          <a:noFill/>
          <a:ln w="31750" cap="flat" cmpd="sng" algn="ctr">
            <a:solidFill>
              <a:srgbClr val="FFFFFF">
                <a:lumMod val="85000"/>
              </a:srgbClr>
            </a:solidFill>
            <a:prstDash val="solid"/>
          </a:ln>
          <a:effectLst/>
        </p:spPr>
      </p:cxnSp>
      <p:cxnSp>
        <p:nvCxnSpPr>
          <p:cNvPr id="353" name="Straight Connector 352"/>
          <p:cNvCxnSpPr/>
          <p:nvPr/>
        </p:nvCxnSpPr>
        <p:spPr>
          <a:xfrm flipH="1">
            <a:off x="5202289" y="2343956"/>
            <a:ext cx="545650" cy="1635619"/>
          </a:xfrm>
          <a:prstGeom prst="line">
            <a:avLst/>
          </a:prstGeom>
          <a:noFill/>
          <a:ln w="31750" cap="flat" cmpd="sng" algn="ctr">
            <a:solidFill>
              <a:srgbClr val="000000"/>
            </a:solidFill>
            <a:prstDash val="solid"/>
          </a:ln>
          <a:effectLst/>
        </p:spPr>
      </p:cxnSp>
      <p:cxnSp>
        <p:nvCxnSpPr>
          <p:cNvPr id="354" name="Straight Connector 353"/>
          <p:cNvCxnSpPr/>
          <p:nvPr/>
        </p:nvCxnSpPr>
        <p:spPr>
          <a:xfrm>
            <a:off x="5770218" y="2343956"/>
            <a:ext cx="797536" cy="1635619"/>
          </a:xfrm>
          <a:prstGeom prst="line">
            <a:avLst/>
          </a:prstGeom>
          <a:noFill/>
          <a:ln w="31750" cap="flat" cmpd="sng" algn="ctr">
            <a:solidFill>
              <a:srgbClr val="FFFFFF">
                <a:lumMod val="85000"/>
              </a:srgbClr>
            </a:solidFill>
            <a:prstDash val="solid"/>
          </a:ln>
          <a:effectLst/>
        </p:spPr>
      </p:cxnSp>
      <p:cxnSp>
        <p:nvCxnSpPr>
          <p:cNvPr id="355" name="Straight Connector 354"/>
          <p:cNvCxnSpPr/>
          <p:nvPr/>
        </p:nvCxnSpPr>
        <p:spPr>
          <a:xfrm>
            <a:off x="5770220" y="2343956"/>
            <a:ext cx="2577531" cy="1635619"/>
          </a:xfrm>
          <a:prstGeom prst="line">
            <a:avLst/>
          </a:prstGeom>
          <a:noFill/>
          <a:ln w="31750" cap="flat" cmpd="sng" algn="ctr">
            <a:solidFill>
              <a:srgbClr val="FFFFFF">
                <a:lumMod val="85000"/>
              </a:srgbClr>
            </a:solidFill>
            <a:prstDash val="solid"/>
          </a:ln>
          <a:effectLst/>
        </p:spPr>
      </p:cxnSp>
      <p:cxnSp>
        <p:nvCxnSpPr>
          <p:cNvPr id="356" name="Straight Connector 355"/>
          <p:cNvCxnSpPr/>
          <p:nvPr/>
        </p:nvCxnSpPr>
        <p:spPr>
          <a:xfrm>
            <a:off x="5747939" y="2343956"/>
            <a:ext cx="3778132" cy="1635619"/>
          </a:xfrm>
          <a:prstGeom prst="line">
            <a:avLst/>
          </a:prstGeom>
          <a:noFill/>
          <a:ln w="31750" cap="flat" cmpd="sng" algn="ctr">
            <a:solidFill>
              <a:srgbClr val="FFFFFF">
                <a:lumMod val="85000"/>
              </a:srgbClr>
            </a:solidFill>
            <a:prstDash val="solid"/>
          </a:ln>
          <a:effectLst/>
        </p:spPr>
      </p:cxnSp>
      <p:cxnSp>
        <p:nvCxnSpPr>
          <p:cNvPr id="357" name="Straight Connector 356"/>
          <p:cNvCxnSpPr/>
          <p:nvPr/>
        </p:nvCxnSpPr>
        <p:spPr>
          <a:xfrm flipH="1">
            <a:off x="6584803" y="2343956"/>
            <a:ext cx="1101074" cy="1635619"/>
          </a:xfrm>
          <a:prstGeom prst="line">
            <a:avLst/>
          </a:prstGeom>
          <a:noFill/>
          <a:ln w="31750" cap="flat" cmpd="sng" algn="ctr">
            <a:solidFill>
              <a:srgbClr val="FFFFFF">
                <a:lumMod val="85000"/>
              </a:srgbClr>
            </a:solidFill>
            <a:prstDash val="solid"/>
          </a:ln>
          <a:effectLst/>
        </p:spPr>
      </p:cxnSp>
      <p:cxnSp>
        <p:nvCxnSpPr>
          <p:cNvPr id="358" name="Straight Connector 357"/>
          <p:cNvCxnSpPr/>
          <p:nvPr/>
        </p:nvCxnSpPr>
        <p:spPr>
          <a:xfrm>
            <a:off x="7685877" y="2343956"/>
            <a:ext cx="670927" cy="1635619"/>
          </a:xfrm>
          <a:prstGeom prst="line">
            <a:avLst/>
          </a:prstGeom>
          <a:noFill/>
          <a:ln w="31750" cap="flat" cmpd="sng" algn="ctr">
            <a:solidFill>
              <a:srgbClr val="FFFFFF">
                <a:lumMod val="85000"/>
              </a:srgbClr>
            </a:solidFill>
            <a:prstDash val="solid"/>
          </a:ln>
          <a:effectLst/>
        </p:spPr>
      </p:cxnSp>
      <p:cxnSp>
        <p:nvCxnSpPr>
          <p:cNvPr id="359" name="Straight Connector 358"/>
          <p:cNvCxnSpPr/>
          <p:nvPr/>
        </p:nvCxnSpPr>
        <p:spPr>
          <a:xfrm>
            <a:off x="7685878" y="2343956"/>
            <a:ext cx="1840195" cy="1635619"/>
          </a:xfrm>
          <a:prstGeom prst="line">
            <a:avLst/>
          </a:prstGeom>
          <a:noFill/>
          <a:ln w="31750" cap="flat" cmpd="sng" algn="ctr">
            <a:solidFill>
              <a:srgbClr val="FFFFFF">
                <a:lumMod val="85000"/>
              </a:srgbClr>
            </a:solidFill>
            <a:prstDash val="solid"/>
          </a:ln>
          <a:effectLst/>
        </p:spPr>
      </p:cxnSp>
      <p:cxnSp>
        <p:nvCxnSpPr>
          <p:cNvPr id="360" name="Straight Connector 359"/>
          <p:cNvCxnSpPr/>
          <p:nvPr/>
        </p:nvCxnSpPr>
        <p:spPr>
          <a:xfrm flipH="1">
            <a:off x="3810002" y="2343956"/>
            <a:ext cx="3875877" cy="1635619"/>
          </a:xfrm>
          <a:prstGeom prst="line">
            <a:avLst/>
          </a:prstGeom>
          <a:noFill/>
          <a:ln w="31750" cap="flat" cmpd="sng" algn="ctr">
            <a:solidFill>
              <a:srgbClr val="FFFFFF">
                <a:lumMod val="85000"/>
              </a:srgbClr>
            </a:solidFill>
            <a:prstDash val="solid"/>
          </a:ln>
          <a:effectLst/>
        </p:spPr>
      </p:cxnSp>
      <p:cxnSp>
        <p:nvCxnSpPr>
          <p:cNvPr id="361" name="Straight Connector 360"/>
          <p:cNvCxnSpPr/>
          <p:nvPr/>
        </p:nvCxnSpPr>
        <p:spPr>
          <a:xfrm flipH="1">
            <a:off x="3810001" y="2343956"/>
            <a:ext cx="5649125" cy="1635619"/>
          </a:xfrm>
          <a:prstGeom prst="line">
            <a:avLst/>
          </a:prstGeom>
          <a:noFill/>
          <a:ln w="31750" cap="flat" cmpd="sng" algn="ctr">
            <a:solidFill>
              <a:srgbClr val="FFFFFF">
                <a:lumMod val="85000"/>
              </a:srgbClr>
            </a:solidFill>
            <a:prstDash val="solid"/>
          </a:ln>
          <a:effectLst/>
        </p:spPr>
      </p:cxnSp>
      <p:cxnSp>
        <p:nvCxnSpPr>
          <p:cNvPr id="362" name="Straight Connector 361"/>
          <p:cNvCxnSpPr/>
          <p:nvPr/>
        </p:nvCxnSpPr>
        <p:spPr>
          <a:xfrm flipH="1">
            <a:off x="5202288" y="2343956"/>
            <a:ext cx="4256836" cy="1635619"/>
          </a:xfrm>
          <a:prstGeom prst="line">
            <a:avLst/>
          </a:prstGeom>
          <a:noFill/>
          <a:ln w="31750" cap="flat" cmpd="sng" algn="ctr">
            <a:solidFill>
              <a:srgbClr val="000000"/>
            </a:solidFill>
            <a:prstDash val="solid"/>
          </a:ln>
          <a:effectLst/>
        </p:spPr>
      </p:cxnSp>
      <p:cxnSp>
        <p:nvCxnSpPr>
          <p:cNvPr id="363" name="Straight Connector 362"/>
          <p:cNvCxnSpPr/>
          <p:nvPr/>
        </p:nvCxnSpPr>
        <p:spPr>
          <a:xfrm flipH="1">
            <a:off x="5197403" y="2343956"/>
            <a:ext cx="2488477" cy="1635619"/>
          </a:xfrm>
          <a:prstGeom prst="line">
            <a:avLst/>
          </a:prstGeom>
          <a:noFill/>
          <a:ln w="31750" cap="flat" cmpd="sng" algn="ctr">
            <a:solidFill>
              <a:srgbClr val="000000"/>
            </a:solidFill>
            <a:prstDash val="solid"/>
          </a:ln>
          <a:effectLst/>
        </p:spPr>
      </p:cxnSp>
      <p:cxnSp>
        <p:nvCxnSpPr>
          <p:cNvPr id="364" name="Straight Connector 363"/>
          <p:cNvCxnSpPr/>
          <p:nvPr/>
        </p:nvCxnSpPr>
        <p:spPr>
          <a:xfrm flipH="1">
            <a:off x="6584802" y="2343956"/>
            <a:ext cx="2874322" cy="1635619"/>
          </a:xfrm>
          <a:prstGeom prst="line">
            <a:avLst/>
          </a:prstGeom>
          <a:noFill/>
          <a:ln w="31750" cap="flat" cmpd="sng" algn="ctr">
            <a:solidFill>
              <a:srgbClr val="FFFFFF">
                <a:lumMod val="85000"/>
              </a:srgbClr>
            </a:solidFill>
            <a:prstDash val="solid"/>
          </a:ln>
          <a:effectLst/>
        </p:spPr>
      </p:cxnSp>
      <p:cxnSp>
        <p:nvCxnSpPr>
          <p:cNvPr id="365" name="Straight Connector 364"/>
          <p:cNvCxnSpPr/>
          <p:nvPr/>
        </p:nvCxnSpPr>
        <p:spPr>
          <a:xfrm flipH="1">
            <a:off x="8347749" y="2343956"/>
            <a:ext cx="1111376" cy="1635619"/>
          </a:xfrm>
          <a:prstGeom prst="line">
            <a:avLst/>
          </a:prstGeom>
          <a:noFill/>
          <a:ln w="31750" cap="flat" cmpd="sng" algn="ctr">
            <a:solidFill>
              <a:srgbClr val="FFFFFF">
                <a:lumMod val="85000"/>
              </a:srgbClr>
            </a:solidFill>
            <a:prstDash val="solid"/>
          </a:ln>
          <a:effectLst/>
        </p:spPr>
      </p:cxnSp>
      <p:cxnSp>
        <p:nvCxnSpPr>
          <p:cNvPr id="366" name="Straight Connector 365"/>
          <p:cNvCxnSpPr/>
          <p:nvPr/>
        </p:nvCxnSpPr>
        <p:spPr>
          <a:xfrm>
            <a:off x="9459125" y="2343956"/>
            <a:ext cx="66946" cy="1635619"/>
          </a:xfrm>
          <a:prstGeom prst="line">
            <a:avLst/>
          </a:prstGeom>
          <a:noFill/>
          <a:ln w="31750" cap="flat" cmpd="sng" algn="ctr">
            <a:solidFill>
              <a:srgbClr val="FFFFFF">
                <a:lumMod val="85000"/>
              </a:srgbClr>
            </a:solidFill>
            <a:prstDash val="solid"/>
          </a:ln>
          <a:effectLst/>
        </p:spPr>
      </p:cxnSp>
      <p:sp>
        <p:nvSpPr>
          <p:cNvPr id="367" name="TextBox 366"/>
          <p:cNvSpPr txBox="1"/>
          <p:nvPr/>
        </p:nvSpPr>
        <p:spPr>
          <a:xfrm>
            <a:off x="4353425" y="3383743"/>
            <a:ext cx="312906" cy="369332"/>
          </a:xfrm>
          <a:prstGeom prst="rect">
            <a:avLst/>
          </a:prstGeom>
          <a:noFill/>
        </p:spPr>
        <p:txBody>
          <a:bodyPr wrap="none" rtlCol="0">
            <a:spAutoFit/>
          </a:bodyPr>
          <a:lstStyle/>
          <a:p>
            <a:pPr>
              <a:defRPr/>
            </a:pPr>
            <a:r>
              <a:rPr lang="en-US" b="1" kern="0" dirty="0">
                <a:solidFill>
                  <a:srgbClr val="7030A0"/>
                </a:solidFill>
                <a:latin typeface="Arial" charset="0"/>
              </a:rPr>
              <a:t>4</a:t>
            </a:r>
          </a:p>
        </p:txBody>
      </p:sp>
      <p:sp>
        <p:nvSpPr>
          <p:cNvPr id="368" name="TextBox 367"/>
          <p:cNvSpPr txBox="1"/>
          <p:nvPr/>
        </p:nvSpPr>
        <p:spPr>
          <a:xfrm>
            <a:off x="6015460" y="2994245"/>
            <a:ext cx="312906" cy="369332"/>
          </a:xfrm>
          <a:prstGeom prst="rect">
            <a:avLst/>
          </a:prstGeom>
          <a:noFill/>
        </p:spPr>
        <p:txBody>
          <a:bodyPr wrap="none" rtlCol="0">
            <a:spAutoFit/>
          </a:bodyPr>
          <a:lstStyle/>
          <a:p>
            <a:pPr>
              <a:defRPr/>
            </a:pPr>
            <a:r>
              <a:rPr lang="en-US" b="1" kern="0" dirty="0">
                <a:solidFill>
                  <a:srgbClr val="7030A0"/>
                </a:solidFill>
                <a:latin typeface="Arial" charset="0"/>
              </a:rPr>
              <a:t>1</a:t>
            </a:r>
          </a:p>
        </p:txBody>
      </p:sp>
      <p:sp>
        <p:nvSpPr>
          <p:cNvPr id="369" name="TextBox 368"/>
          <p:cNvSpPr txBox="1"/>
          <p:nvPr/>
        </p:nvSpPr>
        <p:spPr>
          <a:xfrm>
            <a:off x="5168116" y="2980615"/>
            <a:ext cx="312906" cy="369332"/>
          </a:xfrm>
          <a:prstGeom prst="rect">
            <a:avLst/>
          </a:prstGeom>
          <a:noFill/>
        </p:spPr>
        <p:txBody>
          <a:bodyPr wrap="none" rtlCol="0">
            <a:spAutoFit/>
          </a:bodyPr>
          <a:lstStyle/>
          <a:p>
            <a:pPr>
              <a:defRPr/>
            </a:pPr>
            <a:r>
              <a:rPr lang="en-US" b="1" kern="0" dirty="0">
                <a:solidFill>
                  <a:srgbClr val="7030A0"/>
                </a:solidFill>
                <a:latin typeface="Arial" charset="0"/>
              </a:rPr>
              <a:t>3</a:t>
            </a:r>
          </a:p>
        </p:txBody>
      </p:sp>
      <p:sp>
        <p:nvSpPr>
          <p:cNvPr id="370" name="TextBox 369"/>
          <p:cNvSpPr txBox="1"/>
          <p:nvPr/>
        </p:nvSpPr>
        <p:spPr>
          <a:xfrm>
            <a:off x="7135339" y="3222190"/>
            <a:ext cx="312906" cy="369332"/>
          </a:xfrm>
          <a:prstGeom prst="rect">
            <a:avLst/>
          </a:prstGeom>
          <a:noFill/>
        </p:spPr>
        <p:txBody>
          <a:bodyPr wrap="none" rtlCol="0">
            <a:spAutoFit/>
          </a:bodyPr>
          <a:lstStyle/>
          <a:p>
            <a:pPr>
              <a:defRPr/>
            </a:pPr>
            <a:r>
              <a:rPr lang="en-US" b="1" kern="0" dirty="0">
                <a:solidFill>
                  <a:srgbClr val="7030A0"/>
                </a:solidFill>
                <a:latin typeface="Arial" charset="0"/>
              </a:rPr>
              <a:t>2</a:t>
            </a:r>
          </a:p>
        </p:txBody>
      </p:sp>
      <p:cxnSp>
        <p:nvCxnSpPr>
          <p:cNvPr id="371" name="Straight Connector 370"/>
          <p:cNvCxnSpPr/>
          <p:nvPr/>
        </p:nvCxnSpPr>
        <p:spPr>
          <a:xfrm>
            <a:off x="3733800" y="4726543"/>
            <a:ext cx="0" cy="1648500"/>
          </a:xfrm>
          <a:prstGeom prst="line">
            <a:avLst/>
          </a:prstGeom>
          <a:noFill/>
          <a:ln w="9525" cap="flat" cmpd="sng" algn="ctr">
            <a:solidFill>
              <a:srgbClr val="FFFFFF">
                <a:lumMod val="85000"/>
              </a:srgbClr>
            </a:solidFill>
            <a:prstDash val="solid"/>
          </a:ln>
          <a:effectLst/>
        </p:spPr>
      </p:cxnSp>
      <p:cxnSp>
        <p:nvCxnSpPr>
          <p:cNvPr id="372" name="Straight Connector 371"/>
          <p:cNvCxnSpPr/>
          <p:nvPr/>
        </p:nvCxnSpPr>
        <p:spPr>
          <a:xfrm>
            <a:off x="3733801" y="4726543"/>
            <a:ext cx="1393545" cy="1648500"/>
          </a:xfrm>
          <a:prstGeom prst="line">
            <a:avLst/>
          </a:prstGeom>
          <a:noFill/>
          <a:ln w="31750" cap="flat" cmpd="sng" algn="ctr">
            <a:solidFill>
              <a:srgbClr val="FFFFFF">
                <a:lumMod val="75000"/>
              </a:srgbClr>
            </a:solidFill>
            <a:prstDash val="solid"/>
          </a:ln>
          <a:effectLst/>
        </p:spPr>
      </p:cxnSp>
      <p:cxnSp>
        <p:nvCxnSpPr>
          <p:cNvPr id="373" name="Straight Connector 372"/>
          <p:cNvCxnSpPr/>
          <p:nvPr/>
        </p:nvCxnSpPr>
        <p:spPr>
          <a:xfrm>
            <a:off x="3733801" y="4726543"/>
            <a:ext cx="2787090" cy="1648500"/>
          </a:xfrm>
          <a:prstGeom prst="line">
            <a:avLst/>
          </a:prstGeom>
          <a:noFill/>
          <a:ln w="31750" cap="flat" cmpd="sng" algn="ctr">
            <a:solidFill>
              <a:srgbClr val="FFFFFF">
                <a:lumMod val="75000"/>
              </a:srgbClr>
            </a:solidFill>
            <a:prstDash val="solid"/>
          </a:ln>
          <a:effectLst/>
        </p:spPr>
      </p:cxnSp>
      <p:cxnSp>
        <p:nvCxnSpPr>
          <p:cNvPr id="374" name="Straight Connector 373"/>
          <p:cNvCxnSpPr/>
          <p:nvPr/>
        </p:nvCxnSpPr>
        <p:spPr>
          <a:xfrm>
            <a:off x="3733800" y="4726543"/>
            <a:ext cx="4566938" cy="1648500"/>
          </a:xfrm>
          <a:prstGeom prst="line">
            <a:avLst/>
          </a:prstGeom>
          <a:noFill/>
          <a:ln w="31750" cap="flat" cmpd="sng" algn="ctr">
            <a:solidFill>
              <a:srgbClr val="FFFFFF">
                <a:lumMod val="75000"/>
              </a:srgbClr>
            </a:solidFill>
            <a:prstDash val="solid"/>
          </a:ln>
          <a:effectLst/>
        </p:spPr>
      </p:cxnSp>
      <p:cxnSp>
        <p:nvCxnSpPr>
          <p:cNvPr id="375" name="Straight Connector 374"/>
          <p:cNvCxnSpPr/>
          <p:nvPr/>
        </p:nvCxnSpPr>
        <p:spPr>
          <a:xfrm>
            <a:off x="3733800" y="4726543"/>
            <a:ext cx="5741384" cy="1648500"/>
          </a:xfrm>
          <a:prstGeom prst="line">
            <a:avLst/>
          </a:prstGeom>
          <a:noFill/>
          <a:ln w="31750" cap="flat" cmpd="sng" algn="ctr">
            <a:solidFill>
              <a:srgbClr val="FFFFFF">
                <a:lumMod val="75000"/>
              </a:srgbClr>
            </a:solidFill>
            <a:prstDash val="solid"/>
          </a:ln>
          <a:effectLst/>
        </p:spPr>
      </p:cxnSp>
      <p:cxnSp>
        <p:nvCxnSpPr>
          <p:cNvPr id="376" name="Straight Connector 375"/>
          <p:cNvCxnSpPr/>
          <p:nvPr/>
        </p:nvCxnSpPr>
        <p:spPr>
          <a:xfrm flipH="1">
            <a:off x="3733802" y="4726543"/>
            <a:ext cx="1946521" cy="1648500"/>
          </a:xfrm>
          <a:prstGeom prst="line">
            <a:avLst/>
          </a:prstGeom>
          <a:noFill/>
          <a:ln w="31750" cap="flat" cmpd="sng" algn="ctr">
            <a:solidFill>
              <a:srgbClr val="FFFFFF">
                <a:lumMod val="75000"/>
              </a:srgbClr>
            </a:solidFill>
            <a:prstDash val="solid"/>
          </a:ln>
          <a:effectLst/>
        </p:spPr>
      </p:cxnSp>
      <p:cxnSp>
        <p:nvCxnSpPr>
          <p:cNvPr id="377" name="Straight Connector 376"/>
          <p:cNvCxnSpPr/>
          <p:nvPr/>
        </p:nvCxnSpPr>
        <p:spPr>
          <a:xfrm flipH="1">
            <a:off x="5132256" y="4726543"/>
            <a:ext cx="548067" cy="1648500"/>
          </a:xfrm>
          <a:prstGeom prst="line">
            <a:avLst/>
          </a:prstGeom>
          <a:noFill/>
          <a:ln w="31750" cap="flat" cmpd="sng" algn="ctr">
            <a:solidFill>
              <a:srgbClr val="000000"/>
            </a:solidFill>
            <a:prstDash val="solid"/>
          </a:ln>
          <a:effectLst/>
        </p:spPr>
      </p:cxnSp>
      <p:cxnSp>
        <p:nvCxnSpPr>
          <p:cNvPr id="378" name="Straight Connector 377"/>
          <p:cNvCxnSpPr/>
          <p:nvPr/>
        </p:nvCxnSpPr>
        <p:spPr>
          <a:xfrm>
            <a:off x="5702700" y="4726543"/>
            <a:ext cx="801067" cy="1648500"/>
          </a:xfrm>
          <a:prstGeom prst="line">
            <a:avLst/>
          </a:prstGeom>
          <a:noFill/>
          <a:ln w="31750" cap="flat" cmpd="sng" algn="ctr">
            <a:solidFill>
              <a:srgbClr val="FFFFFF">
                <a:lumMod val="75000"/>
              </a:srgbClr>
            </a:solidFill>
            <a:prstDash val="solid"/>
          </a:ln>
          <a:effectLst/>
        </p:spPr>
      </p:cxnSp>
      <p:cxnSp>
        <p:nvCxnSpPr>
          <p:cNvPr id="379" name="Straight Connector 378"/>
          <p:cNvCxnSpPr/>
          <p:nvPr/>
        </p:nvCxnSpPr>
        <p:spPr>
          <a:xfrm>
            <a:off x="5702698" y="4726543"/>
            <a:ext cx="2588946" cy="1648500"/>
          </a:xfrm>
          <a:prstGeom prst="line">
            <a:avLst/>
          </a:prstGeom>
          <a:noFill/>
          <a:ln w="31750" cap="flat" cmpd="sng" algn="ctr">
            <a:solidFill>
              <a:srgbClr val="000000"/>
            </a:solidFill>
            <a:prstDash val="solid"/>
          </a:ln>
          <a:effectLst/>
        </p:spPr>
      </p:cxnSp>
      <p:cxnSp>
        <p:nvCxnSpPr>
          <p:cNvPr id="380" name="Straight Connector 379"/>
          <p:cNvCxnSpPr/>
          <p:nvPr/>
        </p:nvCxnSpPr>
        <p:spPr>
          <a:xfrm>
            <a:off x="5680323" y="4726543"/>
            <a:ext cx="3794863" cy="1648500"/>
          </a:xfrm>
          <a:prstGeom prst="line">
            <a:avLst/>
          </a:prstGeom>
          <a:noFill/>
          <a:ln w="31750" cap="flat" cmpd="sng" algn="ctr">
            <a:solidFill>
              <a:srgbClr val="FFFFFF">
                <a:lumMod val="75000"/>
              </a:srgbClr>
            </a:solidFill>
            <a:prstDash val="solid"/>
          </a:ln>
          <a:effectLst/>
        </p:spPr>
      </p:cxnSp>
      <p:cxnSp>
        <p:nvCxnSpPr>
          <p:cNvPr id="381" name="Straight Connector 380"/>
          <p:cNvCxnSpPr/>
          <p:nvPr/>
        </p:nvCxnSpPr>
        <p:spPr>
          <a:xfrm flipH="1">
            <a:off x="6520891" y="4726543"/>
            <a:ext cx="1105950" cy="1648500"/>
          </a:xfrm>
          <a:prstGeom prst="line">
            <a:avLst/>
          </a:prstGeom>
          <a:noFill/>
          <a:ln w="31750" cap="flat" cmpd="sng" algn="ctr">
            <a:solidFill>
              <a:srgbClr val="FFFFFF">
                <a:lumMod val="75000"/>
              </a:srgbClr>
            </a:solidFill>
            <a:prstDash val="solid"/>
          </a:ln>
          <a:effectLst/>
        </p:spPr>
      </p:cxnSp>
      <p:cxnSp>
        <p:nvCxnSpPr>
          <p:cNvPr id="382" name="Straight Connector 381"/>
          <p:cNvCxnSpPr/>
          <p:nvPr/>
        </p:nvCxnSpPr>
        <p:spPr>
          <a:xfrm>
            <a:off x="7626840" y="4726543"/>
            <a:ext cx="673898" cy="1648500"/>
          </a:xfrm>
          <a:prstGeom prst="line">
            <a:avLst/>
          </a:prstGeom>
          <a:noFill/>
          <a:ln w="31750" cap="flat" cmpd="sng" algn="ctr">
            <a:solidFill>
              <a:srgbClr val="FFFFFF">
                <a:lumMod val="75000"/>
              </a:srgbClr>
            </a:solidFill>
            <a:prstDash val="solid"/>
          </a:ln>
          <a:effectLst/>
        </p:spPr>
      </p:cxnSp>
      <p:cxnSp>
        <p:nvCxnSpPr>
          <p:cNvPr id="383" name="Straight Connector 382"/>
          <p:cNvCxnSpPr/>
          <p:nvPr/>
        </p:nvCxnSpPr>
        <p:spPr>
          <a:xfrm>
            <a:off x="7626840" y="4726543"/>
            <a:ext cx="1848344" cy="1648500"/>
          </a:xfrm>
          <a:prstGeom prst="line">
            <a:avLst/>
          </a:prstGeom>
          <a:noFill/>
          <a:ln w="31750" cap="flat" cmpd="sng" algn="ctr">
            <a:solidFill>
              <a:srgbClr val="FFFFFF">
                <a:lumMod val="75000"/>
              </a:srgbClr>
            </a:solidFill>
            <a:prstDash val="solid"/>
          </a:ln>
          <a:effectLst/>
        </p:spPr>
      </p:cxnSp>
      <p:cxnSp>
        <p:nvCxnSpPr>
          <p:cNvPr id="384" name="Straight Connector 383"/>
          <p:cNvCxnSpPr/>
          <p:nvPr/>
        </p:nvCxnSpPr>
        <p:spPr>
          <a:xfrm flipH="1">
            <a:off x="3733802" y="4726543"/>
            <a:ext cx="3893041" cy="1648500"/>
          </a:xfrm>
          <a:prstGeom prst="line">
            <a:avLst/>
          </a:prstGeom>
          <a:noFill/>
          <a:ln w="31750" cap="flat" cmpd="sng" algn="ctr">
            <a:solidFill>
              <a:srgbClr val="FFFFFF">
                <a:lumMod val="75000"/>
              </a:srgbClr>
            </a:solidFill>
            <a:prstDash val="solid"/>
          </a:ln>
          <a:effectLst/>
        </p:spPr>
      </p:cxnSp>
      <p:cxnSp>
        <p:nvCxnSpPr>
          <p:cNvPr id="385" name="Straight Connector 384"/>
          <p:cNvCxnSpPr/>
          <p:nvPr/>
        </p:nvCxnSpPr>
        <p:spPr>
          <a:xfrm flipH="1">
            <a:off x="3733802" y="4726543"/>
            <a:ext cx="5674141" cy="1648500"/>
          </a:xfrm>
          <a:prstGeom prst="line">
            <a:avLst/>
          </a:prstGeom>
          <a:noFill/>
          <a:ln w="31750" cap="flat" cmpd="sng" algn="ctr">
            <a:solidFill>
              <a:srgbClr val="FFFFFF">
                <a:lumMod val="75000"/>
              </a:srgbClr>
            </a:solidFill>
            <a:prstDash val="solid"/>
          </a:ln>
          <a:effectLst/>
        </p:spPr>
      </p:cxnSp>
      <p:cxnSp>
        <p:nvCxnSpPr>
          <p:cNvPr id="386" name="Straight Connector 385"/>
          <p:cNvCxnSpPr/>
          <p:nvPr/>
        </p:nvCxnSpPr>
        <p:spPr>
          <a:xfrm flipH="1">
            <a:off x="5132256" y="4726543"/>
            <a:ext cx="4275687" cy="1648500"/>
          </a:xfrm>
          <a:prstGeom prst="line">
            <a:avLst/>
          </a:prstGeom>
          <a:noFill/>
          <a:ln w="31750" cap="flat" cmpd="sng" algn="ctr">
            <a:solidFill>
              <a:srgbClr val="FFFFFF">
                <a:lumMod val="75000"/>
              </a:srgbClr>
            </a:solidFill>
            <a:prstDash val="solid"/>
          </a:ln>
          <a:effectLst/>
        </p:spPr>
      </p:cxnSp>
      <p:cxnSp>
        <p:nvCxnSpPr>
          <p:cNvPr id="387" name="Straight Connector 386"/>
          <p:cNvCxnSpPr/>
          <p:nvPr/>
        </p:nvCxnSpPr>
        <p:spPr>
          <a:xfrm flipH="1">
            <a:off x="5127347" y="4726543"/>
            <a:ext cx="2499497" cy="1648500"/>
          </a:xfrm>
          <a:prstGeom prst="line">
            <a:avLst/>
          </a:prstGeom>
          <a:noFill/>
          <a:ln w="31750" cap="flat" cmpd="sng" algn="ctr">
            <a:solidFill>
              <a:srgbClr val="FFFFFF">
                <a:lumMod val="75000"/>
              </a:srgbClr>
            </a:solidFill>
            <a:prstDash val="solid"/>
          </a:ln>
          <a:effectLst/>
        </p:spPr>
      </p:cxnSp>
      <p:cxnSp>
        <p:nvCxnSpPr>
          <p:cNvPr id="388" name="Straight Connector 387"/>
          <p:cNvCxnSpPr/>
          <p:nvPr/>
        </p:nvCxnSpPr>
        <p:spPr>
          <a:xfrm flipH="1">
            <a:off x="6520891" y="4726543"/>
            <a:ext cx="2887051" cy="1648500"/>
          </a:xfrm>
          <a:prstGeom prst="line">
            <a:avLst/>
          </a:prstGeom>
          <a:noFill/>
          <a:ln w="31750" cap="flat" cmpd="sng" algn="ctr">
            <a:solidFill>
              <a:srgbClr val="FFFFFF">
                <a:lumMod val="75000"/>
              </a:srgbClr>
            </a:solidFill>
            <a:prstDash val="solid"/>
          </a:ln>
          <a:effectLst/>
        </p:spPr>
      </p:cxnSp>
      <p:cxnSp>
        <p:nvCxnSpPr>
          <p:cNvPr id="389" name="Straight Connector 388"/>
          <p:cNvCxnSpPr/>
          <p:nvPr/>
        </p:nvCxnSpPr>
        <p:spPr>
          <a:xfrm flipH="1">
            <a:off x="8291646" y="4726543"/>
            <a:ext cx="1116297" cy="1648500"/>
          </a:xfrm>
          <a:prstGeom prst="line">
            <a:avLst/>
          </a:prstGeom>
          <a:noFill/>
          <a:ln w="31750" cap="flat" cmpd="sng" algn="ctr">
            <a:solidFill>
              <a:srgbClr val="FFFFFF">
                <a:lumMod val="75000"/>
              </a:srgbClr>
            </a:solidFill>
            <a:prstDash val="solid"/>
          </a:ln>
          <a:effectLst/>
        </p:spPr>
      </p:cxnSp>
      <p:cxnSp>
        <p:nvCxnSpPr>
          <p:cNvPr id="390" name="Straight Connector 389"/>
          <p:cNvCxnSpPr/>
          <p:nvPr/>
        </p:nvCxnSpPr>
        <p:spPr>
          <a:xfrm>
            <a:off x="9407943" y="4726543"/>
            <a:ext cx="67243" cy="1648500"/>
          </a:xfrm>
          <a:prstGeom prst="line">
            <a:avLst/>
          </a:prstGeom>
          <a:noFill/>
          <a:ln w="31750" cap="flat" cmpd="sng" algn="ctr">
            <a:solidFill>
              <a:srgbClr val="FFFFFF">
                <a:lumMod val="75000"/>
              </a:srgbClr>
            </a:solidFill>
            <a:prstDash val="solid"/>
          </a:ln>
          <a:effectLst/>
        </p:spPr>
      </p:cxnSp>
      <mc:AlternateContent xmlns:mc="http://schemas.openxmlformats.org/markup-compatibility/2006" xmlns:a14="http://schemas.microsoft.com/office/drawing/2010/main">
        <mc:Choice Requires="a14">
          <p:sp>
            <p:nvSpPr>
              <p:cNvPr id="391" name="TextBox 390"/>
              <p:cNvSpPr txBox="1"/>
              <p:nvPr/>
            </p:nvSpPr>
            <p:spPr>
              <a:xfrm>
                <a:off x="4500432" y="6400804"/>
                <a:ext cx="4416337" cy="404983"/>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d>
                        <m:dPr>
                          <m:begChr m:val="["/>
                          <m:endChr m:val="]"/>
                          <m:ctrlPr>
                            <a:rPr lang="en-US" i="1" kern="0">
                              <a:solidFill>
                                <a:srgbClr val="000000"/>
                              </a:solidFill>
                              <a:latin typeface="Cambria Math" panose="02040503050406030204" pitchFamily="18" charset="0"/>
                            </a:rPr>
                          </m:ctrlPr>
                        </m:dPr>
                        <m:e>
                          <m:r>
                            <a:rPr lang="en-US" i="1" kern="0">
                              <a:solidFill>
                                <a:srgbClr val="000000"/>
                              </a:solidFill>
                              <a:latin typeface="Cambria Math"/>
                            </a:rPr>
                            <m:t>𝑠𝑡𝑎𝑟</m:t>
                          </m:r>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a:rPr>
                                <m:t>𝑡</m:t>
                              </m:r>
                            </m:e>
                            <m:sub>
                              <m:r>
                                <a:rPr lang="en-US" i="1" kern="0">
                                  <a:solidFill>
                                    <a:srgbClr val="000000"/>
                                  </a:solidFill>
                                  <a:latin typeface="Cambria Math"/>
                                </a:rPr>
                                <m:t>2,2</m:t>
                              </m:r>
                            </m:sub>
                          </m:sSub>
                          <m:r>
                            <a:rPr lang="en-US" i="1" kern="0">
                              <a:solidFill>
                                <a:srgbClr val="000000"/>
                              </a:solidFill>
                              <a:latin typeface="Cambria Math"/>
                            </a:rPr>
                            <m:t>..</m:t>
                          </m:r>
                          <m:r>
                            <a:rPr lang="en-US" i="1" kern="0">
                              <a:solidFill>
                                <a:srgbClr val="000000"/>
                              </a:solidFill>
                              <a:latin typeface="Cambria Math"/>
                            </a:rPr>
                            <m:t>𝑒𝑛</m:t>
                          </m:r>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a:rPr>
                                <m:t>𝑑</m:t>
                              </m:r>
                            </m:e>
                            <m:sub>
                              <m:r>
                                <a:rPr lang="en-US" i="1" kern="0">
                                  <a:solidFill>
                                    <a:srgbClr val="000000"/>
                                  </a:solidFill>
                                  <a:latin typeface="Cambria Math"/>
                                </a:rPr>
                                <m:t>2,2</m:t>
                              </m:r>
                            </m:sub>
                          </m:sSub>
                        </m:e>
                      </m:d>
                      <m:r>
                        <a:rPr lang="en-US" i="1" kern="0">
                          <a:solidFill>
                            <a:srgbClr val="000000"/>
                          </a:solidFill>
                          <a:latin typeface="Cambria Math"/>
                        </a:rPr>
                        <m:t>∩</m:t>
                      </m:r>
                      <m:d>
                        <m:dPr>
                          <m:begChr m:val="["/>
                          <m:endChr m:val="]"/>
                          <m:ctrlPr>
                            <a:rPr lang="en-US" i="1" kern="0">
                              <a:solidFill>
                                <a:srgbClr val="000000"/>
                              </a:solidFill>
                              <a:latin typeface="Cambria Math" panose="02040503050406030204" pitchFamily="18" charset="0"/>
                            </a:rPr>
                          </m:ctrlPr>
                        </m:dPr>
                        <m:e>
                          <m:r>
                            <a:rPr lang="en-US" i="1" kern="0">
                              <a:solidFill>
                                <a:srgbClr val="000000"/>
                              </a:solidFill>
                              <a:latin typeface="Cambria Math"/>
                            </a:rPr>
                            <m:t>𝑠𝑡𝑎𝑟</m:t>
                          </m:r>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a:rPr>
                                <m:t>𝑡</m:t>
                              </m:r>
                            </m:e>
                            <m:sub>
                              <m:r>
                                <a:rPr lang="en-US" i="1" kern="0">
                                  <a:solidFill>
                                    <a:srgbClr val="000000"/>
                                  </a:solidFill>
                                  <a:latin typeface="Cambria Math"/>
                                </a:rPr>
                                <m:t>4,2</m:t>
                              </m:r>
                            </m:sub>
                          </m:sSub>
                          <m:r>
                            <a:rPr lang="en-US" i="1" kern="0">
                              <a:solidFill>
                                <a:srgbClr val="000000"/>
                              </a:solidFill>
                              <a:latin typeface="Cambria Math"/>
                            </a:rPr>
                            <m:t>..</m:t>
                          </m:r>
                          <m:r>
                            <a:rPr lang="en-US" i="1" kern="0">
                              <a:solidFill>
                                <a:srgbClr val="000000"/>
                              </a:solidFill>
                              <a:latin typeface="Cambria Math"/>
                            </a:rPr>
                            <m:t>𝑒𝑛</m:t>
                          </m:r>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a:rPr>
                                <m:t>𝑑</m:t>
                              </m:r>
                            </m:e>
                            <m:sub>
                              <m:r>
                                <a:rPr lang="en-US" i="1" kern="0">
                                  <a:solidFill>
                                    <a:srgbClr val="000000"/>
                                  </a:solidFill>
                                  <a:latin typeface="Cambria Math"/>
                                </a:rPr>
                                <m:t>4,2</m:t>
                              </m:r>
                            </m:sub>
                          </m:sSub>
                        </m:e>
                      </m:d>
                      <m:r>
                        <a:rPr lang="en-US" i="1" kern="0">
                          <a:solidFill>
                            <a:srgbClr val="000000"/>
                          </a:solidFill>
                          <a:latin typeface="Cambria Math"/>
                        </a:rPr>
                        <m:t>=∅</m:t>
                      </m:r>
                    </m:oMath>
                  </m:oMathPara>
                </a14:m>
                <a:endParaRPr lang="en-US" kern="0" dirty="0">
                  <a:solidFill>
                    <a:srgbClr val="000000"/>
                  </a:solidFill>
                  <a:latin typeface="Arial" charset="0"/>
                </a:endParaRPr>
              </a:p>
            </p:txBody>
          </p:sp>
        </mc:Choice>
        <mc:Fallback xmlns="">
          <p:sp>
            <p:nvSpPr>
              <p:cNvPr id="391" name="TextBox 390"/>
              <p:cNvSpPr txBox="1">
                <a:spLocks noRot="1" noChangeAspect="1" noMove="1" noResize="1" noEditPoints="1" noAdjustHandles="1" noChangeArrowheads="1" noChangeShapeType="1" noTextEdit="1"/>
              </p:cNvSpPr>
              <p:nvPr/>
            </p:nvSpPr>
            <p:spPr>
              <a:xfrm>
                <a:off x="4500432" y="6400804"/>
                <a:ext cx="4416337" cy="404983"/>
              </a:xfrm>
              <a:prstGeom prst="rect">
                <a:avLst/>
              </a:prstGeom>
              <a:blipFill>
                <a:blip r:embed="rId3"/>
                <a:stretch>
                  <a:fillRect/>
                </a:stretch>
              </a:blipFill>
            </p:spPr>
            <p:txBody>
              <a:bodyPr/>
              <a:lstStyle/>
              <a:p>
                <a:r>
                  <a:rPr lang="en-US">
                    <a:noFill/>
                  </a:rPr>
                  <a:t> </a:t>
                </a:r>
              </a:p>
            </p:txBody>
          </p:sp>
        </mc:Fallback>
      </mc:AlternateContent>
      <p:cxnSp>
        <p:nvCxnSpPr>
          <p:cNvPr id="392" name="Straight Connector 391"/>
          <p:cNvCxnSpPr/>
          <p:nvPr/>
        </p:nvCxnSpPr>
        <p:spPr>
          <a:xfrm>
            <a:off x="3733800" y="4726543"/>
            <a:ext cx="0" cy="1645920"/>
          </a:xfrm>
          <a:prstGeom prst="line">
            <a:avLst/>
          </a:prstGeom>
          <a:noFill/>
          <a:ln w="31750" cap="flat" cmpd="sng" algn="ctr">
            <a:solidFill>
              <a:srgbClr val="FFFFFF">
                <a:lumMod val="75000"/>
              </a:srgbClr>
            </a:solidFill>
            <a:prstDash val="solid"/>
          </a:ln>
          <a:effectLst/>
        </p:spPr>
      </p:cxnSp>
      <p:sp>
        <p:nvSpPr>
          <p:cNvPr id="394" name="Title 1"/>
          <p:cNvSpPr txBox="1">
            <a:spLocks/>
          </p:cNvSpPr>
          <p:nvPr/>
        </p:nvSpPr>
        <p:spPr>
          <a:xfrm>
            <a:off x="1882701" y="166040"/>
            <a:ext cx="6629400" cy="747897"/>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black"/>
                </a:solidFill>
              </a:rPr>
              <a:t>Job Shop Scheduling</a:t>
            </a:r>
          </a:p>
        </p:txBody>
      </p:sp>
    </p:spTree>
    <p:extLst>
      <p:ext uri="{BB962C8B-B14F-4D97-AF65-F5344CB8AC3E}">
        <p14:creationId xmlns:p14="http://schemas.microsoft.com/office/powerpoint/2010/main" val="38100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Content Placeholder 2"/>
              <p:cNvSpPr txBox="1">
                <a:spLocks/>
              </p:cNvSpPr>
              <p:nvPr/>
            </p:nvSpPr>
            <p:spPr bwMode="auto">
              <a:xfrm>
                <a:off x="1524000" y="1295400"/>
                <a:ext cx="9144000" cy="3352264"/>
              </a:xfrm>
              <a:prstGeom prst="rect">
                <a:avLst/>
              </a:prstGeom>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dirty="0">
                    <a:solidFill>
                      <a:srgbClr val="7030A0"/>
                    </a:solidFill>
                    <a:latin typeface="Segoe"/>
                  </a:rPr>
                  <a:t>Constraints:	</a:t>
                </a:r>
                <a:r>
                  <a:rPr lang="en-US" dirty="0">
                    <a:solidFill>
                      <a:srgbClr val="000000"/>
                    </a:solidFill>
                    <a:latin typeface="Segoe"/>
                  </a:rPr>
                  <a:t>				</a:t>
                </a:r>
                <a:r>
                  <a:rPr lang="en-US" b="1" dirty="0">
                    <a:solidFill>
                      <a:srgbClr val="7030A0"/>
                    </a:solidFill>
                    <a:latin typeface="Segoe"/>
                  </a:rPr>
                  <a:t>Encoding:</a:t>
                </a:r>
              </a:p>
              <a:p>
                <a:pPr marL="377016" lvl="1" indent="0">
                  <a:buNone/>
                  <a:defRPr/>
                </a:pPr>
                <a:r>
                  <a:rPr lang="en-US" sz="2800" b="1" dirty="0">
                    <a:solidFill>
                      <a:srgbClr val="000000"/>
                    </a:solidFill>
                    <a:latin typeface="Segoe"/>
                  </a:rPr>
                  <a:t>Precedence</a:t>
                </a:r>
                <a:r>
                  <a:rPr lang="en-US" sz="2800" dirty="0">
                    <a:solidFill>
                      <a:srgbClr val="000000"/>
                    </a:solidFill>
                    <a:latin typeface="Segoe"/>
                  </a:rPr>
                  <a:t>:</a:t>
                </a:r>
                <a:r>
                  <a:rPr lang="en-US" i="1" dirty="0">
                    <a:solidFill>
                      <a:srgbClr val="000000"/>
                    </a:solidFill>
                    <a:latin typeface="Cambria Math"/>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𝑡</m:t>
                        </m:r>
                      </m:e>
                      <m:sub>
                        <m:r>
                          <a:rPr lang="en-US" i="1">
                            <a:solidFill>
                              <a:srgbClr val="000000"/>
                            </a:solidFill>
                            <a:latin typeface="Cambria Math"/>
                          </a:rPr>
                          <m:t>2,3</m:t>
                        </m:r>
                      </m:sub>
                    </m:sSub>
                  </m:oMath>
                </a14:m>
                <a:r>
                  <a:rPr lang="en-US" i="1" dirty="0">
                    <a:solidFill>
                      <a:srgbClr val="000000"/>
                    </a:solidFill>
                    <a:latin typeface="Cambria Math"/>
                  </a:rPr>
                  <a:t> - </a:t>
                </a:r>
                <a:r>
                  <a:rPr lang="en-US" dirty="0">
                    <a:solidFill>
                      <a:srgbClr val="000000"/>
                    </a:solidFill>
                    <a:latin typeface="Cambria Math"/>
                  </a:rPr>
                  <a:t>start time of </a:t>
                </a:r>
                <a:br>
                  <a:rPr lang="en-US" dirty="0">
                    <a:solidFill>
                      <a:srgbClr val="000000"/>
                    </a:solidFill>
                    <a:latin typeface="Cambria Math"/>
                  </a:rPr>
                </a:br>
                <a:r>
                  <a:rPr lang="en-US" dirty="0">
                    <a:solidFill>
                      <a:srgbClr val="000000"/>
                    </a:solidFill>
                    <a:latin typeface="Cambria Math"/>
                  </a:rPr>
                  <a:t>						          job 2 on </a:t>
                </a:r>
                <a:r>
                  <a:rPr lang="en-US" dirty="0" err="1">
                    <a:solidFill>
                      <a:srgbClr val="000000"/>
                    </a:solidFill>
                    <a:latin typeface="Cambria Math"/>
                  </a:rPr>
                  <a:t>mach</a:t>
                </a:r>
                <a:r>
                  <a:rPr lang="en-US" dirty="0">
                    <a:solidFill>
                      <a:srgbClr val="000000"/>
                    </a:solidFill>
                    <a:latin typeface="Cambria Math"/>
                  </a:rPr>
                  <a:t> 3</a:t>
                </a:r>
              </a:p>
              <a:p>
                <a:pPr marL="377016" lvl="1" indent="0">
                  <a:buNone/>
                  <a:defRPr/>
                </a:pPr>
                <a:r>
                  <a:rPr lang="en-US" i="1" dirty="0">
                    <a:solidFill>
                      <a:srgbClr val="000000"/>
                    </a:solidFill>
                    <a:latin typeface="Cambria Math"/>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𝑑</m:t>
                        </m:r>
                      </m:e>
                      <m:sub>
                        <m:r>
                          <a:rPr lang="en-US" i="1">
                            <a:solidFill>
                              <a:srgbClr val="000000"/>
                            </a:solidFill>
                            <a:latin typeface="Cambria Math"/>
                          </a:rPr>
                          <m:t>2,3</m:t>
                        </m:r>
                      </m:sub>
                    </m:sSub>
                  </m:oMath>
                </a14:m>
                <a:r>
                  <a:rPr lang="en-US" i="1" dirty="0">
                    <a:solidFill>
                      <a:srgbClr val="000000"/>
                    </a:solidFill>
                    <a:latin typeface="Cambria Math"/>
                  </a:rPr>
                  <a:t> -</a:t>
                </a:r>
                <a:r>
                  <a:rPr lang="en-US" dirty="0">
                    <a:solidFill>
                      <a:srgbClr val="000000"/>
                    </a:solidFill>
                    <a:latin typeface="Cambria Math"/>
                  </a:rPr>
                  <a:t> duration of</a:t>
                </a:r>
                <a:br>
                  <a:rPr lang="en-US" dirty="0">
                    <a:solidFill>
                      <a:srgbClr val="000000"/>
                    </a:solidFill>
                    <a:latin typeface="Cambria Math"/>
                  </a:rPr>
                </a:br>
                <a:r>
                  <a:rPr lang="en-US" dirty="0">
                    <a:solidFill>
                      <a:srgbClr val="000000"/>
                    </a:solidFill>
                    <a:latin typeface="Cambria Math"/>
                  </a:rPr>
                  <a:t>						           job 2 on </a:t>
                </a:r>
                <a:r>
                  <a:rPr lang="en-US" dirty="0" err="1">
                    <a:solidFill>
                      <a:srgbClr val="000000"/>
                    </a:solidFill>
                    <a:latin typeface="Cambria Math"/>
                  </a:rPr>
                  <a:t>mach</a:t>
                </a:r>
                <a:r>
                  <a:rPr lang="en-US" dirty="0">
                    <a:solidFill>
                      <a:srgbClr val="000000"/>
                    </a:solidFill>
                    <a:latin typeface="Cambria Math"/>
                  </a:rPr>
                  <a:t> 3</a:t>
                </a:r>
                <a:endParaRPr lang="en-US" i="1" dirty="0">
                  <a:solidFill>
                    <a:srgbClr val="000000"/>
                  </a:solidFill>
                  <a:latin typeface="Cambria Math"/>
                </a:endParaRPr>
              </a:p>
              <a:p>
                <a:pPr marL="377016" lvl="1" indent="0">
                  <a:buNone/>
                  <a:defRPr/>
                </a:pPr>
                <a:r>
                  <a:rPr lang="en-US" i="1" dirty="0">
                    <a:solidFill>
                      <a:srgbClr val="000000"/>
                    </a:solidFill>
                    <a:latin typeface="Cambria Math"/>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𝑡</m:t>
                        </m:r>
                      </m:e>
                      <m:sub>
                        <m:r>
                          <a:rPr lang="en-US" i="1">
                            <a:solidFill>
                              <a:srgbClr val="000000"/>
                            </a:solidFill>
                            <a:latin typeface="Cambria Math"/>
                          </a:rPr>
                          <m:t>2,3</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𝑑</m:t>
                        </m:r>
                      </m:e>
                      <m:sub>
                        <m:r>
                          <a:rPr lang="en-US" i="1">
                            <a:solidFill>
                              <a:srgbClr val="000000"/>
                            </a:solidFill>
                            <a:latin typeface="Cambria Math"/>
                          </a:rPr>
                          <m:t>2,3</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𝑡</m:t>
                        </m:r>
                      </m:e>
                      <m:sub>
                        <m:r>
                          <a:rPr lang="en-US" i="1">
                            <a:solidFill>
                              <a:srgbClr val="000000"/>
                            </a:solidFill>
                            <a:latin typeface="Cambria Math"/>
                          </a:rPr>
                          <m:t>2,4</m:t>
                        </m:r>
                      </m:sub>
                    </m:sSub>
                  </m:oMath>
                </a14:m>
                <a:endParaRPr lang="en-US" dirty="0">
                  <a:solidFill>
                    <a:srgbClr val="000000"/>
                  </a:solidFill>
                  <a:latin typeface="Segoe"/>
                </a:endParaRPr>
              </a:p>
              <a:p>
                <a:pPr marL="377016" lvl="1" indent="0">
                  <a:buNone/>
                  <a:defRPr/>
                </a:pPr>
                <a:r>
                  <a:rPr lang="en-US" sz="2800" b="1" dirty="0">
                    <a:solidFill>
                      <a:srgbClr val="000000"/>
                    </a:solidFill>
                    <a:latin typeface="Segoe"/>
                  </a:rPr>
                  <a:t>Resource</a:t>
                </a:r>
                <a:r>
                  <a:rPr lang="en-US" sz="2800" dirty="0">
                    <a:solidFill>
                      <a:srgbClr val="000000"/>
                    </a:solidFill>
                    <a:latin typeface="Segoe"/>
                  </a:rPr>
                  <a:t>:</a:t>
                </a:r>
              </a:p>
            </p:txBody>
          </p:sp>
        </mc:Choice>
        <mc:Fallback xmlns="">
          <p:sp>
            <p:nvSpPr>
              <p:cNvPr id="53" name="Content Placeholder 2"/>
              <p:cNvSpPr txBox="1">
                <a:spLocks noRot="1" noChangeAspect="1" noMove="1" noResize="1" noEditPoints="1" noAdjustHandles="1" noChangeArrowheads="1" noChangeShapeType="1" noTextEdit="1"/>
              </p:cNvSpPr>
              <p:nvPr/>
            </p:nvSpPr>
            <p:spPr bwMode="auto">
              <a:xfrm>
                <a:off x="1524000" y="1295400"/>
                <a:ext cx="9144000" cy="3352264"/>
              </a:xfrm>
              <a:prstGeom prst="rect">
                <a:avLst/>
              </a:prstGeom>
              <a:blipFill>
                <a:blip r:embed="rId3"/>
                <a:stretch>
                  <a:fillRect l="-2800" t="-5464" r="-667" b="-5464"/>
                </a:stretch>
              </a:blipFill>
            </p:spPr>
            <p:txBody>
              <a:bodyPr/>
              <a:lstStyle/>
              <a:p>
                <a:r>
                  <a:rPr lang="en-US">
                    <a:noFill/>
                  </a:rPr>
                  <a:t> </a:t>
                </a:r>
              </a:p>
            </p:txBody>
          </p:sp>
        </mc:Fallback>
      </mc:AlternateContent>
      <p:cxnSp>
        <p:nvCxnSpPr>
          <p:cNvPr id="54" name="Straight Connector 53"/>
          <p:cNvCxnSpPr/>
          <p:nvPr/>
        </p:nvCxnSpPr>
        <p:spPr>
          <a:xfrm>
            <a:off x="2398504" y="2264516"/>
            <a:ext cx="0" cy="1213273"/>
          </a:xfrm>
          <a:prstGeom prst="line">
            <a:avLst/>
          </a:prstGeom>
          <a:noFill/>
          <a:ln w="9525" cap="flat" cmpd="sng" algn="ctr">
            <a:solidFill>
              <a:srgbClr val="FFFFFF">
                <a:lumMod val="75000"/>
              </a:srgbClr>
            </a:solidFill>
            <a:prstDash val="solid"/>
          </a:ln>
          <a:effectLst/>
        </p:spPr>
      </p:cxnSp>
      <p:cxnSp>
        <p:nvCxnSpPr>
          <p:cNvPr id="55" name="Straight Connector 54"/>
          <p:cNvCxnSpPr/>
          <p:nvPr/>
        </p:nvCxnSpPr>
        <p:spPr>
          <a:xfrm>
            <a:off x="2398504" y="2264516"/>
            <a:ext cx="928888" cy="1213273"/>
          </a:xfrm>
          <a:prstGeom prst="line">
            <a:avLst/>
          </a:prstGeom>
          <a:noFill/>
          <a:ln w="9525" cap="flat" cmpd="sng" algn="ctr">
            <a:solidFill>
              <a:srgbClr val="000000"/>
            </a:solidFill>
            <a:prstDash val="solid"/>
          </a:ln>
          <a:effectLst/>
        </p:spPr>
      </p:cxnSp>
      <p:cxnSp>
        <p:nvCxnSpPr>
          <p:cNvPr id="56" name="Straight Connector 55"/>
          <p:cNvCxnSpPr/>
          <p:nvPr/>
        </p:nvCxnSpPr>
        <p:spPr>
          <a:xfrm>
            <a:off x="2398504" y="2264516"/>
            <a:ext cx="1857776" cy="1213273"/>
          </a:xfrm>
          <a:prstGeom prst="line">
            <a:avLst/>
          </a:prstGeom>
          <a:noFill/>
          <a:ln w="9525" cap="flat" cmpd="sng" algn="ctr">
            <a:solidFill>
              <a:srgbClr val="FFFFFF">
                <a:lumMod val="75000"/>
              </a:srgbClr>
            </a:solidFill>
            <a:prstDash val="solid"/>
          </a:ln>
          <a:effectLst/>
        </p:spPr>
      </p:cxnSp>
      <p:cxnSp>
        <p:nvCxnSpPr>
          <p:cNvPr id="57" name="Straight Connector 56"/>
          <p:cNvCxnSpPr/>
          <p:nvPr/>
        </p:nvCxnSpPr>
        <p:spPr>
          <a:xfrm>
            <a:off x="2398506" y="2264516"/>
            <a:ext cx="3044161" cy="1213273"/>
          </a:xfrm>
          <a:prstGeom prst="line">
            <a:avLst/>
          </a:prstGeom>
          <a:noFill/>
          <a:ln w="9525" cap="flat" cmpd="sng" algn="ctr">
            <a:solidFill>
              <a:srgbClr val="FFFFFF">
                <a:lumMod val="75000"/>
              </a:srgbClr>
            </a:solidFill>
            <a:prstDash val="solid"/>
          </a:ln>
          <a:effectLst/>
        </p:spPr>
      </p:cxnSp>
      <p:cxnSp>
        <p:nvCxnSpPr>
          <p:cNvPr id="58" name="Straight Connector 57"/>
          <p:cNvCxnSpPr/>
          <p:nvPr/>
        </p:nvCxnSpPr>
        <p:spPr>
          <a:xfrm>
            <a:off x="2398506" y="2264516"/>
            <a:ext cx="3827005" cy="1213273"/>
          </a:xfrm>
          <a:prstGeom prst="line">
            <a:avLst/>
          </a:prstGeom>
          <a:noFill/>
          <a:ln w="9525" cap="flat" cmpd="sng" algn="ctr">
            <a:solidFill>
              <a:srgbClr val="FFFFFF">
                <a:lumMod val="75000"/>
              </a:srgbClr>
            </a:solidFill>
            <a:prstDash val="solid"/>
          </a:ln>
          <a:effectLst/>
        </p:spPr>
      </p:cxnSp>
      <p:cxnSp>
        <p:nvCxnSpPr>
          <p:cNvPr id="59" name="Straight Connector 58"/>
          <p:cNvCxnSpPr/>
          <p:nvPr/>
        </p:nvCxnSpPr>
        <p:spPr>
          <a:xfrm flipH="1">
            <a:off x="2398504" y="2264516"/>
            <a:ext cx="1297482" cy="1213273"/>
          </a:xfrm>
          <a:prstGeom prst="line">
            <a:avLst/>
          </a:prstGeom>
          <a:noFill/>
          <a:ln w="9525" cap="flat" cmpd="sng" algn="ctr">
            <a:solidFill>
              <a:srgbClr val="FFFFFF">
                <a:lumMod val="75000"/>
              </a:srgbClr>
            </a:solidFill>
            <a:prstDash val="solid"/>
          </a:ln>
          <a:effectLst/>
        </p:spPr>
      </p:cxnSp>
      <p:cxnSp>
        <p:nvCxnSpPr>
          <p:cNvPr id="60" name="Straight Connector 59"/>
          <p:cNvCxnSpPr/>
          <p:nvPr/>
        </p:nvCxnSpPr>
        <p:spPr>
          <a:xfrm flipH="1">
            <a:off x="3330664" y="2264516"/>
            <a:ext cx="365322" cy="1213273"/>
          </a:xfrm>
          <a:prstGeom prst="line">
            <a:avLst/>
          </a:prstGeom>
          <a:noFill/>
          <a:ln w="9525" cap="flat" cmpd="sng" algn="ctr">
            <a:solidFill>
              <a:srgbClr val="000000"/>
            </a:solidFill>
            <a:prstDash val="solid"/>
          </a:ln>
          <a:effectLst/>
        </p:spPr>
      </p:cxnSp>
      <p:cxnSp>
        <p:nvCxnSpPr>
          <p:cNvPr id="61" name="Straight Connector 60"/>
          <p:cNvCxnSpPr/>
          <p:nvPr/>
        </p:nvCxnSpPr>
        <p:spPr>
          <a:xfrm>
            <a:off x="3710905" y="2264516"/>
            <a:ext cx="533963" cy="1213273"/>
          </a:xfrm>
          <a:prstGeom prst="line">
            <a:avLst/>
          </a:prstGeom>
          <a:noFill/>
          <a:ln w="9525" cap="flat" cmpd="sng" algn="ctr">
            <a:solidFill>
              <a:srgbClr val="FFFFFF">
                <a:lumMod val="75000"/>
              </a:srgbClr>
            </a:solidFill>
            <a:prstDash val="solid"/>
          </a:ln>
          <a:effectLst/>
        </p:spPr>
      </p:cxnSp>
      <p:cxnSp>
        <p:nvCxnSpPr>
          <p:cNvPr id="62" name="Straight Connector 61"/>
          <p:cNvCxnSpPr/>
          <p:nvPr/>
        </p:nvCxnSpPr>
        <p:spPr>
          <a:xfrm>
            <a:off x="3710903" y="2264516"/>
            <a:ext cx="1725700" cy="1213273"/>
          </a:xfrm>
          <a:prstGeom prst="line">
            <a:avLst/>
          </a:prstGeom>
          <a:noFill/>
          <a:ln w="9525" cap="flat" cmpd="sng" algn="ctr">
            <a:solidFill>
              <a:srgbClr val="FFFFFF">
                <a:lumMod val="75000"/>
              </a:srgbClr>
            </a:solidFill>
            <a:prstDash val="solid"/>
          </a:ln>
          <a:effectLst/>
        </p:spPr>
      </p:cxnSp>
      <p:cxnSp>
        <p:nvCxnSpPr>
          <p:cNvPr id="63" name="Straight Connector 62"/>
          <p:cNvCxnSpPr/>
          <p:nvPr/>
        </p:nvCxnSpPr>
        <p:spPr>
          <a:xfrm>
            <a:off x="3695988" y="2264516"/>
            <a:ext cx="2529523" cy="1213273"/>
          </a:xfrm>
          <a:prstGeom prst="line">
            <a:avLst/>
          </a:prstGeom>
          <a:noFill/>
          <a:ln w="9525" cap="flat" cmpd="sng" algn="ctr">
            <a:solidFill>
              <a:srgbClr val="FFFFFF">
                <a:lumMod val="75000"/>
              </a:srgbClr>
            </a:solidFill>
            <a:prstDash val="solid"/>
          </a:ln>
          <a:effectLst/>
        </p:spPr>
      </p:cxnSp>
      <p:cxnSp>
        <p:nvCxnSpPr>
          <p:cNvPr id="64" name="Straight Connector 63"/>
          <p:cNvCxnSpPr/>
          <p:nvPr/>
        </p:nvCxnSpPr>
        <p:spPr>
          <a:xfrm flipH="1">
            <a:off x="4256281" y="2264516"/>
            <a:ext cx="737187" cy="1213273"/>
          </a:xfrm>
          <a:prstGeom prst="line">
            <a:avLst/>
          </a:prstGeom>
          <a:noFill/>
          <a:ln w="9525" cap="flat" cmpd="sng" algn="ctr">
            <a:solidFill>
              <a:srgbClr val="FFFFFF">
                <a:lumMod val="75000"/>
              </a:srgbClr>
            </a:solidFill>
            <a:prstDash val="solid"/>
          </a:ln>
          <a:effectLst/>
        </p:spPr>
      </p:cxnSp>
      <p:cxnSp>
        <p:nvCxnSpPr>
          <p:cNvPr id="65" name="Straight Connector 64"/>
          <p:cNvCxnSpPr/>
          <p:nvPr/>
        </p:nvCxnSpPr>
        <p:spPr>
          <a:xfrm>
            <a:off x="4993470" y="2264516"/>
            <a:ext cx="449197" cy="1213273"/>
          </a:xfrm>
          <a:prstGeom prst="line">
            <a:avLst/>
          </a:prstGeom>
          <a:noFill/>
          <a:ln w="9525" cap="flat" cmpd="sng" algn="ctr">
            <a:solidFill>
              <a:srgbClr val="FFFFFF">
                <a:lumMod val="75000"/>
              </a:srgbClr>
            </a:solidFill>
            <a:prstDash val="solid"/>
          </a:ln>
          <a:effectLst/>
        </p:spPr>
      </p:cxnSp>
      <p:cxnSp>
        <p:nvCxnSpPr>
          <p:cNvPr id="66" name="Straight Connector 65"/>
          <p:cNvCxnSpPr/>
          <p:nvPr/>
        </p:nvCxnSpPr>
        <p:spPr>
          <a:xfrm>
            <a:off x="4993470" y="2264516"/>
            <a:ext cx="1232041" cy="1213273"/>
          </a:xfrm>
          <a:prstGeom prst="line">
            <a:avLst/>
          </a:prstGeom>
          <a:noFill/>
          <a:ln w="9525" cap="flat" cmpd="sng" algn="ctr">
            <a:solidFill>
              <a:srgbClr val="FFFFFF">
                <a:lumMod val="75000"/>
              </a:srgbClr>
            </a:solidFill>
            <a:prstDash val="solid"/>
          </a:ln>
          <a:effectLst/>
        </p:spPr>
      </p:cxnSp>
      <p:cxnSp>
        <p:nvCxnSpPr>
          <p:cNvPr id="67" name="Straight Connector 66"/>
          <p:cNvCxnSpPr/>
          <p:nvPr/>
        </p:nvCxnSpPr>
        <p:spPr>
          <a:xfrm flipH="1">
            <a:off x="2398506" y="2264516"/>
            <a:ext cx="2594965" cy="1213273"/>
          </a:xfrm>
          <a:prstGeom prst="line">
            <a:avLst/>
          </a:prstGeom>
          <a:noFill/>
          <a:ln w="9525" cap="flat" cmpd="sng" algn="ctr">
            <a:solidFill>
              <a:srgbClr val="FFFFFF">
                <a:lumMod val="75000"/>
              </a:srgbClr>
            </a:solidFill>
            <a:prstDash val="solid"/>
          </a:ln>
          <a:effectLst/>
        </p:spPr>
      </p:cxnSp>
      <p:cxnSp>
        <p:nvCxnSpPr>
          <p:cNvPr id="68" name="Straight Connector 67"/>
          <p:cNvCxnSpPr/>
          <p:nvPr/>
        </p:nvCxnSpPr>
        <p:spPr>
          <a:xfrm flipH="1">
            <a:off x="2398506" y="2264516"/>
            <a:ext cx="3782183" cy="1213273"/>
          </a:xfrm>
          <a:prstGeom prst="line">
            <a:avLst/>
          </a:prstGeom>
          <a:noFill/>
          <a:ln w="9525" cap="flat" cmpd="sng" algn="ctr">
            <a:solidFill>
              <a:srgbClr val="FFFFFF">
                <a:lumMod val="75000"/>
              </a:srgbClr>
            </a:solidFill>
            <a:prstDash val="solid"/>
          </a:ln>
          <a:effectLst/>
        </p:spPr>
      </p:cxnSp>
      <p:cxnSp>
        <p:nvCxnSpPr>
          <p:cNvPr id="69" name="Straight Connector 68"/>
          <p:cNvCxnSpPr/>
          <p:nvPr/>
        </p:nvCxnSpPr>
        <p:spPr>
          <a:xfrm flipH="1">
            <a:off x="3330666" y="2264516"/>
            <a:ext cx="2850023" cy="1213273"/>
          </a:xfrm>
          <a:prstGeom prst="line">
            <a:avLst/>
          </a:prstGeom>
          <a:noFill/>
          <a:ln w="9525" cap="flat" cmpd="sng" algn="ctr">
            <a:solidFill>
              <a:srgbClr val="000000"/>
            </a:solidFill>
            <a:prstDash val="solid"/>
          </a:ln>
          <a:effectLst/>
        </p:spPr>
      </p:cxnSp>
      <p:cxnSp>
        <p:nvCxnSpPr>
          <p:cNvPr id="70" name="Straight Connector 69"/>
          <p:cNvCxnSpPr/>
          <p:nvPr/>
        </p:nvCxnSpPr>
        <p:spPr>
          <a:xfrm flipH="1">
            <a:off x="3327394" y="2264516"/>
            <a:ext cx="1666077" cy="1213273"/>
          </a:xfrm>
          <a:prstGeom prst="line">
            <a:avLst/>
          </a:prstGeom>
          <a:noFill/>
          <a:ln w="9525" cap="flat" cmpd="sng" algn="ctr">
            <a:solidFill>
              <a:srgbClr val="000000"/>
            </a:solidFill>
            <a:prstDash val="solid"/>
          </a:ln>
          <a:effectLst/>
        </p:spPr>
      </p:cxnSp>
      <p:cxnSp>
        <p:nvCxnSpPr>
          <p:cNvPr id="71" name="Straight Connector 70"/>
          <p:cNvCxnSpPr/>
          <p:nvPr/>
        </p:nvCxnSpPr>
        <p:spPr>
          <a:xfrm flipH="1">
            <a:off x="4256281" y="2264516"/>
            <a:ext cx="1924407" cy="1213273"/>
          </a:xfrm>
          <a:prstGeom prst="line">
            <a:avLst/>
          </a:prstGeom>
          <a:noFill/>
          <a:ln w="9525" cap="flat" cmpd="sng" algn="ctr">
            <a:solidFill>
              <a:srgbClr val="FFFFFF">
                <a:lumMod val="75000"/>
              </a:srgbClr>
            </a:solidFill>
            <a:prstDash val="solid"/>
          </a:ln>
          <a:effectLst/>
        </p:spPr>
      </p:cxnSp>
      <p:cxnSp>
        <p:nvCxnSpPr>
          <p:cNvPr id="72" name="Straight Connector 71"/>
          <p:cNvCxnSpPr/>
          <p:nvPr/>
        </p:nvCxnSpPr>
        <p:spPr>
          <a:xfrm flipH="1">
            <a:off x="5436605" y="2264516"/>
            <a:ext cx="744085" cy="1213273"/>
          </a:xfrm>
          <a:prstGeom prst="line">
            <a:avLst/>
          </a:prstGeom>
          <a:noFill/>
          <a:ln w="9525" cap="flat" cmpd="sng" algn="ctr">
            <a:solidFill>
              <a:srgbClr val="FFFFFF">
                <a:lumMod val="75000"/>
              </a:srgbClr>
            </a:solidFill>
            <a:prstDash val="solid"/>
          </a:ln>
          <a:effectLst/>
        </p:spPr>
      </p:cxnSp>
      <p:cxnSp>
        <p:nvCxnSpPr>
          <p:cNvPr id="73" name="Straight Connector 72"/>
          <p:cNvCxnSpPr/>
          <p:nvPr/>
        </p:nvCxnSpPr>
        <p:spPr>
          <a:xfrm>
            <a:off x="6180687" y="2264516"/>
            <a:ext cx="44822" cy="1213273"/>
          </a:xfrm>
          <a:prstGeom prst="line">
            <a:avLst/>
          </a:prstGeom>
          <a:noFill/>
          <a:ln w="9525" cap="flat" cmpd="sng" algn="ctr">
            <a:solidFill>
              <a:srgbClr val="FFFFFF">
                <a:lumMod val="75000"/>
              </a:srgbClr>
            </a:solidFill>
            <a:prstDash val="solid"/>
          </a:ln>
          <a:effectLst/>
        </p:spPr>
      </p:cxnSp>
      <p:sp>
        <p:nvSpPr>
          <p:cNvPr id="74" name="TextBox 73"/>
          <p:cNvSpPr txBox="1"/>
          <p:nvPr/>
        </p:nvSpPr>
        <p:spPr>
          <a:xfrm>
            <a:off x="2762336" y="3035811"/>
            <a:ext cx="312906" cy="369332"/>
          </a:xfrm>
          <a:prstGeom prst="rect">
            <a:avLst/>
          </a:prstGeom>
          <a:noFill/>
        </p:spPr>
        <p:txBody>
          <a:bodyPr wrap="none" rtlCol="0">
            <a:spAutoFit/>
          </a:bodyPr>
          <a:lstStyle/>
          <a:p>
            <a:pPr>
              <a:defRPr/>
            </a:pPr>
            <a:r>
              <a:rPr lang="en-US" b="1" kern="0" dirty="0">
                <a:solidFill>
                  <a:srgbClr val="7030A0"/>
                </a:solidFill>
                <a:latin typeface="Arial" charset="0"/>
              </a:rPr>
              <a:t>4</a:t>
            </a:r>
          </a:p>
        </p:txBody>
      </p:sp>
      <p:sp>
        <p:nvSpPr>
          <p:cNvPr id="75" name="TextBox 74"/>
          <p:cNvSpPr txBox="1"/>
          <p:nvPr/>
        </p:nvSpPr>
        <p:spPr>
          <a:xfrm>
            <a:off x="3875096" y="2746888"/>
            <a:ext cx="312906" cy="369332"/>
          </a:xfrm>
          <a:prstGeom prst="rect">
            <a:avLst/>
          </a:prstGeom>
          <a:noFill/>
        </p:spPr>
        <p:txBody>
          <a:bodyPr wrap="none" rtlCol="0">
            <a:spAutoFit/>
          </a:bodyPr>
          <a:lstStyle/>
          <a:p>
            <a:pPr>
              <a:defRPr/>
            </a:pPr>
            <a:r>
              <a:rPr lang="en-US" b="1" kern="0" dirty="0">
                <a:solidFill>
                  <a:srgbClr val="7030A0"/>
                </a:solidFill>
                <a:latin typeface="Arial" charset="0"/>
              </a:rPr>
              <a:t>1</a:t>
            </a:r>
          </a:p>
        </p:txBody>
      </p:sp>
      <p:sp>
        <p:nvSpPr>
          <p:cNvPr id="76" name="TextBox 75"/>
          <p:cNvSpPr txBox="1"/>
          <p:nvPr/>
        </p:nvSpPr>
        <p:spPr>
          <a:xfrm>
            <a:off x="3307785" y="2736778"/>
            <a:ext cx="312906" cy="369332"/>
          </a:xfrm>
          <a:prstGeom prst="rect">
            <a:avLst/>
          </a:prstGeom>
          <a:noFill/>
        </p:spPr>
        <p:txBody>
          <a:bodyPr wrap="none" rtlCol="0">
            <a:spAutoFit/>
          </a:bodyPr>
          <a:lstStyle/>
          <a:p>
            <a:pPr>
              <a:defRPr/>
            </a:pPr>
            <a:r>
              <a:rPr lang="en-US" b="1" kern="0" dirty="0">
                <a:solidFill>
                  <a:srgbClr val="7030A0"/>
                </a:solidFill>
                <a:latin typeface="Arial" charset="0"/>
              </a:rPr>
              <a:t>3</a:t>
            </a:r>
          </a:p>
        </p:txBody>
      </p:sp>
      <p:sp>
        <p:nvSpPr>
          <p:cNvPr id="77" name="TextBox 76"/>
          <p:cNvSpPr txBox="1"/>
          <p:nvPr/>
        </p:nvSpPr>
        <p:spPr>
          <a:xfrm>
            <a:off x="4624875" y="2915974"/>
            <a:ext cx="312906" cy="369332"/>
          </a:xfrm>
          <a:prstGeom prst="rect">
            <a:avLst/>
          </a:prstGeom>
          <a:noFill/>
        </p:spPr>
        <p:txBody>
          <a:bodyPr wrap="none" rtlCol="0">
            <a:spAutoFit/>
          </a:bodyPr>
          <a:lstStyle/>
          <a:p>
            <a:pPr>
              <a:defRPr/>
            </a:pPr>
            <a:r>
              <a:rPr lang="en-US" b="1" kern="0" dirty="0">
                <a:solidFill>
                  <a:srgbClr val="7030A0"/>
                </a:solidFill>
                <a:latin typeface="Arial" charset="0"/>
              </a:rPr>
              <a:t>2</a:t>
            </a:r>
          </a:p>
        </p:txBody>
      </p:sp>
      <p:cxnSp>
        <p:nvCxnSpPr>
          <p:cNvPr id="78" name="Straight Connector 77"/>
          <p:cNvCxnSpPr/>
          <p:nvPr/>
        </p:nvCxnSpPr>
        <p:spPr>
          <a:xfrm>
            <a:off x="2419727" y="4713668"/>
            <a:ext cx="0" cy="1236568"/>
          </a:xfrm>
          <a:prstGeom prst="line">
            <a:avLst/>
          </a:prstGeom>
          <a:noFill/>
          <a:ln w="9525" cap="flat" cmpd="sng" algn="ctr">
            <a:solidFill>
              <a:srgbClr val="FFFFFF">
                <a:lumMod val="75000"/>
              </a:srgbClr>
            </a:solidFill>
            <a:prstDash val="solid"/>
          </a:ln>
          <a:effectLst/>
        </p:spPr>
      </p:cxnSp>
      <p:cxnSp>
        <p:nvCxnSpPr>
          <p:cNvPr id="79" name="Straight Connector 78"/>
          <p:cNvCxnSpPr/>
          <p:nvPr/>
        </p:nvCxnSpPr>
        <p:spPr>
          <a:xfrm>
            <a:off x="2419727" y="4713668"/>
            <a:ext cx="972062" cy="1236568"/>
          </a:xfrm>
          <a:prstGeom prst="line">
            <a:avLst/>
          </a:prstGeom>
          <a:noFill/>
          <a:ln w="9525" cap="flat" cmpd="sng" algn="ctr">
            <a:solidFill>
              <a:srgbClr val="FFFFFF">
                <a:lumMod val="75000"/>
              </a:srgbClr>
            </a:solidFill>
            <a:prstDash val="solid"/>
          </a:ln>
          <a:effectLst/>
        </p:spPr>
      </p:cxnSp>
      <p:cxnSp>
        <p:nvCxnSpPr>
          <p:cNvPr id="80" name="Straight Connector 79"/>
          <p:cNvCxnSpPr/>
          <p:nvPr/>
        </p:nvCxnSpPr>
        <p:spPr>
          <a:xfrm>
            <a:off x="2419728" y="4713668"/>
            <a:ext cx="1944125" cy="1236568"/>
          </a:xfrm>
          <a:prstGeom prst="line">
            <a:avLst/>
          </a:prstGeom>
          <a:noFill/>
          <a:ln w="9525" cap="flat" cmpd="sng" algn="ctr">
            <a:solidFill>
              <a:srgbClr val="FFFFFF">
                <a:lumMod val="75000"/>
              </a:srgbClr>
            </a:solidFill>
            <a:prstDash val="solid"/>
          </a:ln>
          <a:effectLst/>
        </p:spPr>
      </p:cxnSp>
      <p:cxnSp>
        <p:nvCxnSpPr>
          <p:cNvPr id="81" name="Straight Connector 80"/>
          <p:cNvCxnSpPr/>
          <p:nvPr/>
        </p:nvCxnSpPr>
        <p:spPr>
          <a:xfrm>
            <a:off x="2419728" y="4713668"/>
            <a:ext cx="3185652" cy="1236568"/>
          </a:xfrm>
          <a:prstGeom prst="line">
            <a:avLst/>
          </a:prstGeom>
          <a:noFill/>
          <a:ln w="9525" cap="flat" cmpd="sng" algn="ctr">
            <a:solidFill>
              <a:srgbClr val="FFFFFF">
                <a:lumMod val="75000"/>
              </a:srgbClr>
            </a:solidFill>
            <a:prstDash val="solid"/>
          </a:ln>
          <a:effectLst/>
        </p:spPr>
      </p:cxnSp>
      <p:cxnSp>
        <p:nvCxnSpPr>
          <p:cNvPr id="82" name="Straight Connector 81"/>
          <p:cNvCxnSpPr/>
          <p:nvPr/>
        </p:nvCxnSpPr>
        <p:spPr>
          <a:xfrm>
            <a:off x="2419727" y="4713668"/>
            <a:ext cx="4004882" cy="1236568"/>
          </a:xfrm>
          <a:prstGeom prst="line">
            <a:avLst/>
          </a:prstGeom>
          <a:noFill/>
          <a:ln w="9525" cap="flat" cmpd="sng" algn="ctr">
            <a:solidFill>
              <a:srgbClr val="FFFFFF">
                <a:lumMod val="75000"/>
              </a:srgbClr>
            </a:solidFill>
            <a:prstDash val="solid"/>
          </a:ln>
          <a:effectLst/>
        </p:spPr>
      </p:cxnSp>
      <p:cxnSp>
        <p:nvCxnSpPr>
          <p:cNvPr id="83" name="Straight Connector 82"/>
          <p:cNvCxnSpPr/>
          <p:nvPr/>
        </p:nvCxnSpPr>
        <p:spPr>
          <a:xfrm flipH="1">
            <a:off x="2419728" y="4713668"/>
            <a:ext cx="1357789" cy="1236568"/>
          </a:xfrm>
          <a:prstGeom prst="line">
            <a:avLst/>
          </a:prstGeom>
          <a:noFill/>
          <a:ln w="9525" cap="flat" cmpd="sng" algn="ctr">
            <a:solidFill>
              <a:srgbClr val="FFFFFF">
                <a:lumMod val="75000"/>
              </a:srgbClr>
            </a:solidFill>
            <a:prstDash val="solid"/>
          </a:ln>
          <a:effectLst/>
        </p:spPr>
      </p:cxnSp>
      <p:cxnSp>
        <p:nvCxnSpPr>
          <p:cNvPr id="84" name="Straight Connector 83"/>
          <p:cNvCxnSpPr/>
          <p:nvPr/>
        </p:nvCxnSpPr>
        <p:spPr>
          <a:xfrm flipH="1">
            <a:off x="3395214" y="4713668"/>
            <a:ext cx="382302" cy="1236568"/>
          </a:xfrm>
          <a:prstGeom prst="line">
            <a:avLst/>
          </a:prstGeom>
          <a:noFill/>
          <a:ln w="9525" cap="flat" cmpd="sng" algn="ctr">
            <a:solidFill>
              <a:srgbClr val="000000"/>
            </a:solidFill>
            <a:prstDash val="solid"/>
          </a:ln>
          <a:effectLst/>
        </p:spPr>
      </p:cxnSp>
      <p:cxnSp>
        <p:nvCxnSpPr>
          <p:cNvPr id="85" name="Straight Connector 84"/>
          <p:cNvCxnSpPr/>
          <p:nvPr/>
        </p:nvCxnSpPr>
        <p:spPr>
          <a:xfrm>
            <a:off x="3793125" y="4748012"/>
            <a:ext cx="558782" cy="1236568"/>
          </a:xfrm>
          <a:prstGeom prst="line">
            <a:avLst/>
          </a:prstGeom>
          <a:noFill/>
          <a:ln w="9525" cap="flat" cmpd="sng" algn="ctr">
            <a:solidFill>
              <a:srgbClr val="FFFFFF">
                <a:lumMod val="75000"/>
              </a:srgbClr>
            </a:solidFill>
            <a:prstDash val="solid"/>
          </a:ln>
          <a:effectLst/>
        </p:spPr>
      </p:cxnSp>
      <p:cxnSp>
        <p:nvCxnSpPr>
          <p:cNvPr id="86" name="Straight Connector 85"/>
          <p:cNvCxnSpPr/>
          <p:nvPr/>
        </p:nvCxnSpPr>
        <p:spPr>
          <a:xfrm>
            <a:off x="3793126" y="4713668"/>
            <a:ext cx="1805910" cy="1236568"/>
          </a:xfrm>
          <a:prstGeom prst="line">
            <a:avLst/>
          </a:prstGeom>
          <a:noFill/>
          <a:ln w="9525" cap="flat" cmpd="sng" algn="ctr">
            <a:solidFill>
              <a:srgbClr val="000000"/>
            </a:solidFill>
            <a:prstDash val="solid"/>
          </a:ln>
          <a:effectLst/>
        </p:spPr>
      </p:cxnSp>
      <p:cxnSp>
        <p:nvCxnSpPr>
          <p:cNvPr id="87" name="Straight Connector 86"/>
          <p:cNvCxnSpPr/>
          <p:nvPr/>
        </p:nvCxnSpPr>
        <p:spPr>
          <a:xfrm>
            <a:off x="3777517" y="4713668"/>
            <a:ext cx="2647093" cy="1236568"/>
          </a:xfrm>
          <a:prstGeom prst="line">
            <a:avLst/>
          </a:prstGeom>
          <a:noFill/>
          <a:ln w="9525" cap="flat" cmpd="sng" algn="ctr">
            <a:solidFill>
              <a:srgbClr val="FFFFFF">
                <a:lumMod val="75000"/>
              </a:srgbClr>
            </a:solidFill>
            <a:prstDash val="solid"/>
          </a:ln>
          <a:effectLst/>
        </p:spPr>
      </p:cxnSp>
      <p:cxnSp>
        <p:nvCxnSpPr>
          <p:cNvPr id="88" name="Straight Connector 87"/>
          <p:cNvCxnSpPr/>
          <p:nvPr/>
        </p:nvCxnSpPr>
        <p:spPr>
          <a:xfrm flipH="1">
            <a:off x="4363852" y="4713668"/>
            <a:ext cx="771452" cy="1236568"/>
          </a:xfrm>
          <a:prstGeom prst="line">
            <a:avLst/>
          </a:prstGeom>
          <a:noFill/>
          <a:ln w="9525" cap="flat" cmpd="sng" algn="ctr">
            <a:solidFill>
              <a:srgbClr val="FFFFFF">
                <a:lumMod val="75000"/>
              </a:srgbClr>
            </a:solidFill>
            <a:prstDash val="solid"/>
          </a:ln>
          <a:effectLst/>
        </p:spPr>
      </p:cxnSp>
      <p:cxnSp>
        <p:nvCxnSpPr>
          <p:cNvPr id="89" name="Straight Connector 88"/>
          <p:cNvCxnSpPr/>
          <p:nvPr/>
        </p:nvCxnSpPr>
        <p:spPr>
          <a:xfrm>
            <a:off x="5135305" y="4713668"/>
            <a:ext cx="470075" cy="1236568"/>
          </a:xfrm>
          <a:prstGeom prst="line">
            <a:avLst/>
          </a:prstGeom>
          <a:noFill/>
          <a:ln w="9525" cap="flat" cmpd="sng" algn="ctr">
            <a:solidFill>
              <a:srgbClr val="FFFFFF">
                <a:lumMod val="75000"/>
              </a:srgbClr>
            </a:solidFill>
            <a:prstDash val="solid"/>
          </a:ln>
          <a:effectLst/>
        </p:spPr>
      </p:cxnSp>
      <p:cxnSp>
        <p:nvCxnSpPr>
          <p:cNvPr id="90" name="Straight Connector 89"/>
          <p:cNvCxnSpPr/>
          <p:nvPr/>
        </p:nvCxnSpPr>
        <p:spPr>
          <a:xfrm>
            <a:off x="5135303" y="4713668"/>
            <a:ext cx="1289306" cy="1236568"/>
          </a:xfrm>
          <a:prstGeom prst="line">
            <a:avLst/>
          </a:prstGeom>
          <a:noFill/>
          <a:ln w="9525" cap="flat" cmpd="sng" algn="ctr">
            <a:solidFill>
              <a:srgbClr val="FFFFFF">
                <a:lumMod val="75000"/>
              </a:srgbClr>
            </a:solidFill>
            <a:prstDash val="solid"/>
          </a:ln>
          <a:effectLst/>
        </p:spPr>
      </p:cxnSp>
      <p:cxnSp>
        <p:nvCxnSpPr>
          <p:cNvPr id="91" name="Straight Connector 90"/>
          <p:cNvCxnSpPr/>
          <p:nvPr/>
        </p:nvCxnSpPr>
        <p:spPr>
          <a:xfrm flipH="1">
            <a:off x="2419729" y="4713668"/>
            <a:ext cx="2715577" cy="1236568"/>
          </a:xfrm>
          <a:prstGeom prst="line">
            <a:avLst/>
          </a:prstGeom>
          <a:noFill/>
          <a:ln w="9525" cap="flat" cmpd="sng" algn="ctr">
            <a:solidFill>
              <a:srgbClr val="FFFFFF">
                <a:lumMod val="75000"/>
              </a:srgbClr>
            </a:solidFill>
            <a:prstDash val="solid"/>
          </a:ln>
          <a:effectLst/>
        </p:spPr>
      </p:cxnSp>
      <p:cxnSp>
        <p:nvCxnSpPr>
          <p:cNvPr id="92" name="Straight Connector 91"/>
          <p:cNvCxnSpPr/>
          <p:nvPr/>
        </p:nvCxnSpPr>
        <p:spPr>
          <a:xfrm flipH="1">
            <a:off x="2419729" y="4713668"/>
            <a:ext cx="3957977" cy="1236568"/>
          </a:xfrm>
          <a:prstGeom prst="line">
            <a:avLst/>
          </a:prstGeom>
          <a:noFill/>
          <a:ln w="9525" cap="flat" cmpd="sng" algn="ctr">
            <a:solidFill>
              <a:srgbClr val="FFFFFF">
                <a:lumMod val="75000"/>
              </a:srgbClr>
            </a:solidFill>
            <a:prstDash val="solid"/>
          </a:ln>
          <a:effectLst/>
        </p:spPr>
      </p:cxnSp>
      <p:cxnSp>
        <p:nvCxnSpPr>
          <p:cNvPr id="93" name="Straight Connector 92"/>
          <p:cNvCxnSpPr/>
          <p:nvPr/>
        </p:nvCxnSpPr>
        <p:spPr>
          <a:xfrm flipH="1">
            <a:off x="3395214" y="4713668"/>
            <a:ext cx="2982490" cy="1236568"/>
          </a:xfrm>
          <a:prstGeom prst="line">
            <a:avLst/>
          </a:prstGeom>
          <a:noFill/>
          <a:ln w="9525" cap="flat" cmpd="sng" algn="ctr">
            <a:solidFill>
              <a:srgbClr val="FFFFFF">
                <a:lumMod val="75000"/>
              </a:srgbClr>
            </a:solidFill>
            <a:prstDash val="solid"/>
          </a:ln>
          <a:effectLst/>
        </p:spPr>
      </p:cxnSp>
      <p:cxnSp>
        <p:nvCxnSpPr>
          <p:cNvPr id="94" name="Straight Connector 93"/>
          <p:cNvCxnSpPr/>
          <p:nvPr/>
        </p:nvCxnSpPr>
        <p:spPr>
          <a:xfrm flipH="1">
            <a:off x="3391791" y="4713668"/>
            <a:ext cx="1743515" cy="1236568"/>
          </a:xfrm>
          <a:prstGeom prst="line">
            <a:avLst/>
          </a:prstGeom>
          <a:noFill/>
          <a:ln w="9525" cap="flat" cmpd="sng" algn="ctr">
            <a:solidFill>
              <a:srgbClr val="FFFFFF">
                <a:lumMod val="75000"/>
              </a:srgbClr>
            </a:solidFill>
            <a:prstDash val="solid"/>
          </a:ln>
          <a:effectLst/>
        </p:spPr>
      </p:cxnSp>
      <p:cxnSp>
        <p:nvCxnSpPr>
          <p:cNvPr id="95" name="Straight Connector 94"/>
          <p:cNvCxnSpPr/>
          <p:nvPr/>
        </p:nvCxnSpPr>
        <p:spPr>
          <a:xfrm flipH="1">
            <a:off x="4363852" y="4713668"/>
            <a:ext cx="2013852" cy="1236568"/>
          </a:xfrm>
          <a:prstGeom prst="line">
            <a:avLst/>
          </a:prstGeom>
          <a:noFill/>
          <a:ln w="9525" cap="flat" cmpd="sng" algn="ctr">
            <a:solidFill>
              <a:srgbClr val="FFFFFF">
                <a:lumMod val="75000"/>
              </a:srgbClr>
            </a:solidFill>
            <a:prstDash val="solid"/>
          </a:ln>
          <a:effectLst/>
        </p:spPr>
      </p:cxnSp>
      <p:cxnSp>
        <p:nvCxnSpPr>
          <p:cNvPr id="96" name="Straight Connector 95"/>
          <p:cNvCxnSpPr/>
          <p:nvPr/>
        </p:nvCxnSpPr>
        <p:spPr>
          <a:xfrm flipH="1">
            <a:off x="5599037" y="4713668"/>
            <a:ext cx="778669" cy="1236568"/>
          </a:xfrm>
          <a:prstGeom prst="line">
            <a:avLst/>
          </a:prstGeom>
          <a:noFill/>
          <a:ln w="9525" cap="flat" cmpd="sng" algn="ctr">
            <a:solidFill>
              <a:srgbClr val="FFFFFF">
                <a:lumMod val="85000"/>
              </a:srgbClr>
            </a:solidFill>
            <a:prstDash val="solid"/>
          </a:ln>
          <a:effectLst/>
        </p:spPr>
      </p:cxnSp>
      <p:cxnSp>
        <p:nvCxnSpPr>
          <p:cNvPr id="97" name="Straight Connector 96"/>
          <p:cNvCxnSpPr/>
          <p:nvPr/>
        </p:nvCxnSpPr>
        <p:spPr>
          <a:xfrm>
            <a:off x="6377706" y="4713668"/>
            <a:ext cx="46905" cy="1236568"/>
          </a:xfrm>
          <a:prstGeom prst="line">
            <a:avLst/>
          </a:prstGeom>
          <a:noFill/>
          <a:ln w="9525" cap="flat" cmpd="sng" algn="ctr">
            <a:solidFill>
              <a:srgbClr val="FFFFFF">
                <a:lumMod val="75000"/>
              </a:srgbClr>
            </a:solidFill>
            <a:prstDash val="solid"/>
          </a:ln>
          <a:effectLst/>
        </p:spPr>
      </p:cxnSp>
      <mc:AlternateContent xmlns:mc="http://schemas.openxmlformats.org/markup-compatibility/2006" xmlns:a14="http://schemas.microsoft.com/office/drawing/2010/main">
        <mc:Choice Requires="a14">
          <p:sp>
            <p:nvSpPr>
              <p:cNvPr id="98" name="TextBox 97"/>
              <p:cNvSpPr txBox="1"/>
              <p:nvPr/>
            </p:nvSpPr>
            <p:spPr>
              <a:xfrm>
                <a:off x="2387813" y="5979222"/>
                <a:ext cx="4416337" cy="404983"/>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d>
                        <m:dPr>
                          <m:begChr m:val="["/>
                          <m:endChr m:val="]"/>
                          <m:ctrlPr>
                            <a:rPr lang="en-US" i="1" kern="0">
                              <a:solidFill>
                                <a:srgbClr val="000000"/>
                              </a:solidFill>
                              <a:latin typeface="Cambria Math" panose="02040503050406030204" pitchFamily="18" charset="0"/>
                            </a:rPr>
                          </m:ctrlPr>
                        </m:dPr>
                        <m:e>
                          <m:r>
                            <a:rPr lang="en-US" i="1" kern="0">
                              <a:solidFill>
                                <a:srgbClr val="000000"/>
                              </a:solidFill>
                              <a:latin typeface="Cambria Math"/>
                            </a:rPr>
                            <m:t>𝑠𝑡𝑎𝑟</m:t>
                          </m:r>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a:rPr>
                                <m:t>𝑡</m:t>
                              </m:r>
                            </m:e>
                            <m:sub>
                              <m:r>
                                <a:rPr lang="en-US" i="1" kern="0">
                                  <a:solidFill>
                                    <a:srgbClr val="000000"/>
                                  </a:solidFill>
                                  <a:latin typeface="Cambria Math"/>
                                </a:rPr>
                                <m:t>2,2</m:t>
                              </m:r>
                            </m:sub>
                          </m:sSub>
                          <m:r>
                            <a:rPr lang="en-US" i="1" kern="0">
                              <a:solidFill>
                                <a:srgbClr val="000000"/>
                              </a:solidFill>
                              <a:latin typeface="Cambria Math"/>
                            </a:rPr>
                            <m:t>..</m:t>
                          </m:r>
                          <m:r>
                            <a:rPr lang="en-US" i="1" kern="0">
                              <a:solidFill>
                                <a:srgbClr val="000000"/>
                              </a:solidFill>
                              <a:latin typeface="Cambria Math"/>
                            </a:rPr>
                            <m:t>𝑒𝑛</m:t>
                          </m:r>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a:rPr>
                                <m:t>𝑑</m:t>
                              </m:r>
                            </m:e>
                            <m:sub>
                              <m:r>
                                <a:rPr lang="en-US" i="1" kern="0">
                                  <a:solidFill>
                                    <a:srgbClr val="000000"/>
                                  </a:solidFill>
                                  <a:latin typeface="Cambria Math"/>
                                </a:rPr>
                                <m:t>2,2</m:t>
                              </m:r>
                            </m:sub>
                          </m:sSub>
                        </m:e>
                      </m:d>
                      <m:r>
                        <a:rPr lang="en-US" i="1" kern="0">
                          <a:solidFill>
                            <a:srgbClr val="000000"/>
                          </a:solidFill>
                          <a:latin typeface="Cambria Math"/>
                        </a:rPr>
                        <m:t>∩</m:t>
                      </m:r>
                      <m:d>
                        <m:dPr>
                          <m:begChr m:val="["/>
                          <m:endChr m:val="]"/>
                          <m:ctrlPr>
                            <a:rPr lang="en-US" i="1" kern="0">
                              <a:solidFill>
                                <a:srgbClr val="000000"/>
                              </a:solidFill>
                              <a:latin typeface="Cambria Math" panose="02040503050406030204" pitchFamily="18" charset="0"/>
                            </a:rPr>
                          </m:ctrlPr>
                        </m:dPr>
                        <m:e>
                          <m:r>
                            <a:rPr lang="en-US" i="1" kern="0">
                              <a:solidFill>
                                <a:srgbClr val="000000"/>
                              </a:solidFill>
                              <a:latin typeface="Cambria Math"/>
                            </a:rPr>
                            <m:t>𝑠𝑡𝑎𝑟</m:t>
                          </m:r>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a:rPr>
                                <m:t>𝑡</m:t>
                              </m:r>
                            </m:e>
                            <m:sub>
                              <m:r>
                                <a:rPr lang="en-US" i="1" kern="0">
                                  <a:solidFill>
                                    <a:srgbClr val="000000"/>
                                  </a:solidFill>
                                  <a:latin typeface="Cambria Math"/>
                                </a:rPr>
                                <m:t>4,2</m:t>
                              </m:r>
                            </m:sub>
                          </m:sSub>
                          <m:r>
                            <a:rPr lang="en-US" i="1" kern="0">
                              <a:solidFill>
                                <a:srgbClr val="000000"/>
                              </a:solidFill>
                              <a:latin typeface="Cambria Math"/>
                            </a:rPr>
                            <m:t>..</m:t>
                          </m:r>
                          <m:r>
                            <a:rPr lang="en-US" i="1" kern="0">
                              <a:solidFill>
                                <a:srgbClr val="000000"/>
                              </a:solidFill>
                              <a:latin typeface="Cambria Math"/>
                            </a:rPr>
                            <m:t>𝑒𝑛</m:t>
                          </m:r>
                          <m:sSub>
                            <m:sSubPr>
                              <m:ctrlPr>
                                <a:rPr lang="en-US" i="1" kern="0">
                                  <a:solidFill>
                                    <a:srgbClr val="000000"/>
                                  </a:solidFill>
                                  <a:latin typeface="Cambria Math" panose="02040503050406030204" pitchFamily="18" charset="0"/>
                                </a:rPr>
                              </m:ctrlPr>
                            </m:sSubPr>
                            <m:e>
                              <m:r>
                                <a:rPr lang="en-US" i="1" kern="0">
                                  <a:solidFill>
                                    <a:srgbClr val="000000"/>
                                  </a:solidFill>
                                  <a:latin typeface="Cambria Math"/>
                                </a:rPr>
                                <m:t>𝑑</m:t>
                              </m:r>
                            </m:e>
                            <m:sub>
                              <m:r>
                                <a:rPr lang="en-US" i="1" kern="0">
                                  <a:solidFill>
                                    <a:srgbClr val="000000"/>
                                  </a:solidFill>
                                  <a:latin typeface="Cambria Math"/>
                                </a:rPr>
                                <m:t>4,2</m:t>
                              </m:r>
                            </m:sub>
                          </m:sSub>
                        </m:e>
                      </m:d>
                      <m:r>
                        <a:rPr lang="en-US" i="1" kern="0">
                          <a:solidFill>
                            <a:srgbClr val="000000"/>
                          </a:solidFill>
                          <a:latin typeface="Cambria Math"/>
                        </a:rPr>
                        <m:t>=∅</m:t>
                      </m:r>
                    </m:oMath>
                  </m:oMathPara>
                </a14:m>
                <a:endParaRPr lang="en-US" kern="0" dirty="0">
                  <a:solidFill>
                    <a:srgbClr val="000000"/>
                  </a:solidFill>
                  <a:latin typeface="Arial" charset="0"/>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2387813" y="5979222"/>
                <a:ext cx="4416337" cy="4049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7907814" y="5429006"/>
                <a:ext cx="2011438" cy="104246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a:rPr>
                            <m:t>𝑡</m:t>
                          </m:r>
                        </m:e>
                        <m:sub>
                          <m:r>
                            <a:rPr lang="en-US" sz="2000" i="1" kern="0">
                              <a:solidFill>
                                <a:srgbClr val="000000"/>
                              </a:solidFill>
                              <a:latin typeface="Cambria Math"/>
                            </a:rPr>
                            <m:t>2,2</m:t>
                          </m:r>
                        </m:sub>
                      </m:sSub>
                      <m:r>
                        <a:rPr lang="en-US" sz="2000" i="1" kern="0">
                          <a:solidFill>
                            <a:srgbClr val="000000"/>
                          </a:solidFill>
                          <a:latin typeface="Cambria Math"/>
                        </a:rPr>
                        <m:t>+</m:t>
                      </m:r>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a:rPr>
                            <m:t>𝑑</m:t>
                          </m:r>
                        </m:e>
                        <m:sub>
                          <m:r>
                            <a:rPr lang="en-US" sz="2000" i="1" kern="0">
                              <a:solidFill>
                                <a:srgbClr val="000000"/>
                              </a:solidFill>
                              <a:latin typeface="Cambria Math"/>
                            </a:rPr>
                            <m:t>2,2</m:t>
                          </m:r>
                        </m:sub>
                      </m:sSub>
                      <m:r>
                        <a:rPr lang="en-US" sz="2000" i="1" kern="0">
                          <a:solidFill>
                            <a:srgbClr val="000000"/>
                          </a:solidFill>
                          <a:latin typeface="Cambria Math"/>
                        </a:rPr>
                        <m:t>≤</m:t>
                      </m:r>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a:rPr>
                            <m:t>𝑡</m:t>
                          </m:r>
                        </m:e>
                        <m:sub>
                          <m:r>
                            <a:rPr lang="en-US" sz="2000" i="1" kern="0">
                              <a:solidFill>
                                <a:srgbClr val="000000"/>
                              </a:solidFill>
                              <a:latin typeface="Cambria Math"/>
                            </a:rPr>
                            <m:t>4,2</m:t>
                          </m:r>
                        </m:sub>
                      </m:sSub>
                    </m:oMath>
                  </m:oMathPara>
                </a14:m>
                <a:endParaRPr lang="en-US" sz="2000" i="1" kern="0" dirty="0">
                  <a:solidFill>
                    <a:srgbClr val="000000"/>
                  </a:solidFill>
                  <a:latin typeface="Cambria Math"/>
                </a:endParaRPr>
              </a:p>
              <a:p>
                <a:pPr>
                  <a:defRPr/>
                </a:pPr>
                <a14:m>
                  <m:oMathPara xmlns:m="http://schemas.openxmlformats.org/officeDocument/2006/math">
                    <m:oMathParaPr>
                      <m:jc m:val="centerGroup"/>
                    </m:oMathParaPr>
                    <m:oMath xmlns:m="http://schemas.openxmlformats.org/officeDocument/2006/math">
                      <m:r>
                        <a:rPr lang="en-US" sz="2000" i="1" kern="0">
                          <a:solidFill>
                            <a:srgbClr val="000000"/>
                          </a:solidFill>
                          <a:latin typeface="Cambria Math"/>
                        </a:rPr>
                        <m:t>∨</m:t>
                      </m:r>
                    </m:oMath>
                  </m:oMathPara>
                </a14:m>
                <a:endParaRPr lang="en-US" sz="2000" i="1" kern="0" dirty="0">
                  <a:solidFill>
                    <a:srgbClr val="000000"/>
                  </a:solidFill>
                  <a:latin typeface="Cambria Math"/>
                </a:endParaRPr>
              </a:p>
              <a:p>
                <a:pPr>
                  <a:defRPr/>
                </a:pPr>
                <a14:m>
                  <m:oMathPara xmlns:m="http://schemas.openxmlformats.org/officeDocument/2006/math">
                    <m:oMathParaPr>
                      <m:jc m:val="centerGroup"/>
                    </m:oMathParaPr>
                    <m:oMath xmlns:m="http://schemas.openxmlformats.org/officeDocument/2006/math">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a:rPr>
                            <m:t>𝑡</m:t>
                          </m:r>
                        </m:e>
                        <m:sub>
                          <m:r>
                            <a:rPr lang="en-US" sz="2000" kern="0">
                              <a:solidFill>
                                <a:srgbClr val="000000"/>
                              </a:solidFill>
                              <a:latin typeface="Cambria Math"/>
                            </a:rPr>
                            <m:t>4,2</m:t>
                          </m:r>
                        </m:sub>
                      </m:sSub>
                      <m:r>
                        <a:rPr lang="en-US" sz="2000" kern="0">
                          <a:solidFill>
                            <a:srgbClr val="000000"/>
                          </a:solidFill>
                          <a:latin typeface="Cambria Math"/>
                        </a:rPr>
                        <m:t>+</m:t>
                      </m:r>
                      <m:sSub>
                        <m:sSubPr>
                          <m:ctrlPr>
                            <a:rPr lang="en-US" sz="2000" i="1" kern="0">
                              <a:solidFill>
                                <a:srgbClr val="000000"/>
                              </a:solidFill>
                              <a:latin typeface="Cambria Math" panose="02040503050406030204" pitchFamily="18" charset="0"/>
                            </a:rPr>
                          </m:ctrlPr>
                        </m:sSubPr>
                        <m:e>
                          <m:r>
                            <m:rPr>
                              <m:sty m:val="p"/>
                            </m:rPr>
                            <a:rPr lang="en-US" sz="2000" kern="0">
                              <a:solidFill>
                                <a:srgbClr val="000000"/>
                              </a:solidFill>
                              <a:latin typeface="Cambria Math"/>
                            </a:rPr>
                            <m:t>d</m:t>
                          </m:r>
                        </m:e>
                        <m:sub>
                          <m:r>
                            <a:rPr lang="en-US" sz="2000" kern="0">
                              <a:solidFill>
                                <a:srgbClr val="000000"/>
                              </a:solidFill>
                              <a:latin typeface="Cambria Math"/>
                            </a:rPr>
                            <m:t>4,2</m:t>
                          </m:r>
                        </m:sub>
                      </m:sSub>
                      <m:r>
                        <a:rPr lang="en-US" sz="2000" i="1" kern="0">
                          <a:solidFill>
                            <a:srgbClr val="000000"/>
                          </a:solidFill>
                          <a:latin typeface="Cambria Math"/>
                        </a:rPr>
                        <m:t>≤</m:t>
                      </m:r>
                      <m:sSub>
                        <m:sSubPr>
                          <m:ctrlPr>
                            <a:rPr lang="en-US" sz="2000" i="1" kern="0">
                              <a:solidFill>
                                <a:srgbClr val="000000"/>
                              </a:solidFill>
                              <a:latin typeface="Cambria Math" panose="02040503050406030204" pitchFamily="18" charset="0"/>
                            </a:rPr>
                          </m:ctrlPr>
                        </m:sSubPr>
                        <m:e>
                          <m:r>
                            <a:rPr lang="en-US" sz="2000" i="1" kern="0">
                              <a:solidFill>
                                <a:srgbClr val="000000"/>
                              </a:solidFill>
                              <a:latin typeface="Cambria Math"/>
                            </a:rPr>
                            <m:t>𝑡</m:t>
                          </m:r>
                        </m:e>
                        <m:sub>
                          <m:r>
                            <a:rPr lang="en-US" sz="2000" i="1" kern="0">
                              <a:solidFill>
                                <a:srgbClr val="000000"/>
                              </a:solidFill>
                              <a:latin typeface="Cambria Math"/>
                            </a:rPr>
                            <m:t>2,2</m:t>
                          </m:r>
                        </m:sub>
                      </m:sSub>
                    </m:oMath>
                  </m:oMathPara>
                </a14:m>
                <a:endParaRPr lang="en-US" sz="2000" kern="0" dirty="0">
                  <a:solidFill>
                    <a:srgbClr val="000000"/>
                  </a:solidFill>
                  <a:latin typeface="Arial" charset="0"/>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7907814" y="5429006"/>
                <a:ext cx="2011438" cy="1042465"/>
              </a:xfrm>
              <a:prstGeom prst="rect">
                <a:avLst/>
              </a:prstGeom>
              <a:blipFill>
                <a:blip r:embed="rId5"/>
                <a:stretch>
                  <a:fillRect/>
                </a:stretch>
              </a:blipFill>
            </p:spPr>
            <p:txBody>
              <a:bodyPr/>
              <a:lstStyle/>
              <a:p>
                <a:r>
                  <a:rPr lang="en-US">
                    <a:noFill/>
                  </a:rPr>
                  <a:t> </a:t>
                </a:r>
              </a:p>
            </p:txBody>
          </p:sp>
        </mc:Fallback>
      </mc:AlternateContent>
      <p:sp>
        <p:nvSpPr>
          <p:cNvPr id="100" name="Cloud Callout 99"/>
          <p:cNvSpPr/>
          <p:nvPr/>
        </p:nvSpPr>
        <p:spPr bwMode="auto">
          <a:xfrm>
            <a:off x="7086600" y="4419603"/>
            <a:ext cx="3400024" cy="837127"/>
          </a:xfrm>
          <a:prstGeom prst="cloudCallou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a:solidFill>
                  <a:srgbClr val="FFFFFF"/>
                </a:solidFill>
                <a:effectLst>
                  <a:outerShdw blurRad="38100" dist="38100" dir="2700000" algn="tl">
                    <a:srgbClr val="000000">
                      <a:alpha val="43137"/>
                    </a:srgbClr>
                  </a:outerShdw>
                </a:effectLst>
                <a:latin typeface="Segoe" pitchFamily="34" charset="0"/>
              </a:rPr>
              <a:t>Not convex</a:t>
            </a:r>
          </a:p>
        </p:txBody>
      </p:sp>
      <p:sp>
        <p:nvSpPr>
          <p:cNvPr id="102" name="Title 1"/>
          <p:cNvSpPr txBox="1">
            <a:spLocks/>
          </p:cNvSpPr>
          <p:nvPr/>
        </p:nvSpPr>
        <p:spPr>
          <a:xfrm>
            <a:off x="1882701" y="166040"/>
            <a:ext cx="6629400" cy="747897"/>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black"/>
                </a:solidFill>
              </a:rPr>
              <a:t>Job Shop Scheduling</a:t>
            </a:r>
          </a:p>
        </p:txBody>
      </p:sp>
    </p:spTree>
    <p:extLst>
      <p:ext uri="{BB962C8B-B14F-4D97-AF65-F5344CB8AC3E}">
        <p14:creationId xmlns:p14="http://schemas.microsoft.com/office/powerpoint/2010/main" val="327359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30188"/>
            <a:ext cx="8382000" cy="747712"/>
          </a:xfrm>
        </p:spPr>
        <p:txBody>
          <a:bodyPr>
            <a:normAutofit/>
          </a:bodyPr>
          <a:lstStyle/>
          <a:p>
            <a:r>
              <a:rPr lang="en-US" dirty="0"/>
              <a:t>Job Shop Scheduling</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30" t="34957" r="19130" b="32522"/>
          <a:stretch/>
        </p:blipFill>
        <p:spPr bwMode="auto">
          <a:xfrm>
            <a:off x="2006866" y="2446988"/>
            <a:ext cx="8174023" cy="337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41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230189"/>
            <a:ext cx="8382000" cy="750887"/>
          </a:xfrm>
        </p:spPr>
        <p:txBody>
          <a:bodyPr>
            <a:normAutofit/>
          </a:bodyPr>
          <a:lstStyle/>
          <a:p>
            <a:r>
              <a:rPr lang="en-US" dirty="0"/>
              <a:t>Job Shop Scheduling</a:t>
            </a:r>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831" t="44903" r="7702" b="18322"/>
          <a:stretch/>
        </p:blipFill>
        <p:spPr bwMode="auto">
          <a:xfrm>
            <a:off x="1952626" y="3190875"/>
            <a:ext cx="850873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266" t="40429" r="19130" b="32522"/>
          <a:stretch/>
        </p:blipFill>
        <p:spPr bwMode="auto">
          <a:xfrm>
            <a:off x="1952625" y="1219200"/>
            <a:ext cx="4416410" cy="280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1753230" y="1135305"/>
            <a:ext cx="1152720" cy="3350160"/>
            <a:chOff x="229230" y="1135305"/>
            <a:chExt cx="1152720" cy="3350160"/>
          </a:xfrm>
        </p:grpSpPr>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07510" y="1135305"/>
                <a:ext cx="874440" cy="380160"/>
              </p14:xfrm>
            </p:contentPart>
          </mc:Choice>
          <mc:Fallback xmlns="">
            <p:pic>
              <p:nvPicPr>
                <p:cNvPr id="7" name="Ink 6"/>
                <p:cNvPicPr/>
                <p:nvPr/>
              </p:nvPicPr>
              <p:blipFill>
                <a:blip r:embed="rId6"/>
                <a:stretch>
                  <a:fillRect/>
                </a:stretch>
              </p:blipFill>
              <p:spPr>
                <a:xfrm>
                  <a:off x="491310" y="1119825"/>
                  <a:ext cx="9079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229230" y="1360665"/>
                <a:ext cx="1062360" cy="3124800"/>
              </p14:xfrm>
            </p:contentPart>
          </mc:Choice>
          <mc:Fallback xmlns="">
            <p:pic>
              <p:nvPicPr>
                <p:cNvPr id="9" name="Ink 8"/>
                <p:cNvPicPr/>
                <p:nvPr/>
              </p:nvPicPr>
              <p:blipFill>
                <a:blip r:embed="rId8"/>
                <a:stretch>
                  <a:fillRect/>
                </a:stretch>
              </p:blipFill>
              <p:spPr>
                <a:xfrm>
                  <a:off x="212316" y="1346265"/>
                  <a:ext cx="1095109" cy="3155400"/>
                </a:xfrm>
                <a:prstGeom prst="rect">
                  <a:avLst/>
                </a:prstGeom>
              </p:spPr>
            </p:pic>
          </mc:Fallback>
        </mc:AlternateContent>
      </p:grpSp>
      <p:grpSp>
        <p:nvGrpSpPr>
          <p:cNvPr id="13" name="Group 12"/>
          <p:cNvGrpSpPr/>
          <p:nvPr/>
        </p:nvGrpSpPr>
        <p:grpSpPr>
          <a:xfrm>
            <a:off x="1788476" y="1400385"/>
            <a:ext cx="1152720" cy="3350160"/>
            <a:chOff x="229230" y="1135305"/>
            <a:chExt cx="1152720" cy="3350160"/>
          </a:xfrm>
        </p:grpSpPr>
        <mc:AlternateContent xmlns:mc="http://schemas.openxmlformats.org/markup-compatibility/2006" xmlns:p14="http://schemas.microsoft.com/office/powerpoint/2010/main">
          <mc:Choice Requires="p14">
            <p:contentPart p14:bwMode="auto" r:id="rId9">
              <p14:nvContentPartPr>
                <p14:cNvPr id="14" name="Ink 13"/>
                <p14:cNvContentPartPr/>
                <p14:nvPr/>
              </p14:nvContentPartPr>
              <p14:xfrm>
                <a:off x="507510" y="1135305"/>
                <a:ext cx="874440" cy="380160"/>
              </p14:xfrm>
            </p:contentPart>
          </mc:Choice>
          <mc:Fallback xmlns="">
            <p:pic>
              <p:nvPicPr>
                <p:cNvPr id="14" name="Ink 13"/>
                <p:cNvPicPr/>
                <p:nvPr/>
              </p:nvPicPr>
              <p:blipFill>
                <a:blip r:embed="rId6"/>
                <a:stretch>
                  <a:fillRect/>
                </a:stretch>
              </p:blipFill>
              <p:spPr>
                <a:xfrm>
                  <a:off x="491310" y="1119825"/>
                  <a:ext cx="9079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229230" y="1360665"/>
                <a:ext cx="1062360" cy="3124800"/>
              </p14:xfrm>
            </p:contentPart>
          </mc:Choice>
          <mc:Fallback xmlns="">
            <p:pic>
              <p:nvPicPr>
                <p:cNvPr id="15" name="Ink 14"/>
                <p:cNvPicPr/>
                <p:nvPr/>
              </p:nvPicPr>
              <p:blipFill>
                <a:blip r:embed="rId8"/>
                <a:stretch>
                  <a:fillRect/>
                </a:stretch>
              </p:blipFill>
              <p:spPr>
                <a:xfrm>
                  <a:off x="212316" y="1346265"/>
                  <a:ext cx="1095109" cy="3155400"/>
                </a:xfrm>
                <a:prstGeom prst="rect">
                  <a:avLst/>
                </a:prstGeom>
              </p:spPr>
            </p:pic>
          </mc:Fallback>
        </mc:AlternateContent>
      </p:grpSp>
      <p:grpSp>
        <p:nvGrpSpPr>
          <p:cNvPr id="16" name="Group 15"/>
          <p:cNvGrpSpPr/>
          <p:nvPr/>
        </p:nvGrpSpPr>
        <p:grpSpPr>
          <a:xfrm>
            <a:off x="1753230" y="1669515"/>
            <a:ext cx="1152720" cy="3350160"/>
            <a:chOff x="229230" y="1135305"/>
            <a:chExt cx="1152720" cy="3350160"/>
          </a:xfrm>
        </p:grpSpPr>
        <mc:AlternateContent xmlns:mc="http://schemas.openxmlformats.org/markup-compatibility/2006" xmlns:p14="http://schemas.microsoft.com/office/powerpoint/2010/main">
          <mc:Choice Requires="p14">
            <p:contentPart p14:bwMode="auto" r:id="rId11">
              <p14:nvContentPartPr>
                <p14:cNvPr id="17" name="Ink 16"/>
                <p14:cNvContentPartPr/>
                <p14:nvPr/>
              </p14:nvContentPartPr>
              <p14:xfrm>
                <a:off x="507510" y="1135305"/>
                <a:ext cx="874440" cy="380160"/>
              </p14:xfrm>
            </p:contentPart>
          </mc:Choice>
          <mc:Fallback xmlns="">
            <p:pic>
              <p:nvPicPr>
                <p:cNvPr id="17" name="Ink 16"/>
                <p:cNvPicPr/>
                <p:nvPr/>
              </p:nvPicPr>
              <p:blipFill>
                <a:blip r:embed="rId6"/>
                <a:stretch>
                  <a:fillRect/>
                </a:stretch>
              </p:blipFill>
              <p:spPr>
                <a:xfrm>
                  <a:off x="491310" y="1119825"/>
                  <a:ext cx="9079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229230" y="1360665"/>
                <a:ext cx="1062360" cy="3124800"/>
              </p14:xfrm>
            </p:contentPart>
          </mc:Choice>
          <mc:Fallback xmlns="">
            <p:pic>
              <p:nvPicPr>
                <p:cNvPr id="18" name="Ink 17"/>
                <p:cNvPicPr/>
                <p:nvPr/>
              </p:nvPicPr>
              <p:blipFill>
                <a:blip r:embed="rId8"/>
                <a:stretch>
                  <a:fillRect/>
                </a:stretch>
              </p:blipFill>
              <p:spPr>
                <a:xfrm>
                  <a:off x="212316" y="1346265"/>
                  <a:ext cx="1095109" cy="3155400"/>
                </a:xfrm>
                <a:prstGeom prst="rect">
                  <a:avLst/>
                </a:prstGeom>
              </p:spPr>
            </p:pic>
          </mc:Fallback>
        </mc:AlternateContent>
      </p:grpSp>
      <p:grpSp>
        <p:nvGrpSpPr>
          <p:cNvPr id="25" name="Group 24"/>
          <p:cNvGrpSpPr/>
          <p:nvPr/>
        </p:nvGrpSpPr>
        <p:grpSpPr>
          <a:xfrm>
            <a:off x="4579950" y="1728945"/>
            <a:ext cx="1343160" cy="3607920"/>
            <a:chOff x="3055950" y="1728945"/>
            <a:chExt cx="1343160" cy="3607920"/>
          </a:xfrm>
        </p:grpSpPr>
        <mc:AlternateContent xmlns:mc="http://schemas.openxmlformats.org/markup-compatibility/2006" xmlns:p14="http://schemas.microsoft.com/office/powerpoint/2010/main">
          <mc:Choice Requires="p14">
            <p:contentPart p14:bwMode="auto" r:id="rId13">
              <p14:nvContentPartPr>
                <p14:cNvPr id="19" name="Ink 18"/>
                <p14:cNvContentPartPr/>
                <p14:nvPr/>
              </p14:nvContentPartPr>
              <p14:xfrm>
                <a:off x="3055950" y="1728945"/>
                <a:ext cx="1143000" cy="342720"/>
              </p14:xfrm>
            </p:contentPart>
          </mc:Choice>
          <mc:Fallback xmlns="">
            <p:pic>
              <p:nvPicPr>
                <p:cNvPr id="19" name="Ink 18"/>
                <p:cNvPicPr/>
                <p:nvPr/>
              </p:nvPicPr>
              <p:blipFill>
                <a:blip r:embed="rId14"/>
                <a:stretch>
                  <a:fillRect/>
                </a:stretch>
              </p:blipFill>
              <p:spPr>
                <a:xfrm>
                  <a:off x="3039395" y="1712745"/>
                  <a:ext cx="1176829"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p14:cNvContentPartPr/>
                <p14:nvPr/>
              </p14:nvContentPartPr>
              <p14:xfrm>
                <a:off x="4180590" y="1875105"/>
                <a:ext cx="218520" cy="3267000"/>
              </p14:xfrm>
            </p:contentPart>
          </mc:Choice>
          <mc:Fallback xmlns="">
            <p:pic>
              <p:nvPicPr>
                <p:cNvPr id="21" name="Ink 20"/>
                <p:cNvPicPr/>
                <p:nvPr/>
              </p:nvPicPr>
              <p:blipFill>
                <a:blip r:embed="rId16"/>
                <a:stretch>
                  <a:fillRect/>
                </a:stretch>
              </p:blipFill>
              <p:spPr>
                <a:xfrm>
                  <a:off x="4173761" y="1862865"/>
                  <a:ext cx="240444" cy="329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p14:cNvContentPartPr/>
                <p14:nvPr/>
              </p14:nvContentPartPr>
              <p14:xfrm>
                <a:off x="3668670" y="5092425"/>
                <a:ext cx="552600" cy="244440"/>
              </p14:xfrm>
            </p:contentPart>
          </mc:Choice>
          <mc:Fallback xmlns="">
            <p:pic>
              <p:nvPicPr>
                <p:cNvPr id="24" name="Ink 23"/>
                <p:cNvPicPr/>
                <p:nvPr/>
              </p:nvPicPr>
              <p:blipFill>
                <a:blip r:embed="rId18"/>
                <a:stretch>
                  <a:fillRect/>
                </a:stretch>
              </p:blipFill>
              <p:spPr>
                <a:xfrm>
                  <a:off x="3653190" y="5077665"/>
                  <a:ext cx="579600" cy="270000"/>
                </a:xfrm>
                <a:prstGeom prst="rect">
                  <a:avLst/>
                </a:prstGeom>
              </p:spPr>
            </p:pic>
          </mc:Fallback>
        </mc:AlternateContent>
      </p:grpSp>
      <p:grpSp>
        <p:nvGrpSpPr>
          <p:cNvPr id="23553" name="Group 23552"/>
          <p:cNvGrpSpPr/>
          <p:nvPr/>
        </p:nvGrpSpPr>
        <p:grpSpPr>
          <a:xfrm>
            <a:off x="3109289" y="1754210"/>
            <a:ext cx="1991880" cy="3829320"/>
            <a:chOff x="1585289" y="1754210"/>
            <a:chExt cx="1991880" cy="3829320"/>
          </a:xfrm>
        </p:grpSpPr>
        <p:grpSp>
          <p:nvGrpSpPr>
            <p:cNvPr id="23552" name="Group 23551"/>
            <p:cNvGrpSpPr/>
            <p:nvPr/>
          </p:nvGrpSpPr>
          <p:grpSpPr>
            <a:xfrm>
              <a:off x="1585289" y="1754210"/>
              <a:ext cx="1991880" cy="3746880"/>
              <a:chOff x="1585289" y="1754210"/>
              <a:chExt cx="1991880" cy="3746880"/>
            </a:xfrm>
          </p:grpSpPr>
          <mc:AlternateContent xmlns:mc="http://schemas.openxmlformats.org/markup-compatibility/2006" xmlns:p14="http://schemas.microsoft.com/office/powerpoint/2010/main">
            <mc:Choice Requires="p14">
              <p:contentPart p14:bwMode="auto" r:id="rId19">
                <p14:nvContentPartPr>
                  <p14:cNvPr id="29" name="Ink 28"/>
                  <p14:cNvContentPartPr/>
                  <p14:nvPr/>
                </p14:nvContentPartPr>
                <p14:xfrm>
                  <a:off x="1585289" y="1754210"/>
                  <a:ext cx="1396080" cy="311040"/>
                </p14:xfrm>
              </p:contentPart>
            </mc:Choice>
            <mc:Fallback xmlns="">
              <p:pic>
                <p:nvPicPr>
                  <p:cNvPr id="29" name="Ink 28"/>
                  <p:cNvPicPr/>
                  <p:nvPr/>
                </p:nvPicPr>
                <p:blipFill>
                  <a:blip r:embed="rId20"/>
                  <a:stretch>
                    <a:fillRect/>
                  </a:stretch>
                </p:blipFill>
                <p:spPr>
                  <a:xfrm>
                    <a:off x="1569449" y="1737669"/>
                    <a:ext cx="1429560" cy="34627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p14:cNvContentPartPr/>
                  <p14:nvPr/>
                </p14:nvContentPartPr>
                <p14:xfrm>
                  <a:off x="3011969" y="1892810"/>
                  <a:ext cx="565200" cy="3608280"/>
                </p14:xfrm>
              </p:contentPart>
            </mc:Choice>
            <mc:Fallback xmlns="">
              <p:pic>
                <p:nvPicPr>
                  <p:cNvPr id="30" name="Ink 29"/>
                  <p:cNvPicPr/>
                  <p:nvPr/>
                </p:nvPicPr>
                <p:blipFill>
                  <a:blip r:embed="rId22"/>
                  <a:stretch>
                    <a:fillRect/>
                  </a:stretch>
                </p:blipFill>
                <p:spPr>
                  <a:xfrm>
                    <a:off x="2996849" y="1877692"/>
                    <a:ext cx="598680" cy="364211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1" name="Ink 30"/>
                <p14:cNvContentPartPr/>
                <p14:nvPr/>
              </p14:nvContentPartPr>
              <p14:xfrm>
                <a:off x="3397889" y="5381930"/>
                <a:ext cx="82440" cy="201600"/>
              </p14:xfrm>
            </p:contentPart>
          </mc:Choice>
          <mc:Fallback xmlns="">
            <p:pic>
              <p:nvPicPr>
                <p:cNvPr id="31" name="Ink 30"/>
                <p:cNvPicPr/>
                <p:nvPr/>
              </p:nvPicPr>
              <p:blipFill>
                <a:blip r:embed="rId24"/>
                <a:stretch>
                  <a:fillRect/>
                </a:stretch>
              </p:blipFill>
              <p:spPr>
                <a:xfrm>
                  <a:off x="3380969" y="5366450"/>
                  <a:ext cx="108720" cy="226440"/>
                </a:xfrm>
                <a:prstGeom prst="rect">
                  <a:avLst/>
                </a:prstGeom>
              </p:spPr>
            </p:pic>
          </mc:Fallback>
        </mc:AlternateContent>
      </p:grpSp>
      <p:grpSp>
        <p:nvGrpSpPr>
          <p:cNvPr id="23561" name="Group 23560"/>
          <p:cNvGrpSpPr/>
          <p:nvPr/>
        </p:nvGrpSpPr>
        <p:grpSpPr>
          <a:xfrm>
            <a:off x="3695369" y="2482850"/>
            <a:ext cx="1653120" cy="3403800"/>
            <a:chOff x="2171369" y="2482850"/>
            <a:chExt cx="1653120" cy="3403800"/>
          </a:xfrm>
        </p:grpSpPr>
        <mc:AlternateContent xmlns:mc="http://schemas.openxmlformats.org/markup-compatibility/2006" xmlns:p14="http://schemas.microsoft.com/office/powerpoint/2010/main">
          <mc:Choice Requires="p14">
            <p:contentPart p14:bwMode="auto" r:id="rId25">
              <p14:nvContentPartPr>
                <p14:cNvPr id="23557" name="Ink 23556"/>
                <p14:cNvContentPartPr/>
                <p14:nvPr/>
              </p14:nvContentPartPr>
              <p14:xfrm>
                <a:off x="2171369" y="2482850"/>
                <a:ext cx="1290960" cy="437400"/>
              </p14:xfrm>
            </p:contentPart>
          </mc:Choice>
          <mc:Fallback xmlns="">
            <p:pic>
              <p:nvPicPr>
                <p:cNvPr id="23557" name="Ink 23556"/>
                <p:cNvPicPr/>
                <p:nvPr/>
              </p:nvPicPr>
              <p:blipFill>
                <a:blip r:embed="rId26"/>
                <a:stretch>
                  <a:fillRect/>
                </a:stretch>
              </p:blipFill>
              <p:spPr>
                <a:xfrm>
                  <a:off x="2153729" y="2465210"/>
                  <a:ext cx="132588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558" name="Ink 23557"/>
                <p14:cNvContentPartPr/>
                <p14:nvPr/>
              </p14:nvContentPartPr>
              <p14:xfrm>
                <a:off x="3482129" y="2721530"/>
                <a:ext cx="342360" cy="3165120"/>
              </p14:xfrm>
            </p:contentPart>
          </mc:Choice>
          <mc:Fallback xmlns="">
            <p:pic>
              <p:nvPicPr>
                <p:cNvPr id="23558" name="Ink 23557"/>
                <p:cNvPicPr/>
                <p:nvPr/>
              </p:nvPicPr>
              <p:blipFill>
                <a:blip r:embed="rId28"/>
                <a:stretch>
                  <a:fillRect/>
                </a:stretch>
              </p:blipFill>
              <p:spPr>
                <a:xfrm>
                  <a:off x="3467729" y="2706770"/>
                  <a:ext cx="375120" cy="3197520"/>
                </a:xfrm>
                <a:prstGeom prst="rect">
                  <a:avLst/>
                </a:prstGeom>
              </p:spPr>
            </p:pic>
          </mc:Fallback>
        </mc:AlternateContent>
      </p:grpSp>
      <p:grpSp>
        <p:nvGrpSpPr>
          <p:cNvPr id="23566" name="Group 23565"/>
          <p:cNvGrpSpPr/>
          <p:nvPr/>
        </p:nvGrpSpPr>
        <p:grpSpPr>
          <a:xfrm>
            <a:off x="3752609" y="2010890"/>
            <a:ext cx="1737720" cy="4157640"/>
            <a:chOff x="2228609" y="2010890"/>
            <a:chExt cx="1737720" cy="4157640"/>
          </a:xfrm>
        </p:grpSpPr>
        <mc:AlternateContent xmlns:mc="http://schemas.openxmlformats.org/markup-compatibility/2006" xmlns:p14="http://schemas.microsoft.com/office/powerpoint/2010/main">
          <mc:Choice Requires="p14">
            <p:contentPart p14:bwMode="auto" r:id="rId29">
              <p14:nvContentPartPr>
                <p14:cNvPr id="23564" name="Ink 23563"/>
                <p14:cNvContentPartPr/>
                <p14:nvPr/>
              </p14:nvContentPartPr>
              <p14:xfrm>
                <a:off x="2228609" y="2010890"/>
                <a:ext cx="1272240" cy="356040"/>
              </p14:xfrm>
            </p:contentPart>
          </mc:Choice>
          <mc:Fallback xmlns="">
            <p:pic>
              <p:nvPicPr>
                <p:cNvPr id="23564" name="Ink 23563"/>
                <p:cNvPicPr/>
                <p:nvPr/>
              </p:nvPicPr>
              <p:blipFill>
                <a:blip r:embed="rId30"/>
                <a:stretch>
                  <a:fillRect/>
                </a:stretch>
              </p:blipFill>
              <p:spPr>
                <a:xfrm>
                  <a:off x="2211334" y="1993250"/>
                  <a:ext cx="130823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565" name="Ink 23564"/>
                <p14:cNvContentPartPr/>
                <p14:nvPr/>
              </p14:nvContentPartPr>
              <p14:xfrm>
                <a:off x="3523529" y="2175770"/>
                <a:ext cx="442800" cy="3992760"/>
              </p14:xfrm>
            </p:contentPart>
          </mc:Choice>
          <mc:Fallback xmlns="">
            <p:pic>
              <p:nvPicPr>
                <p:cNvPr id="23565" name="Ink 23564"/>
                <p:cNvPicPr/>
                <p:nvPr/>
              </p:nvPicPr>
              <p:blipFill>
                <a:blip r:embed="rId32"/>
                <a:stretch>
                  <a:fillRect/>
                </a:stretch>
              </p:blipFill>
              <p:spPr>
                <a:xfrm>
                  <a:off x="3509489" y="2166410"/>
                  <a:ext cx="475200" cy="4020120"/>
                </a:xfrm>
                <a:prstGeom prst="rect">
                  <a:avLst/>
                </a:prstGeom>
              </p:spPr>
            </p:pic>
          </mc:Fallback>
        </mc:AlternateContent>
      </p:grpSp>
      <p:sp>
        <p:nvSpPr>
          <p:cNvPr id="23567" name="TextBox 23566"/>
          <p:cNvSpPr txBox="1"/>
          <p:nvPr/>
        </p:nvSpPr>
        <p:spPr>
          <a:xfrm>
            <a:off x="5490329" y="2553733"/>
            <a:ext cx="1236236" cy="369332"/>
          </a:xfrm>
          <a:prstGeom prst="rect">
            <a:avLst/>
          </a:prstGeom>
          <a:noFill/>
        </p:spPr>
        <p:txBody>
          <a:bodyPr wrap="none" rtlCol="0">
            <a:spAutoFit/>
          </a:bodyPr>
          <a:lstStyle/>
          <a:p>
            <a:pPr defTabSz="912813" fontAlgn="base">
              <a:spcBef>
                <a:spcPct val="0"/>
              </a:spcBef>
              <a:spcAft>
                <a:spcPct val="0"/>
              </a:spcAft>
            </a:pPr>
            <a:r>
              <a:rPr lang="en-US" b="1" dirty="0">
                <a:solidFill>
                  <a:srgbClr val="FF0000"/>
                </a:solidFill>
                <a:latin typeface="Arial" charset="0"/>
              </a:rPr>
              <a:t>case split</a:t>
            </a:r>
          </a:p>
        </p:txBody>
      </p:sp>
      <p:sp>
        <p:nvSpPr>
          <p:cNvPr id="48" name="TextBox 47"/>
          <p:cNvSpPr txBox="1"/>
          <p:nvPr/>
        </p:nvSpPr>
        <p:spPr>
          <a:xfrm>
            <a:off x="5576551" y="3516405"/>
            <a:ext cx="1236236" cy="369332"/>
          </a:xfrm>
          <a:prstGeom prst="rect">
            <a:avLst/>
          </a:prstGeom>
          <a:noFill/>
        </p:spPr>
        <p:txBody>
          <a:bodyPr wrap="none" rtlCol="0">
            <a:spAutoFit/>
          </a:bodyPr>
          <a:lstStyle/>
          <a:p>
            <a:pPr defTabSz="912813" fontAlgn="base">
              <a:spcBef>
                <a:spcPct val="0"/>
              </a:spcBef>
              <a:spcAft>
                <a:spcPct val="0"/>
              </a:spcAft>
            </a:pPr>
            <a:r>
              <a:rPr lang="en-US" b="1" dirty="0">
                <a:solidFill>
                  <a:srgbClr val="FF0000"/>
                </a:solidFill>
                <a:latin typeface="Arial" charset="0"/>
              </a:rPr>
              <a:t>case split</a:t>
            </a:r>
          </a:p>
        </p:txBody>
      </p:sp>
      <p:sp>
        <p:nvSpPr>
          <p:cNvPr id="23568" name="TextBox 23567"/>
          <p:cNvSpPr txBox="1"/>
          <p:nvPr/>
        </p:nvSpPr>
        <p:spPr>
          <a:xfrm>
            <a:off x="7536043" y="2026294"/>
            <a:ext cx="2903359" cy="923330"/>
          </a:xfrm>
          <a:prstGeom prst="rect">
            <a:avLst/>
          </a:prstGeom>
          <a:noFill/>
        </p:spPr>
        <p:txBody>
          <a:bodyPr wrap="none" rtlCol="0">
            <a:spAutoFit/>
          </a:bodyPr>
          <a:lstStyle/>
          <a:p>
            <a:pPr defTabSz="912813" fontAlgn="base">
              <a:spcBef>
                <a:spcPct val="0"/>
              </a:spcBef>
              <a:spcAft>
                <a:spcPct val="0"/>
              </a:spcAft>
            </a:pPr>
            <a:r>
              <a:rPr lang="en-US" b="1" dirty="0">
                <a:solidFill>
                  <a:prstClr val="black"/>
                </a:solidFill>
                <a:latin typeface="Arial" charset="0"/>
              </a:rPr>
              <a:t>Efficient solvers:</a:t>
            </a:r>
          </a:p>
          <a:p>
            <a:pPr defTabSz="912813" fontAlgn="base">
              <a:spcBef>
                <a:spcPct val="0"/>
              </a:spcBef>
              <a:spcAft>
                <a:spcPct val="0"/>
              </a:spcAft>
            </a:pPr>
            <a:r>
              <a:rPr lang="en-US" dirty="0">
                <a:solidFill>
                  <a:prstClr val="black"/>
                </a:solidFill>
                <a:latin typeface="Arial" charset="0"/>
              </a:rPr>
              <a:t>- Floyd-</a:t>
            </a:r>
            <a:r>
              <a:rPr lang="en-US" dirty="0" err="1">
                <a:solidFill>
                  <a:prstClr val="black"/>
                </a:solidFill>
                <a:latin typeface="Arial" charset="0"/>
              </a:rPr>
              <a:t>Warshal</a:t>
            </a:r>
            <a:r>
              <a:rPr lang="en-US" dirty="0">
                <a:solidFill>
                  <a:prstClr val="black"/>
                </a:solidFill>
                <a:latin typeface="Arial" charset="0"/>
              </a:rPr>
              <a:t> algorithm</a:t>
            </a:r>
          </a:p>
          <a:p>
            <a:pPr defTabSz="912813" fontAlgn="base">
              <a:spcBef>
                <a:spcPct val="0"/>
              </a:spcBef>
              <a:spcAft>
                <a:spcPct val="0"/>
              </a:spcAft>
            </a:pPr>
            <a:r>
              <a:rPr lang="en-US" dirty="0">
                <a:solidFill>
                  <a:prstClr val="black"/>
                </a:solidFill>
                <a:latin typeface="Arial" charset="0"/>
              </a:rPr>
              <a:t>- Ford-Fulkerson algorithm</a:t>
            </a:r>
          </a:p>
        </p:txBody>
      </p:sp>
      <mc:AlternateContent xmlns:mc="http://schemas.openxmlformats.org/markup-compatibility/2006" xmlns:a14="http://schemas.microsoft.com/office/drawing/2010/main">
        <mc:Choice Requires="a14">
          <p:sp>
            <p:nvSpPr>
              <p:cNvPr id="50" name="TextBox 49"/>
              <p:cNvSpPr txBox="1"/>
              <p:nvPr/>
            </p:nvSpPr>
            <p:spPr>
              <a:xfrm>
                <a:off x="6758652" y="6466438"/>
                <a:ext cx="3680751" cy="369332"/>
              </a:xfrm>
              <a:prstGeom prst="rect">
                <a:avLst/>
              </a:prstGeom>
              <a:noFill/>
            </p:spPr>
            <p:txBody>
              <a:bodyPr wrap="none" rtlCol="0">
                <a:spAutoFit/>
              </a:bodyPr>
              <a:lstStyle/>
              <a:p>
                <a:pPr defTabSz="912813" fontAlgn="base">
                  <a:spcBef>
                    <a:spcPct val="0"/>
                  </a:spcBef>
                  <a:spcAft>
                    <a:spcPct val="0"/>
                  </a:spcAft>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a:rPr>
                        <m:t>𝑧</m:t>
                      </m:r>
                      <m:r>
                        <a:rPr lang="en-US" i="1" dirty="0">
                          <a:solidFill>
                            <a:prstClr val="black"/>
                          </a:solidFill>
                          <a:latin typeface="Cambria Math"/>
                        </a:rPr>
                        <m:t> −</m:t>
                      </m:r>
                      <m:r>
                        <a:rPr lang="en-US" i="1" dirty="0">
                          <a:solidFill>
                            <a:prstClr val="black"/>
                          </a:solidFill>
                          <a:latin typeface="Cambria Math"/>
                        </a:rPr>
                        <m:t>𝑧</m:t>
                      </m:r>
                      <m:r>
                        <a:rPr lang="en-US" i="1" dirty="0">
                          <a:solidFill>
                            <a:prstClr val="black"/>
                          </a:solidFill>
                          <a:latin typeface="Cambria Math"/>
                        </a:rPr>
                        <m:t>= 5 – 2 – 3 – 2 = −2 &lt; 0</m:t>
                      </m:r>
                    </m:oMath>
                  </m:oMathPara>
                </a14:m>
                <a:endParaRPr lang="en-US" dirty="0">
                  <a:solidFill>
                    <a:prstClr val="black"/>
                  </a:solidFill>
                  <a:latin typeface="Arial"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758652" y="6466438"/>
                <a:ext cx="3680751" cy="369332"/>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8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3"/>
                                        </p:tgtEl>
                                        <p:attrNameLst>
                                          <p:attrName>style.visibility</p:attrName>
                                        </p:attrNameLst>
                                      </p:cBhvr>
                                      <p:to>
                                        <p:strVal val="visible"/>
                                      </p:to>
                                    </p:set>
                                  </p:childTnLst>
                                  <p:subTnLst>
                                    <p:set>
                                      <p:cBhvr override="childStyle">
                                        <p:cTn dur="1" fill="hold" display="0" masterRel="nextClick" afterEffect="1"/>
                                        <p:tgtEl>
                                          <p:spTgt spid="2355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61"/>
                                        </p:tgtEl>
                                        <p:attrNameLst>
                                          <p:attrName>style.visibility</p:attrName>
                                        </p:attrNameLst>
                                      </p:cBhvr>
                                      <p:to>
                                        <p:strVal val="visible"/>
                                      </p:to>
                                    </p:set>
                                  </p:childTnLst>
                                  <p:subTnLst>
                                    <p:set>
                                      <p:cBhvr override="childStyle">
                                        <p:cTn dur="1" fill="hold" display="0" masterRel="nextClick" afterEffect="1"/>
                                        <p:tgtEl>
                                          <p:spTgt spid="23561"/>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48" grpId="0"/>
      <p:bldP spid="23568"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EA659-417D-0D83-AAE7-E24CD9E7A465}"/>
              </a:ext>
            </a:extLst>
          </p:cNvPr>
          <p:cNvSpPr>
            <a:spLocks noGrp="1"/>
          </p:cNvSpPr>
          <p:nvPr>
            <p:ph type="ctrTitle"/>
          </p:nvPr>
        </p:nvSpPr>
        <p:spPr>
          <a:xfrm>
            <a:off x="1523999" y="1122363"/>
            <a:ext cx="9703443" cy="2387600"/>
          </a:xfrm>
        </p:spPr>
        <p:txBody>
          <a:bodyPr/>
          <a:lstStyle/>
          <a:p>
            <a:r>
              <a:rPr lang="en-US" dirty="0"/>
              <a:t>Big-picture Interfacing with Z3</a:t>
            </a:r>
          </a:p>
        </p:txBody>
      </p:sp>
    </p:spTree>
    <p:extLst>
      <p:ext uri="{BB962C8B-B14F-4D97-AF65-F5344CB8AC3E}">
        <p14:creationId xmlns:p14="http://schemas.microsoft.com/office/powerpoint/2010/main" val="281790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2367-CF31-378A-406D-E0D6FF7804F1}"/>
              </a:ext>
            </a:extLst>
          </p:cNvPr>
          <p:cNvSpPr>
            <a:spLocks noGrp="1"/>
          </p:cNvSpPr>
          <p:nvPr>
            <p:ph type="title"/>
          </p:nvPr>
        </p:nvSpPr>
        <p:spPr>
          <a:xfrm>
            <a:off x="831850" y="1498600"/>
            <a:ext cx="10515600" cy="1133475"/>
          </a:xfrm>
        </p:spPr>
        <p:txBody>
          <a:bodyPr/>
          <a:lstStyle/>
          <a:p>
            <a:r>
              <a:rPr lang="en-US" dirty="0"/>
              <a:t>Why SMT?</a:t>
            </a:r>
          </a:p>
        </p:txBody>
      </p:sp>
      <p:sp>
        <p:nvSpPr>
          <p:cNvPr id="3" name="Text Placeholder 2">
            <a:extLst>
              <a:ext uri="{FF2B5EF4-FFF2-40B4-BE49-F238E27FC236}">
                <a16:creationId xmlns:a16="http://schemas.microsoft.com/office/drawing/2014/main" id="{34E9D9F3-84AB-FE6D-2A72-29EBB1EA2B86}"/>
              </a:ext>
            </a:extLst>
          </p:cNvPr>
          <p:cNvSpPr>
            <a:spLocks noGrp="1"/>
          </p:cNvSpPr>
          <p:nvPr>
            <p:ph type="body" idx="1"/>
          </p:nvPr>
        </p:nvSpPr>
        <p:spPr>
          <a:xfrm>
            <a:off x="831850" y="3314052"/>
            <a:ext cx="10515600" cy="3107067"/>
          </a:xfrm>
        </p:spPr>
        <p:txBody>
          <a:bodyPr>
            <a:normAutofit/>
          </a:bodyPr>
          <a:lstStyle/>
          <a:p>
            <a:r>
              <a:rPr lang="en-US" dirty="0"/>
              <a:t>Claim: Every program analysis, test and verification </a:t>
            </a:r>
            <a:br>
              <a:rPr lang="en-US" dirty="0"/>
            </a:br>
            <a:r>
              <a:rPr lang="en-US" dirty="0"/>
              <a:t>scenario involves at a core solving symbolic formulas</a:t>
            </a:r>
          </a:p>
          <a:p>
            <a:endParaRPr lang="en-US" dirty="0"/>
          </a:p>
          <a:p>
            <a:r>
              <a:rPr lang="en-US" dirty="0"/>
              <a:t>SMT supports formalisms suitable for program analysis</a:t>
            </a:r>
          </a:p>
          <a:p>
            <a:endParaRPr lang="en-US" dirty="0"/>
          </a:p>
          <a:p>
            <a:r>
              <a:rPr lang="en-US" dirty="0"/>
              <a:t>SMT solver technologies tune </a:t>
            </a:r>
            <a:br>
              <a:rPr lang="en-US" dirty="0"/>
            </a:br>
            <a:r>
              <a:rPr lang="en-US" dirty="0"/>
              <a:t>for SAT and UNSAT equally.</a:t>
            </a:r>
          </a:p>
          <a:p>
            <a:endParaRPr lang="en-US" dirty="0"/>
          </a:p>
        </p:txBody>
      </p:sp>
    </p:spTree>
    <p:extLst>
      <p:ext uri="{BB962C8B-B14F-4D97-AF65-F5344CB8AC3E}">
        <p14:creationId xmlns:p14="http://schemas.microsoft.com/office/powerpoint/2010/main" val="2635550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F951464-0966-45AC-91F8-A793502E8960}"/>
              </a:ext>
            </a:extLst>
          </p:cNvPr>
          <p:cNvSpPr txBox="1">
            <a:spLocks/>
          </p:cNvSpPr>
          <p:nvPr/>
        </p:nvSpPr>
        <p:spPr>
          <a:xfrm>
            <a:off x="4722416" y="944645"/>
            <a:ext cx="5822741"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lang="en-US" b="1">
                <a:gradFill>
                  <a:gsLst>
                    <a:gs pos="1250">
                      <a:srgbClr val="000000"/>
                    </a:gs>
                    <a:gs pos="100000">
                      <a:srgbClr val="000000"/>
                    </a:gs>
                  </a:gsLst>
                  <a:lin ang="5400000" scaled="0"/>
                </a:gradFill>
              </a:rPr>
              <a:t>Technology Landscape</a:t>
            </a:r>
            <a:endParaRPr kumimoji="0" lang="en-US" sz="3600" b="1" i="0" u="none" strike="noStrike" kern="1200" cap="none" spc="-50" normalizeH="0" baseline="0" noProof="0">
              <a:ln w="3175">
                <a:noFill/>
              </a:ln>
              <a:gradFill>
                <a:gsLst>
                  <a:gs pos="1250">
                    <a:srgbClr val="000000"/>
                  </a:gs>
                  <a:gs pos="100000">
                    <a:srgbClr val="000000"/>
                  </a:gs>
                </a:gsLst>
                <a:lin ang="5400000" scaled="0"/>
              </a:gradFill>
              <a:effectLst/>
              <a:uLnTx/>
              <a:uFillTx/>
              <a:ea typeface="+mn-ea"/>
              <a:cs typeface="Segoe UI" pitchFamily="34" charset="0"/>
            </a:endParaRPr>
          </a:p>
        </p:txBody>
      </p:sp>
      <p:cxnSp>
        <p:nvCxnSpPr>
          <p:cNvPr id="11" name="Straight Arrow Connector 10">
            <a:extLst>
              <a:ext uri="{FF2B5EF4-FFF2-40B4-BE49-F238E27FC236}">
                <a16:creationId xmlns:a16="http://schemas.microsoft.com/office/drawing/2014/main" id="{0F28D346-C7C1-4AD6-8FFD-DFBAFB00DB2A}"/>
              </a:ext>
            </a:extLst>
          </p:cNvPr>
          <p:cNvCxnSpPr>
            <a:cxnSpLocks/>
          </p:cNvCxnSpPr>
          <p:nvPr/>
        </p:nvCxnSpPr>
        <p:spPr>
          <a:xfrm flipV="1">
            <a:off x="1330107" y="650240"/>
            <a:ext cx="0" cy="5516384"/>
          </a:xfrm>
          <a:prstGeom prst="straightConnector1">
            <a:avLst/>
          </a:prstGeom>
          <a:ln>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D864CB-1664-450F-A9CF-EA375E5211A4}"/>
              </a:ext>
            </a:extLst>
          </p:cNvPr>
          <p:cNvCxnSpPr>
            <a:cxnSpLocks/>
          </p:cNvCxnSpPr>
          <p:nvPr/>
        </p:nvCxnSpPr>
        <p:spPr>
          <a:xfrm>
            <a:off x="1330107" y="6166624"/>
            <a:ext cx="9642693" cy="0"/>
          </a:xfrm>
          <a:prstGeom prst="straightConnector1">
            <a:avLst/>
          </a:prstGeom>
          <a:ln>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F4FC9A-B838-4DF1-A386-424A561965F3}"/>
              </a:ext>
            </a:extLst>
          </p:cNvPr>
          <p:cNvSpPr txBox="1"/>
          <p:nvPr/>
        </p:nvSpPr>
        <p:spPr>
          <a:xfrm>
            <a:off x="310364" y="635550"/>
            <a:ext cx="1108317" cy="760208"/>
          </a:xfrm>
          <a:prstGeom prst="rect">
            <a:avLst/>
          </a:prstGeom>
          <a:noFill/>
        </p:spPr>
        <p:txBody>
          <a:bodyPr wrap="none" lIns="182880" tIns="146304" rIns="182880" bIns="146304" rtlCol="0">
            <a:spAutoFit/>
          </a:bodyPr>
          <a:lstStyle/>
          <a:p>
            <a:pPr algn="r">
              <a:lnSpc>
                <a:spcPct val="90000"/>
              </a:lnSpc>
              <a:spcAft>
                <a:spcPts val="600"/>
              </a:spcAft>
            </a:pPr>
            <a:r>
              <a:rPr lang="en-US" sz="140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Efficiency</a:t>
            </a:r>
          </a:p>
          <a:p>
            <a:pPr algn="r">
              <a:lnSpc>
                <a:spcPct val="90000"/>
              </a:lnSpc>
              <a:spcAft>
                <a:spcPts val="600"/>
              </a:spcAft>
            </a:pPr>
            <a:r>
              <a:rPr lang="en-US" sz="140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Scale</a:t>
            </a:r>
          </a:p>
        </p:txBody>
      </p:sp>
      <p:sp>
        <p:nvSpPr>
          <p:cNvPr id="15" name="TextBox 14">
            <a:extLst>
              <a:ext uri="{FF2B5EF4-FFF2-40B4-BE49-F238E27FC236}">
                <a16:creationId xmlns:a16="http://schemas.microsoft.com/office/drawing/2014/main" id="{44F6F6C5-4C98-4A22-9F84-85C1CAF26E1A}"/>
              </a:ext>
            </a:extLst>
          </p:cNvPr>
          <p:cNvSpPr txBox="1"/>
          <p:nvPr/>
        </p:nvSpPr>
        <p:spPr>
          <a:xfrm>
            <a:off x="8813507" y="6104923"/>
            <a:ext cx="2294474" cy="489365"/>
          </a:xfrm>
          <a:prstGeom prst="rect">
            <a:avLst/>
          </a:prstGeom>
          <a:noFill/>
        </p:spPr>
        <p:txBody>
          <a:bodyPr wrap="square" lIns="182880" tIns="146304" rIns="182880" bIns="146304" rtlCol="0">
            <a:spAutoFit/>
          </a:bodyPr>
          <a:lstStyle/>
          <a:p>
            <a:pPr algn="r">
              <a:lnSpc>
                <a:spcPct val="90000"/>
              </a:lnSpc>
              <a:spcAft>
                <a:spcPts val="600"/>
              </a:spcAft>
            </a:pPr>
            <a:r>
              <a:rPr lang="en-US" sz="140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Expressive Power</a:t>
            </a:r>
          </a:p>
        </p:txBody>
      </p:sp>
      <p:cxnSp>
        <p:nvCxnSpPr>
          <p:cNvPr id="17" name="Straight Connector 16">
            <a:extLst>
              <a:ext uri="{FF2B5EF4-FFF2-40B4-BE49-F238E27FC236}">
                <a16:creationId xmlns:a16="http://schemas.microsoft.com/office/drawing/2014/main" id="{3A4813FF-AA4E-430F-A765-804433022147}"/>
              </a:ext>
            </a:extLst>
          </p:cNvPr>
          <p:cNvCxnSpPr>
            <a:cxnSpLocks/>
          </p:cNvCxnSpPr>
          <p:nvPr/>
        </p:nvCxnSpPr>
        <p:spPr>
          <a:xfrm>
            <a:off x="2219205" y="944645"/>
            <a:ext cx="6143006" cy="4968710"/>
          </a:xfrm>
          <a:prstGeom prst="line">
            <a:avLst/>
          </a:prstGeom>
          <a:ln>
            <a:solidFill>
              <a:schemeClr val="bg1">
                <a:lumMod val="50000"/>
              </a:schemeClr>
            </a:solidFill>
            <a:prstDash val="dash"/>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BC48E89B-5945-44A5-B6C6-B1C3F03222EB}"/>
              </a:ext>
            </a:extLst>
          </p:cNvPr>
          <p:cNvCxnSpPr>
            <a:cxnSpLocks/>
          </p:cNvCxnSpPr>
          <p:nvPr/>
        </p:nvCxnSpPr>
        <p:spPr>
          <a:xfrm>
            <a:off x="2219206" y="944645"/>
            <a:ext cx="8509754" cy="466979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0523F6C-0A47-45FC-9E37-BAF6C20FA048}"/>
              </a:ext>
            </a:extLst>
          </p:cNvPr>
          <p:cNvSpPr txBox="1"/>
          <p:nvPr/>
        </p:nvSpPr>
        <p:spPr>
          <a:xfrm>
            <a:off x="636423" y="1846871"/>
            <a:ext cx="2072473" cy="523220"/>
          </a:xfrm>
          <a:prstGeom prst="rect">
            <a:avLst/>
          </a:prstGeom>
          <a:noFill/>
        </p:spPr>
        <p:txBody>
          <a:bodyPr wrap="square" rtlCol="0">
            <a:spAutoFit/>
          </a:bodyPr>
          <a:lstStyle/>
          <a:p>
            <a:pPr algn="r"/>
            <a:r>
              <a:rPr lang="en-US" sz="1400">
                <a:solidFill>
                  <a:schemeClr val="accent1"/>
                </a:solidFill>
                <a:latin typeface="Segoe UI Semibold" panose="020B0702040204020203" pitchFamily="34" charset="0"/>
                <a:cs typeface="Segoe UI Semibold" panose="020B0702040204020203" pitchFamily="34" charset="0"/>
              </a:rPr>
              <a:t>Propositional </a:t>
            </a:r>
          </a:p>
          <a:p>
            <a:pPr algn="r"/>
            <a:r>
              <a:rPr lang="en-US" sz="1400">
                <a:solidFill>
                  <a:schemeClr val="accent1"/>
                </a:solidFill>
                <a:latin typeface="Segoe UI Semibold" panose="020B0702040204020203" pitchFamily="34" charset="0"/>
                <a:cs typeface="Segoe UI Semibold" panose="020B0702040204020203" pitchFamily="34" charset="0"/>
              </a:rPr>
              <a:t>Satisfiability Solving</a:t>
            </a:r>
          </a:p>
        </p:txBody>
      </p:sp>
      <p:sp>
        <p:nvSpPr>
          <p:cNvPr id="28" name="TextBox 27">
            <a:extLst>
              <a:ext uri="{FF2B5EF4-FFF2-40B4-BE49-F238E27FC236}">
                <a16:creationId xmlns:a16="http://schemas.microsoft.com/office/drawing/2014/main" id="{852CC8DD-B84F-4E75-B97E-136CF7EAEF39}"/>
              </a:ext>
            </a:extLst>
          </p:cNvPr>
          <p:cNvSpPr txBox="1"/>
          <p:nvPr/>
        </p:nvSpPr>
        <p:spPr>
          <a:xfrm>
            <a:off x="702878" y="2347422"/>
            <a:ext cx="2652521" cy="738664"/>
          </a:xfrm>
          <a:prstGeom prst="rect">
            <a:avLst/>
          </a:prstGeom>
          <a:noFill/>
        </p:spPr>
        <p:txBody>
          <a:bodyPr wrap="none" rtlCol="0">
            <a:spAutoFit/>
          </a:bodyPr>
          <a:lstStyle/>
          <a:p>
            <a:pPr algn="r"/>
            <a:r>
              <a:rPr lang="en-US" sz="1400">
                <a:latin typeface="Segoe UI" panose="020B0502040204020203" pitchFamily="34" charset="0"/>
                <a:cs typeface="Segoe UI" panose="020B0502040204020203" pitchFamily="34" charset="0"/>
              </a:rPr>
              <a:t>Breakthroughs in 2000s</a:t>
            </a:r>
          </a:p>
          <a:p>
            <a:pPr algn="r"/>
            <a:r>
              <a:rPr lang="en-US" sz="1400">
                <a:latin typeface="Segoe UI" panose="020B0502040204020203" pitchFamily="34" charset="0"/>
                <a:cs typeface="Segoe UI" panose="020B0502040204020203" pitchFamily="34" charset="0"/>
              </a:rPr>
              <a:t>Cheap </a:t>
            </a:r>
            <a:r>
              <a:rPr lang="en-US" sz="1400" i="1">
                <a:latin typeface="Segoe UI" panose="020B0502040204020203" pitchFamily="34" charset="0"/>
                <a:cs typeface="Segoe UI" panose="020B0502040204020203" pitchFamily="34" charset="0"/>
              </a:rPr>
              <a:t>local Inferences</a:t>
            </a:r>
          </a:p>
          <a:p>
            <a:pPr algn="r"/>
            <a:r>
              <a:rPr lang="en-US" sz="1400">
                <a:latin typeface="Segoe UI" panose="020B0502040204020203" pitchFamily="34" charset="0"/>
                <a:cs typeface="Segoe UI" panose="020B0502040204020203" pitchFamily="34" charset="0"/>
              </a:rPr>
              <a:t>Garbage collect useless clauses</a:t>
            </a:r>
          </a:p>
        </p:txBody>
      </p:sp>
      <p:sp>
        <p:nvSpPr>
          <p:cNvPr id="39" name="TextBox 38">
            <a:extLst>
              <a:ext uri="{FF2B5EF4-FFF2-40B4-BE49-F238E27FC236}">
                <a16:creationId xmlns:a16="http://schemas.microsoft.com/office/drawing/2014/main" id="{F9542E06-D5FA-49A6-BCD5-EB2387BEB24E}"/>
              </a:ext>
            </a:extLst>
          </p:cNvPr>
          <p:cNvSpPr txBox="1"/>
          <p:nvPr/>
        </p:nvSpPr>
        <p:spPr>
          <a:xfrm>
            <a:off x="2862809" y="3800095"/>
            <a:ext cx="2315057" cy="954107"/>
          </a:xfrm>
          <a:prstGeom prst="rect">
            <a:avLst/>
          </a:prstGeom>
          <a:noFill/>
        </p:spPr>
        <p:txBody>
          <a:bodyPr wrap="none" rtlCol="0">
            <a:spAutoFit/>
          </a:bodyPr>
          <a:lstStyle/>
          <a:p>
            <a:pPr algn="r"/>
            <a:r>
              <a:rPr lang="en-US" sz="1400">
                <a:latin typeface="Segoe UI" panose="020B0502040204020203" pitchFamily="34" charset="0"/>
                <a:cs typeface="Segoe UI" panose="020B0502040204020203" pitchFamily="34" charset="0"/>
              </a:rPr>
              <a:t>Breakthroughs in 1960s</a:t>
            </a:r>
          </a:p>
          <a:p>
            <a:pPr algn="r"/>
            <a:r>
              <a:rPr lang="en-US" sz="1400">
                <a:latin typeface="Segoe UI" panose="020B0502040204020203" pitchFamily="34" charset="0"/>
                <a:cs typeface="Segoe UI" panose="020B0502040204020203" pitchFamily="34" charset="0"/>
              </a:rPr>
              <a:t>Harnessed since 1990s</a:t>
            </a:r>
          </a:p>
          <a:p>
            <a:pPr algn="r"/>
            <a:r>
              <a:rPr lang="en-US" sz="1400">
                <a:latin typeface="Segoe UI" panose="020B0502040204020203" pitchFamily="34" charset="0"/>
                <a:cs typeface="Segoe UI" panose="020B0502040204020203" pitchFamily="34" charset="0"/>
              </a:rPr>
              <a:t>LP:</a:t>
            </a:r>
            <a:r>
              <a:rPr lang="en-US" sz="1400" i="1">
                <a:latin typeface="Segoe UI" panose="020B0502040204020203" pitchFamily="34" charset="0"/>
                <a:cs typeface="Segoe UI" panose="020B0502040204020203" pitchFamily="34" charset="0"/>
              </a:rPr>
              <a:t> global Inferences</a:t>
            </a:r>
            <a:endParaRPr lang="en-US" sz="1400">
              <a:latin typeface="Segoe UI" panose="020B0502040204020203" pitchFamily="34" charset="0"/>
              <a:cs typeface="Segoe UI" panose="020B0502040204020203" pitchFamily="34" charset="0"/>
            </a:endParaRPr>
          </a:p>
          <a:p>
            <a:pPr algn="r"/>
            <a:r>
              <a:rPr lang="en-US" sz="1400">
                <a:latin typeface="Segoe UI" panose="020B0502040204020203" pitchFamily="34" charset="0"/>
                <a:cs typeface="Segoe UI" panose="020B0502040204020203" pitchFamily="34" charset="0"/>
              </a:rPr>
              <a:t>IP: Cuts, Branch and Bound</a:t>
            </a:r>
          </a:p>
        </p:txBody>
      </p:sp>
      <p:sp>
        <p:nvSpPr>
          <p:cNvPr id="41" name="TextBox 40">
            <a:extLst>
              <a:ext uri="{FF2B5EF4-FFF2-40B4-BE49-F238E27FC236}">
                <a16:creationId xmlns:a16="http://schemas.microsoft.com/office/drawing/2014/main" id="{0933CB49-2516-48B4-9B7E-FBBF8B2126F4}"/>
              </a:ext>
            </a:extLst>
          </p:cNvPr>
          <p:cNvSpPr txBox="1"/>
          <p:nvPr/>
        </p:nvSpPr>
        <p:spPr>
          <a:xfrm>
            <a:off x="4912921" y="5341929"/>
            <a:ext cx="2294474" cy="738664"/>
          </a:xfrm>
          <a:prstGeom prst="rect">
            <a:avLst/>
          </a:prstGeom>
          <a:noFill/>
        </p:spPr>
        <p:txBody>
          <a:bodyPr wrap="none" rtlCol="0">
            <a:spAutoFit/>
          </a:bodyPr>
          <a:lstStyle/>
          <a:p>
            <a:pPr algn="r"/>
            <a:r>
              <a:rPr lang="en-US" sz="1400">
                <a:latin typeface="Segoe UI" panose="020B0502040204020203" pitchFamily="34" charset="0"/>
                <a:cs typeface="Segoe UI" panose="020B0502040204020203" pitchFamily="34" charset="0"/>
              </a:rPr>
              <a:t>Breakthroughs since 1990s</a:t>
            </a:r>
          </a:p>
          <a:p>
            <a:pPr algn="r"/>
            <a:r>
              <a:rPr lang="en-US" sz="1400">
                <a:latin typeface="Segoe UI" panose="020B0502040204020203" pitchFamily="34" charset="0"/>
                <a:cs typeface="Segoe UI" panose="020B0502040204020203" pitchFamily="34" charset="0"/>
              </a:rPr>
              <a:t>Powerful domain-tailored</a:t>
            </a:r>
          </a:p>
          <a:p>
            <a:pPr algn="r"/>
            <a:r>
              <a:rPr lang="en-US" sz="1400" i="1">
                <a:latin typeface="Segoe UI" panose="020B0502040204020203" pitchFamily="34" charset="0"/>
                <a:cs typeface="Segoe UI" panose="020B0502040204020203" pitchFamily="34" charset="0"/>
              </a:rPr>
              <a:t>global propagators</a:t>
            </a:r>
          </a:p>
        </p:txBody>
      </p:sp>
      <p:sp>
        <p:nvSpPr>
          <p:cNvPr id="54" name="TextBox 53">
            <a:extLst>
              <a:ext uri="{FF2B5EF4-FFF2-40B4-BE49-F238E27FC236}">
                <a16:creationId xmlns:a16="http://schemas.microsoft.com/office/drawing/2014/main" id="{BA3F10A5-72DF-4E9F-88D8-4253BC8492D7}"/>
              </a:ext>
            </a:extLst>
          </p:cNvPr>
          <p:cNvSpPr txBox="1"/>
          <p:nvPr/>
        </p:nvSpPr>
        <p:spPr>
          <a:xfrm>
            <a:off x="8475742" y="3121170"/>
            <a:ext cx="2621680" cy="800219"/>
          </a:xfrm>
          <a:prstGeom prst="rect">
            <a:avLst/>
          </a:prstGeom>
          <a:noFill/>
        </p:spPr>
        <p:txBody>
          <a:bodyPr wrap="none" rtlCol="0">
            <a:spAutoFit/>
          </a:bodyPr>
          <a:lstStyle/>
          <a:p>
            <a:r>
              <a:rPr lang="en-US">
                <a:solidFill>
                  <a:srgbClr val="002060"/>
                </a:solidFill>
              </a:rPr>
              <a:t>       </a:t>
            </a:r>
            <a:r>
              <a:rPr lang="en-US" sz="1400">
                <a:latin typeface="Segoe UI" panose="020B0502040204020203" pitchFamily="34" charset="0"/>
                <a:cs typeface="Segoe UI" panose="020B0502040204020203" pitchFamily="34" charset="0"/>
              </a:rPr>
              <a:t>Breakthroughs late 2000s</a:t>
            </a:r>
          </a:p>
          <a:p>
            <a:r>
              <a:rPr lang="en-US" sz="1400">
                <a:latin typeface="Segoe UI" panose="020B0502040204020203" pitchFamily="34" charset="0"/>
                <a:cs typeface="Segoe UI" panose="020B0502040204020203" pitchFamily="34" charset="0"/>
              </a:rPr>
              <a:t>SAT + global inferences + </a:t>
            </a:r>
          </a:p>
          <a:p>
            <a:r>
              <a:rPr lang="en-US" sz="1400">
                <a:latin typeface="Segoe UI" panose="020B0502040204020203" pitchFamily="34" charset="0"/>
                <a:cs typeface="Segoe UI" panose="020B0502040204020203" pitchFamily="34" charset="0"/>
              </a:rPr>
              <a:t>global propagators </a:t>
            </a:r>
          </a:p>
        </p:txBody>
      </p:sp>
      <p:sp>
        <p:nvSpPr>
          <p:cNvPr id="60" name="TextBox 59">
            <a:extLst>
              <a:ext uri="{FF2B5EF4-FFF2-40B4-BE49-F238E27FC236}">
                <a16:creationId xmlns:a16="http://schemas.microsoft.com/office/drawing/2014/main" id="{F920FE32-B5C5-4758-BDC3-827446917F13}"/>
              </a:ext>
            </a:extLst>
          </p:cNvPr>
          <p:cNvSpPr txBox="1"/>
          <p:nvPr/>
        </p:nvSpPr>
        <p:spPr>
          <a:xfrm>
            <a:off x="2744534" y="1931219"/>
            <a:ext cx="658045" cy="369332"/>
          </a:xfrm>
          <a:prstGeom prst="rect">
            <a:avLst/>
          </a:prstGeom>
          <a:noFill/>
        </p:spPr>
        <p:txBody>
          <a:bodyPr wrap="square" rtlCol="0">
            <a:spAutoFit/>
          </a:bodyPr>
          <a:lstStyle/>
          <a:p>
            <a:pPr algn="r"/>
            <a:r>
              <a:rPr lang="en-US">
                <a:solidFill>
                  <a:schemeClr val="accent1"/>
                </a:solidFill>
                <a:latin typeface="Segoe UI Semibold" panose="020B0702040204020203" pitchFamily="34" charset="0"/>
                <a:cs typeface="Segoe UI Semibold" panose="020B0702040204020203" pitchFamily="34" charset="0"/>
              </a:rPr>
              <a:t>SAT</a:t>
            </a:r>
          </a:p>
        </p:txBody>
      </p:sp>
      <p:cxnSp>
        <p:nvCxnSpPr>
          <p:cNvPr id="62" name="Straight Connector 61">
            <a:extLst>
              <a:ext uri="{FF2B5EF4-FFF2-40B4-BE49-F238E27FC236}">
                <a16:creationId xmlns:a16="http://schemas.microsoft.com/office/drawing/2014/main" id="{DA0ACC14-34AD-4C87-ADDD-C0DE92E21F54}"/>
              </a:ext>
            </a:extLst>
          </p:cNvPr>
          <p:cNvCxnSpPr>
            <a:cxnSpLocks/>
          </p:cNvCxnSpPr>
          <p:nvPr/>
        </p:nvCxnSpPr>
        <p:spPr>
          <a:xfrm>
            <a:off x="2730598" y="1931025"/>
            <a:ext cx="0" cy="369526"/>
          </a:xfrm>
          <a:prstGeom prst="line">
            <a:avLst/>
          </a:prstGeom>
          <a:ln w="9525">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2189147-08E7-4115-8ADF-D9E2B2BC5AB2}"/>
              </a:ext>
            </a:extLst>
          </p:cNvPr>
          <p:cNvSpPr txBox="1"/>
          <p:nvPr/>
        </p:nvSpPr>
        <p:spPr>
          <a:xfrm>
            <a:off x="2461819" y="3286931"/>
            <a:ext cx="2072473" cy="523220"/>
          </a:xfrm>
          <a:prstGeom prst="rect">
            <a:avLst/>
          </a:prstGeom>
          <a:noFill/>
        </p:spPr>
        <p:txBody>
          <a:bodyPr wrap="square" rtlCol="0">
            <a:spAutoFit/>
          </a:bodyPr>
          <a:lstStyle/>
          <a:p>
            <a:pPr algn="r"/>
            <a:r>
              <a:rPr lang="en-US" sz="1400">
                <a:solidFill>
                  <a:srgbClr val="107C10"/>
                </a:solidFill>
                <a:latin typeface="Segoe UI Semibold" panose="020B0702040204020203" pitchFamily="34" charset="0"/>
                <a:cs typeface="Segoe UI Semibold" panose="020B0702040204020203" pitchFamily="34" charset="0"/>
              </a:rPr>
              <a:t>Mixed Integer</a:t>
            </a:r>
          </a:p>
          <a:p>
            <a:pPr algn="r"/>
            <a:r>
              <a:rPr lang="en-US" sz="1400">
                <a:solidFill>
                  <a:srgbClr val="107C10"/>
                </a:solidFill>
                <a:latin typeface="Segoe UI Semibold" panose="020B0702040204020203" pitchFamily="34" charset="0"/>
                <a:cs typeface="Segoe UI Semibold" panose="020B0702040204020203" pitchFamily="34" charset="0"/>
              </a:rPr>
              <a:t>Programming</a:t>
            </a:r>
          </a:p>
        </p:txBody>
      </p:sp>
      <p:sp>
        <p:nvSpPr>
          <p:cNvPr id="67" name="TextBox 66">
            <a:extLst>
              <a:ext uri="{FF2B5EF4-FFF2-40B4-BE49-F238E27FC236}">
                <a16:creationId xmlns:a16="http://schemas.microsoft.com/office/drawing/2014/main" id="{F0DE7A6F-AFA7-4CCD-B326-6C110FB66298}"/>
              </a:ext>
            </a:extLst>
          </p:cNvPr>
          <p:cNvSpPr txBox="1"/>
          <p:nvPr/>
        </p:nvSpPr>
        <p:spPr>
          <a:xfrm>
            <a:off x="4534292" y="3401683"/>
            <a:ext cx="640366" cy="369332"/>
          </a:xfrm>
          <a:prstGeom prst="rect">
            <a:avLst/>
          </a:prstGeom>
          <a:noFill/>
        </p:spPr>
        <p:txBody>
          <a:bodyPr wrap="square" rtlCol="0">
            <a:spAutoFit/>
          </a:bodyPr>
          <a:lstStyle/>
          <a:p>
            <a:pPr algn="r"/>
            <a:r>
              <a:rPr lang="en-US">
                <a:solidFill>
                  <a:srgbClr val="107C10"/>
                </a:solidFill>
                <a:latin typeface="Segoe UI Semibold" panose="020B0702040204020203" pitchFamily="34" charset="0"/>
                <a:cs typeface="Segoe UI Semibold" panose="020B0702040204020203" pitchFamily="34" charset="0"/>
              </a:rPr>
              <a:t>MIP</a:t>
            </a:r>
          </a:p>
        </p:txBody>
      </p:sp>
      <p:cxnSp>
        <p:nvCxnSpPr>
          <p:cNvPr id="69" name="Straight Connector 68">
            <a:extLst>
              <a:ext uri="{FF2B5EF4-FFF2-40B4-BE49-F238E27FC236}">
                <a16:creationId xmlns:a16="http://schemas.microsoft.com/office/drawing/2014/main" id="{3BA500F6-0D7A-4FEC-8614-F066FC08387D}"/>
              </a:ext>
            </a:extLst>
          </p:cNvPr>
          <p:cNvCxnSpPr>
            <a:cxnSpLocks/>
          </p:cNvCxnSpPr>
          <p:nvPr/>
        </p:nvCxnSpPr>
        <p:spPr>
          <a:xfrm>
            <a:off x="4564852" y="3401489"/>
            <a:ext cx="0" cy="369526"/>
          </a:xfrm>
          <a:prstGeom prst="line">
            <a:avLst/>
          </a:prstGeom>
          <a:ln w="9525">
            <a:solidFill>
              <a:srgbClr val="107C1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EEF71EE6-960B-428B-A9E9-7B27309793AC}"/>
              </a:ext>
            </a:extLst>
          </p:cNvPr>
          <p:cNvSpPr txBox="1"/>
          <p:nvPr/>
        </p:nvSpPr>
        <p:spPr>
          <a:xfrm>
            <a:off x="4260196" y="4866875"/>
            <a:ext cx="2315056" cy="523220"/>
          </a:xfrm>
          <a:prstGeom prst="rect">
            <a:avLst/>
          </a:prstGeom>
          <a:noFill/>
        </p:spPr>
        <p:txBody>
          <a:bodyPr wrap="square" rtlCol="0">
            <a:spAutoFit/>
          </a:bodyPr>
          <a:lstStyle/>
          <a:p>
            <a:pPr algn="r"/>
            <a:r>
              <a:rPr lang="en-US" sz="1400">
                <a:solidFill>
                  <a:srgbClr val="D83B01"/>
                </a:solidFill>
                <a:latin typeface="Segoe UI Semibold" panose="020B0702040204020203" pitchFamily="34" charset="0"/>
                <a:cs typeface="Segoe UI Semibold" panose="020B0702040204020203" pitchFamily="34" charset="0"/>
              </a:rPr>
              <a:t>Constraint </a:t>
            </a:r>
          </a:p>
          <a:p>
            <a:pPr algn="r"/>
            <a:r>
              <a:rPr lang="en-US" sz="1400">
                <a:solidFill>
                  <a:srgbClr val="D83B01"/>
                </a:solidFill>
                <a:latin typeface="Segoe UI Semibold" panose="020B0702040204020203" pitchFamily="34" charset="0"/>
                <a:cs typeface="Segoe UI Semibold" panose="020B0702040204020203" pitchFamily="34" charset="0"/>
              </a:rPr>
              <a:t>Programming</a:t>
            </a:r>
          </a:p>
        </p:txBody>
      </p:sp>
      <p:sp>
        <p:nvSpPr>
          <p:cNvPr id="73" name="TextBox 72">
            <a:extLst>
              <a:ext uri="{FF2B5EF4-FFF2-40B4-BE49-F238E27FC236}">
                <a16:creationId xmlns:a16="http://schemas.microsoft.com/office/drawing/2014/main" id="{B8B847F4-614C-4219-8884-6083487D54AC}"/>
              </a:ext>
            </a:extLst>
          </p:cNvPr>
          <p:cNvSpPr txBox="1"/>
          <p:nvPr/>
        </p:nvSpPr>
        <p:spPr>
          <a:xfrm>
            <a:off x="6622677" y="4962248"/>
            <a:ext cx="584718" cy="369332"/>
          </a:xfrm>
          <a:prstGeom prst="rect">
            <a:avLst/>
          </a:prstGeom>
          <a:noFill/>
        </p:spPr>
        <p:txBody>
          <a:bodyPr wrap="square" rtlCol="0">
            <a:spAutoFit/>
          </a:bodyPr>
          <a:lstStyle/>
          <a:p>
            <a:pPr algn="r"/>
            <a:r>
              <a:rPr lang="en-US">
                <a:solidFill>
                  <a:srgbClr val="D83B01"/>
                </a:solidFill>
                <a:latin typeface="Segoe UI Semibold" panose="020B0702040204020203" pitchFamily="34" charset="0"/>
                <a:cs typeface="Segoe UI Semibold" panose="020B0702040204020203" pitchFamily="34" charset="0"/>
              </a:rPr>
              <a:t>CP</a:t>
            </a:r>
          </a:p>
        </p:txBody>
      </p:sp>
      <p:cxnSp>
        <p:nvCxnSpPr>
          <p:cNvPr id="75" name="Straight Connector 74">
            <a:extLst>
              <a:ext uri="{FF2B5EF4-FFF2-40B4-BE49-F238E27FC236}">
                <a16:creationId xmlns:a16="http://schemas.microsoft.com/office/drawing/2014/main" id="{8D167E5F-786D-43B3-BCB2-5BC549E2D004}"/>
              </a:ext>
            </a:extLst>
          </p:cNvPr>
          <p:cNvCxnSpPr>
            <a:cxnSpLocks/>
          </p:cNvCxnSpPr>
          <p:nvPr/>
        </p:nvCxnSpPr>
        <p:spPr>
          <a:xfrm>
            <a:off x="6608740" y="4962054"/>
            <a:ext cx="0" cy="369526"/>
          </a:xfrm>
          <a:prstGeom prst="line">
            <a:avLst/>
          </a:prstGeom>
          <a:ln w="9525">
            <a:solidFill>
              <a:srgbClr val="D83B0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C42837B-1E27-4644-8F26-0D91AC3BA939}"/>
              </a:ext>
            </a:extLst>
          </p:cNvPr>
          <p:cNvSpPr txBox="1"/>
          <p:nvPr/>
        </p:nvSpPr>
        <p:spPr>
          <a:xfrm>
            <a:off x="9181387" y="3918639"/>
            <a:ext cx="2072473" cy="523220"/>
          </a:xfrm>
          <a:prstGeom prst="rect">
            <a:avLst/>
          </a:prstGeom>
          <a:noFill/>
        </p:spPr>
        <p:txBody>
          <a:bodyPr wrap="square" rtlCol="0">
            <a:spAutoFit/>
          </a:bodyPr>
          <a:lstStyle/>
          <a:p>
            <a:r>
              <a:rPr lang="en-US" sz="1400">
                <a:solidFill>
                  <a:srgbClr val="7030A0"/>
                </a:solidFill>
                <a:latin typeface="Segoe UI Semibold" panose="020B0702040204020203" pitchFamily="34" charset="0"/>
                <a:cs typeface="Segoe UI Semibold" panose="020B0702040204020203" pitchFamily="34" charset="0"/>
              </a:rPr>
              <a:t>Satisfiability Modulo Theories</a:t>
            </a:r>
          </a:p>
        </p:txBody>
      </p:sp>
      <p:sp>
        <p:nvSpPr>
          <p:cNvPr id="79" name="TextBox 78">
            <a:extLst>
              <a:ext uri="{FF2B5EF4-FFF2-40B4-BE49-F238E27FC236}">
                <a16:creationId xmlns:a16="http://schemas.microsoft.com/office/drawing/2014/main" id="{13F15398-0005-4FB8-9764-CB68ED8C388A}"/>
              </a:ext>
            </a:extLst>
          </p:cNvPr>
          <p:cNvSpPr txBox="1"/>
          <p:nvPr/>
        </p:nvSpPr>
        <p:spPr>
          <a:xfrm>
            <a:off x="8492710" y="4013177"/>
            <a:ext cx="643526" cy="369332"/>
          </a:xfrm>
          <a:prstGeom prst="rect">
            <a:avLst/>
          </a:prstGeom>
          <a:noFill/>
        </p:spPr>
        <p:txBody>
          <a:bodyPr wrap="square" rtlCol="0">
            <a:spAutoFit/>
          </a:bodyPr>
          <a:lstStyle/>
          <a:p>
            <a:pPr algn="r"/>
            <a:r>
              <a:rPr lang="en-US">
                <a:solidFill>
                  <a:srgbClr val="7030A0"/>
                </a:solidFill>
                <a:latin typeface="Segoe UI Semibold" panose="020B0702040204020203" pitchFamily="34" charset="0"/>
                <a:cs typeface="Segoe UI Semibold" panose="020B0702040204020203" pitchFamily="34" charset="0"/>
              </a:rPr>
              <a:t>SMT</a:t>
            </a:r>
          </a:p>
        </p:txBody>
      </p:sp>
      <p:cxnSp>
        <p:nvCxnSpPr>
          <p:cNvPr id="81" name="Straight Connector 80">
            <a:extLst>
              <a:ext uri="{FF2B5EF4-FFF2-40B4-BE49-F238E27FC236}">
                <a16:creationId xmlns:a16="http://schemas.microsoft.com/office/drawing/2014/main" id="{1878913E-8266-4F22-A559-AB1D7299B419}"/>
              </a:ext>
            </a:extLst>
          </p:cNvPr>
          <p:cNvCxnSpPr>
            <a:cxnSpLocks/>
          </p:cNvCxnSpPr>
          <p:nvPr/>
        </p:nvCxnSpPr>
        <p:spPr>
          <a:xfrm>
            <a:off x="9158811" y="4012983"/>
            <a:ext cx="0" cy="369526"/>
          </a:xfrm>
          <a:prstGeom prst="line">
            <a:avLst/>
          </a:prstGeom>
          <a:ln w="9525">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0" name="Picture 2" descr="Picture 2">
            <a:extLst>
              <a:ext uri="{FF2B5EF4-FFF2-40B4-BE49-F238E27FC236}">
                <a16:creationId xmlns:a16="http://schemas.microsoft.com/office/drawing/2014/main" id="{C14D4FDA-6DDB-4DF8-A580-AB935B80D956}"/>
              </a:ext>
            </a:extLst>
          </p:cNvPr>
          <p:cNvPicPr>
            <a:picLocks noChangeAspect="1"/>
          </p:cNvPicPr>
          <p:nvPr/>
        </p:nvPicPr>
        <p:blipFill>
          <a:blip r:embed="rId4"/>
          <a:stretch>
            <a:fillRect/>
          </a:stretch>
        </p:blipFill>
        <p:spPr>
          <a:xfrm>
            <a:off x="8573376" y="3222474"/>
            <a:ext cx="357426" cy="216095"/>
          </a:xfrm>
          <a:prstGeom prst="rect">
            <a:avLst/>
          </a:prstGeom>
          <a:ln w="12700">
            <a:miter lim="400000"/>
          </a:ln>
        </p:spPr>
      </p:pic>
      <p:sp>
        <p:nvSpPr>
          <p:cNvPr id="92" name="Rectangle 91">
            <a:extLst>
              <a:ext uri="{FF2B5EF4-FFF2-40B4-BE49-F238E27FC236}">
                <a16:creationId xmlns:a16="http://schemas.microsoft.com/office/drawing/2014/main" id="{9B15490A-89D2-4FF1-A085-DDB22BE3F21D}"/>
              </a:ext>
            </a:extLst>
          </p:cNvPr>
          <p:cNvSpPr/>
          <p:nvPr/>
        </p:nvSpPr>
        <p:spPr bwMode="auto">
          <a:xfrm>
            <a:off x="3560813" y="2110060"/>
            <a:ext cx="1527449" cy="657616"/>
          </a:xfrm>
          <a:prstGeom prst="rect">
            <a:avLst/>
          </a:prstGeom>
          <a:solidFill>
            <a:srgbClr val="FFFFFF"/>
          </a:solidFill>
          <a:ln>
            <a:solidFill>
              <a:srgbClr val="D2D2D2"/>
            </a:solidFill>
            <a:headEnd type="none" w="med" len="med"/>
            <a:tailEnd type="none" w="med" len="med"/>
          </a:ln>
          <a:effectLst>
            <a:outerShdw blurRad="254000" dist="50800" dir="2700000" sx="101000" sy="101000" algn="ctr" rotWithShape="0">
              <a:srgbClr val="000000">
                <a:alpha val="3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93" name="TextBox 92">
            <a:extLst>
              <a:ext uri="{FF2B5EF4-FFF2-40B4-BE49-F238E27FC236}">
                <a16:creationId xmlns:a16="http://schemas.microsoft.com/office/drawing/2014/main" id="{272AA0F8-9348-413D-A268-601AE163D2AE}"/>
              </a:ext>
            </a:extLst>
          </p:cNvPr>
          <p:cNvSpPr txBox="1"/>
          <p:nvPr/>
        </p:nvSpPr>
        <p:spPr>
          <a:xfrm>
            <a:off x="3586959" y="2216615"/>
            <a:ext cx="1501302" cy="464743"/>
          </a:xfrm>
          <a:prstGeom prst="rect">
            <a:avLst/>
          </a:prstGeom>
          <a:noFill/>
        </p:spPr>
        <p:txBody>
          <a:bodyPr wrap="square" lIns="0" tIns="0" rIns="0" bIns="0" rtlCol="0" anchor="ctr" anchorCtr="1">
            <a:spAutoFit/>
          </a:bodyPr>
          <a:lstStyle/>
          <a:p>
            <a:pPr algn="ctr">
              <a:lnSpc>
                <a:spcPct val="90000"/>
              </a:lnSpc>
              <a:spcAft>
                <a:spcPts val="600"/>
              </a:spcAft>
            </a:pPr>
            <a:r>
              <a:rPr lang="en-US" sz="14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Hardware Design</a:t>
            </a:r>
          </a:p>
          <a:p>
            <a:pPr algn="ctr">
              <a:lnSpc>
                <a:spcPct val="90000"/>
              </a:lnSpc>
              <a:spcAft>
                <a:spcPts val="600"/>
              </a:spcAft>
            </a:pPr>
            <a:r>
              <a:rPr lang="en-US" sz="14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Automation</a:t>
            </a:r>
            <a:endParaRPr lang="en-US" sz="20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p:txBody>
      </p:sp>
      <p:sp>
        <p:nvSpPr>
          <p:cNvPr id="95" name="Rectangle 94">
            <a:extLst>
              <a:ext uri="{FF2B5EF4-FFF2-40B4-BE49-F238E27FC236}">
                <a16:creationId xmlns:a16="http://schemas.microsoft.com/office/drawing/2014/main" id="{16DC18F6-100E-4225-8B94-7CE44B5C8CD4}"/>
              </a:ext>
            </a:extLst>
          </p:cNvPr>
          <p:cNvSpPr/>
          <p:nvPr/>
        </p:nvSpPr>
        <p:spPr bwMode="auto">
          <a:xfrm>
            <a:off x="5486687" y="3918639"/>
            <a:ext cx="1527449" cy="657616"/>
          </a:xfrm>
          <a:prstGeom prst="rect">
            <a:avLst/>
          </a:prstGeom>
          <a:solidFill>
            <a:srgbClr val="FFFFFF"/>
          </a:solidFill>
          <a:ln>
            <a:solidFill>
              <a:srgbClr val="D2D2D2"/>
            </a:solidFill>
            <a:headEnd type="none" w="med" len="med"/>
            <a:tailEnd type="none" w="med" len="med"/>
          </a:ln>
          <a:effectLst>
            <a:outerShdw blurRad="254000" dist="50800" dir="2700000" sx="101000" sy="101000" algn="ctr" rotWithShape="0">
              <a:srgbClr val="000000">
                <a:alpha val="3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97" name="TextBox 96">
            <a:extLst>
              <a:ext uri="{FF2B5EF4-FFF2-40B4-BE49-F238E27FC236}">
                <a16:creationId xmlns:a16="http://schemas.microsoft.com/office/drawing/2014/main" id="{F0E3799A-4E33-4848-A615-8140E9090104}"/>
              </a:ext>
            </a:extLst>
          </p:cNvPr>
          <p:cNvSpPr txBox="1"/>
          <p:nvPr/>
        </p:nvSpPr>
        <p:spPr>
          <a:xfrm>
            <a:off x="5486686" y="4016988"/>
            <a:ext cx="1527449" cy="464743"/>
          </a:xfrm>
          <a:prstGeom prst="rect">
            <a:avLst/>
          </a:prstGeom>
          <a:noFill/>
        </p:spPr>
        <p:txBody>
          <a:bodyPr wrap="square" lIns="0" tIns="0" rIns="0" bIns="0" rtlCol="0" anchor="ctr" anchorCtr="1">
            <a:spAutoFit/>
          </a:bodyPr>
          <a:lstStyle/>
          <a:p>
            <a:pPr algn="ctr">
              <a:lnSpc>
                <a:spcPct val="90000"/>
              </a:lnSpc>
              <a:spcAft>
                <a:spcPts val="600"/>
              </a:spcAft>
            </a:pPr>
            <a:r>
              <a:rPr lang="en-US" sz="14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Operations</a:t>
            </a:r>
          </a:p>
          <a:p>
            <a:pPr algn="ctr">
              <a:lnSpc>
                <a:spcPct val="90000"/>
              </a:lnSpc>
              <a:spcAft>
                <a:spcPts val="600"/>
              </a:spcAft>
            </a:pPr>
            <a:r>
              <a:rPr lang="en-US" sz="14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Research</a:t>
            </a:r>
            <a:endParaRPr lang="en-US" sz="20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p:txBody>
      </p:sp>
      <p:sp>
        <p:nvSpPr>
          <p:cNvPr id="99" name="Rectangle 98">
            <a:extLst>
              <a:ext uri="{FF2B5EF4-FFF2-40B4-BE49-F238E27FC236}">
                <a16:creationId xmlns:a16="http://schemas.microsoft.com/office/drawing/2014/main" id="{519345D0-FD45-4EDE-BFB0-D29803251C9F}"/>
              </a:ext>
            </a:extLst>
          </p:cNvPr>
          <p:cNvSpPr/>
          <p:nvPr/>
        </p:nvSpPr>
        <p:spPr bwMode="auto">
          <a:xfrm>
            <a:off x="9395731" y="4633246"/>
            <a:ext cx="1527449" cy="657616"/>
          </a:xfrm>
          <a:prstGeom prst="rect">
            <a:avLst/>
          </a:prstGeom>
          <a:solidFill>
            <a:srgbClr val="FFFFFF"/>
          </a:solidFill>
          <a:ln>
            <a:solidFill>
              <a:srgbClr val="D2D2D2"/>
            </a:solidFill>
            <a:headEnd type="none" w="med" len="med"/>
            <a:tailEnd type="none" w="med" len="med"/>
          </a:ln>
          <a:effectLst>
            <a:outerShdw blurRad="254000" dist="50800" dir="2700000" sx="101000" sy="101000" algn="ctr" rotWithShape="0">
              <a:srgbClr val="000000">
                <a:alpha val="3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01" name="TextBox 100">
            <a:extLst>
              <a:ext uri="{FF2B5EF4-FFF2-40B4-BE49-F238E27FC236}">
                <a16:creationId xmlns:a16="http://schemas.microsoft.com/office/drawing/2014/main" id="{EB177E62-7D51-41C8-AF6A-26C0500E0FB8}"/>
              </a:ext>
            </a:extLst>
          </p:cNvPr>
          <p:cNvSpPr txBox="1"/>
          <p:nvPr/>
        </p:nvSpPr>
        <p:spPr>
          <a:xfrm>
            <a:off x="9395730" y="4770068"/>
            <a:ext cx="1527449" cy="387798"/>
          </a:xfrm>
          <a:prstGeom prst="rect">
            <a:avLst/>
          </a:prstGeom>
          <a:noFill/>
        </p:spPr>
        <p:txBody>
          <a:bodyPr wrap="square" lIns="0" tIns="0" rIns="0" bIns="0" rtlCol="0" anchor="ctr" anchorCtr="1">
            <a:spAutoFit/>
          </a:bodyPr>
          <a:lstStyle/>
          <a:p>
            <a:pPr algn="ctr">
              <a:lnSpc>
                <a:spcPct val="90000"/>
              </a:lnSpc>
              <a:spcAft>
                <a:spcPts val="600"/>
              </a:spcAft>
            </a:pPr>
            <a:r>
              <a:rPr lang="en-US" sz="14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Software Development +…</a:t>
            </a:r>
            <a:endParaRPr lang="en-US" sz="20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endParaRPr>
          </a:p>
        </p:txBody>
      </p:sp>
      <p:sp>
        <p:nvSpPr>
          <p:cNvPr id="2" name="Arrow: Right 1">
            <a:extLst>
              <a:ext uri="{FF2B5EF4-FFF2-40B4-BE49-F238E27FC236}">
                <a16:creationId xmlns:a16="http://schemas.microsoft.com/office/drawing/2014/main" id="{000FC029-B08E-49C2-8A85-EB4903CB0300}"/>
              </a:ext>
            </a:extLst>
          </p:cNvPr>
          <p:cNvSpPr/>
          <p:nvPr/>
        </p:nvSpPr>
        <p:spPr bwMode="auto">
          <a:xfrm rot="19427698">
            <a:off x="6873002" y="3989235"/>
            <a:ext cx="1693513" cy="1006520"/>
          </a:xfrm>
          <a:prstGeom prst="rightArrow">
            <a:avLst/>
          </a:prstGeom>
          <a:solidFill>
            <a:schemeClr val="accent1">
              <a:alpha val="3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CP-SAT</a:t>
            </a:r>
          </a:p>
        </p:txBody>
      </p:sp>
      <p:sp>
        <p:nvSpPr>
          <p:cNvPr id="5" name="Arrow: Left 4">
            <a:extLst>
              <a:ext uri="{FF2B5EF4-FFF2-40B4-BE49-F238E27FC236}">
                <a16:creationId xmlns:a16="http://schemas.microsoft.com/office/drawing/2014/main" id="{893A19E6-BFDC-41BE-9AB1-52158363EAA5}"/>
              </a:ext>
            </a:extLst>
          </p:cNvPr>
          <p:cNvSpPr/>
          <p:nvPr/>
        </p:nvSpPr>
        <p:spPr bwMode="auto">
          <a:xfrm rot="19330817">
            <a:off x="7223267" y="4524646"/>
            <a:ext cx="1648708" cy="1093749"/>
          </a:xfrm>
          <a:prstGeom prst="leftArrow">
            <a:avLst/>
          </a:prstGeom>
          <a:solidFill>
            <a:schemeClr val="accent1">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Z3</a:t>
            </a:r>
          </a:p>
        </p:txBody>
      </p:sp>
    </p:spTree>
    <p:custDataLst>
      <p:tags r:id="rId1"/>
    </p:custDataLst>
    <p:extLst>
      <p:ext uri="{BB962C8B-B14F-4D97-AF65-F5344CB8AC3E}">
        <p14:creationId xmlns:p14="http://schemas.microsoft.com/office/powerpoint/2010/main" val="117170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1A7247E-6D3A-4709-AE3B-FAC1D36B965F}"/>
              </a:ext>
            </a:extLst>
          </p:cNvPr>
          <p:cNvSpPr txBox="1">
            <a:spLocks/>
          </p:cNvSpPr>
          <p:nvPr/>
        </p:nvSpPr>
        <p:spPr>
          <a:xfrm>
            <a:off x="1650185" y="457200"/>
            <a:ext cx="9956598"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a:gradFill>
                  <a:gsLst>
                    <a:gs pos="1250">
                      <a:srgbClr val="000000"/>
                    </a:gs>
                    <a:gs pos="100000">
                      <a:srgbClr val="000000"/>
                    </a:gs>
                  </a:gsLst>
                  <a:lin ang="5400000" scaled="0"/>
                </a:gradFill>
                <a:latin typeface="Segoe UI Semibold"/>
              </a:rPr>
              <a:t>for Software +…</a:t>
            </a:r>
            <a:endParaRPr kumimoji="0" lang="en-US" sz="3600" b="0" i="0" u="none" strike="noStrike" kern="1200" cap="none" spc="-50" normalizeH="0" baseline="0" noProof="0">
              <a:ln w="3175">
                <a:noFill/>
              </a:ln>
              <a:gradFill>
                <a:gsLst>
                  <a:gs pos="1250">
                    <a:srgbClr val="000000"/>
                  </a:gs>
                  <a:gs pos="100000">
                    <a:srgbClr val="000000"/>
                  </a:gs>
                </a:gsLst>
                <a:lin ang="5400000" scaled="0"/>
              </a:gradFill>
              <a:effectLst/>
              <a:uLnTx/>
              <a:uFillTx/>
              <a:latin typeface="Segoe UI Semibold"/>
              <a:ea typeface="+mn-ea"/>
              <a:cs typeface="Segoe UI" pitchFamily="34" charset="0"/>
            </a:endParaRPr>
          </a:p>
        </p:txBody>
      </p:sp>
      <p:pic>
        <p:nvPicPr>
          <p:cNvPr id="2" name="Picture 2" descr="Picture 2">
            <a:extLst>
              <a:ext uri="{FF2B5EF4-FFF2-40B4-BE49-F238E27FC236}">
                <a16:creationId xmlns:a16="http://schemas.microsoft.com/office/drawing/2014/main" id="{BE6A051E-6EC3-444A-9E16-02C2AEFDD327}"/>
              </a:ext>
            </a:extLst>
          </p:cNvPr>
          <p:cNvPicPr>
            <a:picLocks noChangeAspect="1"/>
          </p:cNvPicPr>
          <p:nvPr/>
        </p:nvPicPr>
        <p:blipFill>
          <a:blip r:embed="rId4"/>
          <a:stretch>
            <a:fillRect/>
          </a:stretch>
        </p:blipFill>
        <p:spPr>
          <a:xfrm>
            <a:off x="672379" y="482682"/>
            <a:ext cx="874178" cy="528516"/>
          </a:xfrm>
          <a:prstGeom prst="rect">
            <a:avLst/>
          </a:prstGeom>
          <a:ln w="12700">
            <a:miter lim="400000"/>
          </a:ln>
        </p:spPr>
      </p:pic>
      <p:sp>
        <p:nvSpPr>
          <p:cNvPr id="21" name="TextBox 20">
            <a:extLst>
              <a:ext uri="{FF2B5EF4-FFF2-40B4-BE49-F238E27FC236}">
                <a16:creationId xmlns:a16="http://schemas.microsoft.com/office/drawing/2014/main" id="{3A7ABD55-EE5C-49BF-845A-923B0B06F777}"/>
              </a:ext>
            </a:extLst>
          </p:cNvPr>
          <p:cNvSpPr txBox="1"/>
          <p:nvPr/>
        </p:nvSpPr>
        <p:spPr>
          <a:xfrm>
            <a:off x="866857" y="2414537"/>
            <a:ext cx="1630714" cy="523220"/>
          </a:xfrm>
          <a:prstGeom prst="rect">
            <a:avLst/>
          </a:prstGeom>
          <a:noFill/>
        </p:spPr>
        <p:txBody>
          <a:bodyPr wrap="square" rtlCol="0">
            <a:spAutoFit/>
          </a:bodyPr>
          <a:lstStyle/>
          <a:p>
            <a:pPr algn="ctr"/>
            <a:r>
              <a:rPr lang="en-US" sz="1400">
                <a:latin typeface="Segoe UI Semibold" panose="020B0702040204020203" pitchFamily="34" charset="0"/>
                <a:cs typeface="Segoe UI Semibold" panose="020B0702040204020203" pitchFamily="34" charset="0"/>
              </a:rPr>
              <a:t>Azure Network </a:t>
            </a:r>
          </a:p>
          <a:p>
            <a:pPr algn="ctr"/>
            <a:r>
              <a:rPr lang="en-US" sz="1400">
                <a:latin typeface="Segoe UI Semibold" panose="020B0702040204020203" pitchFamily="34" charset="0"/>
                <a:cs typeface="Segoe UI Semibold" panose="020B0702040204020203" pitchFamily="34" charset="0"/>
              </a:rPr>
              <a:t>Verification</a:t>
            </a:r>
          </a:p>
        </p:txBody>
      </p:sp>
      <p:pic>
        <p:nvPicPr>
          <p:cNvPr id="22" name="Content Placeholder 3" descr="Content Placeholder 3">
            <a:extLst>
              <a:ext uri="{FF2B5EF4-FFF2-40B4-BE49-F238E27FC236}">
                <a16:creationId xmlns:a16="http://schemas.microsoft.com/office/drawing/2014/main" id="{B50F8A8D-B207-4D73-8783-0F3E438D436A}"/>
              </a:ext>
            </a:extLst>
          </p:cNvPr>
          <p:cNvPicPr>
            <a:picLocks noChangeAspect="1"/>
          </p:cNvPicPr>
          <p:nvPr/>
        </p:nvPicPr>
        <p:blipFill>
          <a:blip r:embed="rId5"/>
          <a:stretch>
            <a:fillRect/>
          </a:stretch>
        </p:blipFill>
        <p:spPr>
          <a:xfrm>
            <a:off x="1109819" y="1691049"/>
            <a:ext cx="1144792" cy="565698"/>
          </a:xfrm>
          <a:prstGeom prst="rect">
            <a:avLst/>
          </a:prstGeom>
          <a:ln w="12700">
            <a:miter lim="400000"/>
          </a:ln>
        </p:spPr>
      </p:pic>
      <p:cxnSp>
        <p:nvCxnSpPr>
          <p:cNvPr id="4" name="Straight Connector 3">
            <a:extLst>
              <a:ext uri="{FF2B5EF4-FFF2-40B4-BE49-F238E27FC236}">
                <a16:creationId xmlns:a16="http://schemas.microsoft.com/office/drawing/2014/main" id="{2B5FB49D-FCDF-4312-B92F-18313524D493}"/>
              </a:ext>
            </a:extLst>
          </p:cNvPr>
          <p:cNvCxnSpPr>
            <a:cxnSpLocks/>
          </p:cNvCxnSpPr>
          <p:nvPr/>
        </p:nvCxnSpPr>
        <p:spPr>
          <a:xfrm>
            <a:off x="1109819" y="2373866"/>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03AA392-09E5-4F1E-85A2-A41A655609D9}"/>
              </a:ext>
            </a:extLst>
          </p:cNvPr>
          <p:cNvSpPr txBox="1"/>
          <p:nvPr/>
        </p:nvSpPr>
        <p:spPr>
          <a:xfrm>
            <a:off x="706251" y="4010537"/>
            <a:ext cx="1951926" cy="523220"/>
          </a:xfrm>
          <a:prstGeom prst="rect">
            <a:avLst/>
          </a:prstGeom>
          <a:noFill/>
        </p:spPr>
        <p:txBody>
          <a:bodyPr wrap="square">
            <a:spAutoFit/>
          </a:bodyPr>
          <a:lstStyle/>
          <a:p>
            <a:pPr algn="ctr"/>
            <a:r>
              <a:rPr lang="en-US" sz="1400">
                <a:latin typeface="Segoe UI Semibold" panose="020B0702040204020203" pitchFamily="34" charset="0"/>
                <a:cs typeface="Segoe UI Semibold" panose="020B0702040204020203" pitchFamily="34" charset="0"/>
              </a:rPr>
              <a:t>Verified Crypto </a:t>
            </a:r>
          </a:p>
          <a:p>
            <a:pPr algn="ctr"/>
            <a:r>
              <a:rPr lang="en-US" sz="1400">
                <a:latin typeface="Segoe UI Semibold" panose="020B0702040204020203" pitchFamily="34" charset="0"/>
                <a:cs typeface="Segoe UI Semibold" panose="020B0702040204020203" pitchFamily="34" charset="0"/>
              </a:rPr>
              <a:t>Libraries &amp; Protocols</a:t>
            </a:r>
          </a:p>
        </p:txBody>
      </p:sp>
      <p:pic>
        <p:nvPicPr>
          <p:cNvPr id="7" name="Picture 14" descr="Picture 14">
            <a:extLst>
              <a:ext uri="{FF2B5EF4-FFF2-40B4-BE49-F238E27FC236}">
                <a16:creationId xmlns:a16="http://schemas.microsoft.com/office/drawing/2014/main" id="{B846C2CD-E926-4CF8-AF36-655EC3AFC509}"/>
              </a:ext>
            </a:extLst>
          </p:cNvPr>
          <p:cNvPicPr>
            <a:picLocks noChangeAspect="1"/>
          </p:cNvPicPr>
          <p:nvPr/>
        </p:nvPicPr>
        <p:blipFill>
          <a:blip r:embed="rId6"/>
          <a:stretch>
            <a:fillRect/>
          </a:stretch>
        </p:blipFill>
        <p:spPr>
          <a:xfrm>
            <a:off x="1212632" y="3204179"/>
            <a:ext cx="939166" cy="659373"/>
          </a:xfrm>
          <a:prstGeom prst="rect">
            <a:avLst/>
          </a:prstGeom>
          <a:ln w="12700">
            <a:miter lim="400000"/>
          </a:ln>
          <a:effectLst>
            <a:outerShdw blurRad="50800" dist="50800" dir="5400000" rotWithShape="0">
              <a:srgbClr val="000000">
                <a:alpha val="0"/>
              </a:srgbClr>
            </a:outerShdw>
          </a:effectLst>
        </p:spPr>
      </p:pic>
      <p:sp>
        <p:nvSpPr>
          <p:cNvPr id="31" name="TextBox 30">
            <a:extLst>
              <a:ext uri="{FF2B5EF4-FFF2-40B4-BE49-F238E27FC236}">
                <a16:creationId xmlns:a16="http://schemas.microsoft.com/office/drawing/2014/main" id="{D10F5C19-5FF9-438E-A2EE-8492339E1831}"/>
              </a:ext>
            </a:extLst>
          </p:cNvPr>
          <p:cNvSpPr txBox="1"/>
          <p:nvPr/>
        </p:nvSpPr>
        <p:spPr>
          <a:xfrm>
            <a:off x="1034222" y="5690426"/>
            <a:ext cx="1267616" cy="523220"/>
          </a:xfrm>
          <a:prstGeom prst="rect">
            <a:avLst/>
          </a:prstGeom>
          <a:noFill/>
        </p:spPr>
        <p:txBody>
          <a:bodyPr wrap="square" rtlCol="0">
            <a:spAutoFit/>
          </a:bodyPr>
          <a:lstStyle/>
          <a:p>
            <a:pPr algn="ctr"/>
            <a:r>
              <a:rPr lang="en-US" sz="1400">
                <a:latin typeface="Segoe UI Semibold" panose="020B0702040204020203" pitchFamily="34" charset="0"/>
                <a:cs typeface="Segoe UI Semibold" panose="020B0702040204020203" pitchFamily="34" charset="0"/>
              </a:rPr>
              <a:t>Security Risk Detection </a:t>
            </a:r>
          </a:p>
        </p:txBody>
      </p:sp>
      <p:pic>
        <p:nvPicPr>
          <p:cNvPr id="32" name="Picture 4" descr="Picture 4">
            <a:extLst>
              <a:ext uri="{FF2B5EF4-FFF2-40B4-BE49-F238E27FC236}">
                <a16:creationId xmlns:a16="http://schemas.microsoft.com/office/drawing/2014/main" id="{10019F2D-370E-4F02-B46E-8CC7302E5F40}"/>
              </a:ext>
            </a:extLst>
          </p:cNvPr>
          <p:cNvPicPr>
            <a:picLocks noChangeAspect="1"/>
          </p:cNvPicPr>
          <p:nvPr/>
        </p:nvPicPr>
        <p:blipFill>
          <a:blip r:embed="rId7"/>
          <a:stretch>
            <a:fillRect/>
          </a:stretch>
        </p:blipFill>
        <p:spPr>
          <a:xfrm>
            <a:off x="1312490" y="4966915"/>
            <a:ext cx="739447" cy="553998"/>
          </a:xfrm>
          <a:prstGeom prst="rect">
            <a:avLst/>
          </a:prstGeom>
          <a:ln w="12700">
            <a:miter lim="400000"/>
          </a:ln>
        </p:spPr>
      </p:pic>
      <p:cxnSp>
        <p:nvCxnSpPr>
          <p:cNvPr id="9" name="Straight Connector 8">
            <a:extLst>
              <a:ext uri="{FF2B5EF4-FFF2-40B4-BE49-F238E27FC236}">
                <a16:creationId xmlns:a16="http://schemas.microsoft.com/office/drawing/2014/main" id="{59A1BD8F-CFE5-4FFF-A919-6310EB519955}"/>
              </a:ext>
            </a:extLst>
          </p:cNvPr>
          <p:cNvCxnSpPr>
            <a:cxnSpLocks/>
          </p:cNvCxnSpPr>
          <p:nvPr/>
        </p:nvCxnSpPr>
        <p:spPr>
          <a:xfrm>
            <a:off x="1112156" y="3970113"/>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37441B-3B5A-4108-B7E0-9ED959EE4542}"/>
              </a:ext>
            </a:extLst>
          </p:cNvPr>
          <p:cNvCxnSpPr>
            <a:cxnSpLocks/>
          </p:cNvCxnSpPr>
          <p:nvPr/>
        </p:nvCxnSpPr>
        <p:spPr>
          <a:xfrm>
            <a:off x="1068923" y="5649979"/>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29064C-EC64-4D96-A4EC-CCD43AF26F81}"/>
              </a:ext>
            </a:extLst>
          </p:cNvPr>
          <p:cNvSpPr txBox="1"/>
          <p:nvPr/>
        </p:nvSpPr>
        <p:spPr>
          <a:xfrm>
            <a:off x="3355546" y="3990753"/>
            <a:ext cx="1485844" cy="523220"/>
          </a:xfrm>
          <a:prstGeom prst="rect">
            <a:avLst/>
          </a:prstGeom>
          <a:noFill/>
        </p:spPr>
        <p:txBody>
          <a:bodyPr wrap="square" rtlCol="0">
            <a:spAutoFit/>
          </a:bodyPr>
          <a:lstStyle/>
          <a:p>
            <a:pPr algn="ctr"/>
            <a:r>
              <a:rPr lang="en-US" sz="1400">
                <a:latin typeface="Segoe UI Semibold" panose="020B0702040204020203" pitchFamily="34" charset="0"/>
                <a:cs typeface="Segoe UI Semibold" panose="020B0702040204020203" pitchFamily="34" charset="0"/>
              </a:rPr>
              <a:t>Dynamics </a:t>
            </a:r>
          </a:p>
          <a:p>
            <a:pPr algn="ctr"/>
            <a:r>
              <a:rPr lang="en-US" sz="1400">
                <a:latin typeface="Segoe UI Semibold" panose="020B0702040204020203" pitchFamily="34" charset="0"/>
                <a:cs typeface="Segoe UI Semibold" panose="020B0702040204020203" pitchFamily="34" charset="0"/>
              </a:rPr>
              <a:t>AX</a:t>
            </a:r>
          </a:p>
        </p:txBody>
      </p:sp>
      <p:pic>
        <p:nvPicPr>
          <p:cNvPr id="23" name="Picture 12" descr="Picture 12">
            <a:extLst>
              <a:ext uri="{FF2B5EF4-FFF2-40B4-BE49-F238E27FC236}">
                <a16:creationId xmlns:a16="http://schemas.microsoft.com/office/drawing/2014/main" id="{72659643-A256-4756-8DF0-25D3AA663F8F}"/>
              </a:ext>
            </a:extLst>
          </p:cNvPr>
          <p:cNvPicPr>
            <a:picLocks noChangeAspect="1"/>
          </p:cNvPicPr>
          <p:nvPr/>
        </p:nvPicPr>
        <p:blipFill rotWithShape="1">
          <a:blip r:embed="rId8"/>
          <a:srcRect t="17842" b="15868"/>
          <a:stretch/>
        </p:blipFill>
        <p:spPr>
          <a:xfrm>
            <a:off x="3635089" y="3292749"/>
            <a:ext cx="939166" cy="597888"/>
          </a:xfrm>
          <a:prstGeom prst="rect">
            <a:avLst/>
          </a:prstGeom>
          <a:ln w="12700">
            <a:miter lim="400000"/>
          </a:ln>
        </p:spPr>
      </p:pic>
      <p:sp>
        <p:nvSpPr>
          <p:cNvPr id="25" name="TextBox 24">
            <a:extLst>
              <a:ext uri="{FF2B5EF4-FFF2-40B4-BE49-F238E27FC236}">
                <a16:creationId xmlns:a16="http://schemas.microsoft.com/office/drawing/2014/main" id="{EA238DDE-302F-46E6-ADA0-3BA5320125E8}"/>
              </a:ext>
            </a:extLst>
          </p:cNvPr>
          <p:cNvSpPr txBox="1"/>
          <p:nvPr/>
        </p:nvSpPr>
        <p:spPr>
          <a:xfrm>
            <a:off x="3375416" y="2414876"/>
            <a:ext cx="1346020" cy="523220"/>
          </a:xfrm>
          <a:prstGeom prst="rect">
            <a:avLst/>
          </a:prstGeom>
          <a:noFill/>
        </p:spPr>
        <p:txBody>
          <a:bodyPr wrap="square" rtlCol="0">
            <a:spAutoFit/>
          </a:bodyPr>
          <a:lstStyle/>
          <a:p>
            <a:pPr algn="ctr"/>
            <a:r>
              <a:rPr lang="en-US" sz="1400">
                <a:latin typeface="Segoe UI Semibold" panose="020B0702040204020203" pitchFamily="34" charset="0"/>
                <a:cs typeface="Segoe UI Semibold" panose="020B0702040204020203" pitchFamily="34" charset="0"/>
              </a:rPr>
              <a:t>Verifying C </a:t>
            </a:r>
          </a:p>
          <a:p>
            <a:pPr algn="ctr"/>
            <a:r>
              <a:rPr lang="en-US" sz="1400">
                <a:latin typeface="Segoe UI Semibold" panose="020B0702040204020203" pitchFamily="34" charset="0"/>
                <a:cs typeface="Segoe UI Semibold" panose="020B0702040204020203" pitchFamily="34" charset="0"/>
              </a:rPr>
              <a:t>Compiler</a:t>
            </a:r>
          </a:p>
        </p:txBody>
      </p:sp>
      <p:pic>
        <p:nvPicPr>
          <p:cNvPr id="30" name="Picture 2">
            <a:extLst>
              <a:ext uri="{FF2B5EF4-FFF2-40B4-BE49-F238E27FC236}">
                <a16:creationId xmlns:a16="http://schemas.microsoft.com/office/drawing/2014/main" id="{776A2075-01FE-44D3-B4B3-98C2CDFB24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9964" y="4966915"/>
            <a:ext cx="547968" cy="54796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858CC3A-27C7-41EE-9F5D-1CB7B2B52EB0}"/>
              </a:ext>
            </a:extLst>
          </p:cNvPr>
          <p:cNvSpPr txBox="1"/>
          <p:nvPr/>
        </p:nvSpPr>
        <p:spPr>
          <a:xfrm>
            <a:off x="3361824" y="5690426"/>
            <a:ext cx="1464248" cy="523220"/>
          </a:xfrm>
          <a:prstGeom prst="rect">
            <a:avLst/>
          </a:prstGeom>
          <a:noFill/>
        </p:spPr>
        <p:txBody>
          <a:bodyPr wrap="none" rtlCol="0">
            <a:spAutoFit/>
          </a:bodyPr>
          <a:lstStyle/>
          <a:p>
            <a:pPr algn="ctr"/>
            <a:r>
              <a:rPr lang="en-US" sz="1400">
                <a:latin typeface="Segoe UI Semibold" panose="020B0702040204020203" pitchFamily="34" charset="0"/>
                <a:cs typeface="Segoe UI Semibold" panose="020B0702040204020203" pitchFamily="34" charset="0"/>
              </a:rPr>
              <a:t>Smart Contract </a:t>
            </a:r>
          </a:p>
          <a:p>
            <a:pPr algn="ctr"/>
            <a:r>
              <a:rPr lang="en-US" sz="1400">
                <a:latin typeface="Segoe UI Semibold" panose="020B0702040204020203" pitchFamily="34" charset="0"/>
                <a:cs typeface="Segoe UI Semibold" panose="020B0702040204020203" pitchFamily="34" charset="0"/>
              </a:rPr>
              <a:t>Verification</a:t>
            </a:r>
          </a:p>
        </p:txBody>
      </p:sp>
      <p:pic>
        <p:nvPicPr>
          <p:cNvPr id="12" name="Picture 11" descr="Text&#10;&#10;Description automatically generated">
            <a:extLst>
              <a:ext uri="{FF2B5EF4-FFF2-40B4-BE49-F238E27FC236}">
                <a16:creationId xmlns:a16="http://schemas.microsoft.com/office/drawing/2014/main" id="{C05C6C4F-DCFB-491A-B9EA-566464726F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19850" y="1755187"/>
            <a:ext cx="1621540" cy="524498"/>
          </a:xfrm>
          <a:prstGeom prst="rect">
            <a:avLst/>
          </a:prstGeom>
        </p:spPr>
      </p:pic>
      <p:cxnSp>
        <p:nvCxnSpPr>
          <p:cNvPr id="13" name="Straight Connector 12">
            <a:extLst>
              <a:ext uri="{FF2B5EF4-FFF2-40B4-BE49-F238E27FC236}">
                <a16:creationId xmlns:a16="http://schemas.microsoft.com/office/drawing/2014/main" id="{608B87F8-6C01-4F9C-893B-3552264D29BE}"/>
              </a:ext>
            </a:extLst>
          </p:cNvPr>
          <p:cNvCxnSpPr>
            <a:cxnSpLocks/>
          </p:cNvCxnSpPr>
          <p:nvPr/>
        </p:nvCxnSpPr>
        <p:spPr>
          <a:xfrm>
            <a:off x="3472967" y="2373866"/>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B8328D-6646-473B-9E01-D64787DBD226}"/>
              </a:ext>
            </a:extLst>
          </p:cNvPr>
          <p:cNvCxnSpPr>
            <a:cxnSpLocks/>
          </p:cNvCxnSpPr>
          <p:nvPr/>
        </p:nvCxnSpPr>
        <p:spPr>
          <a:xfrm>
            <a:off x="3529213" y="3966868"/>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3AFB50-E536-42B8-A79C-87EBB99BE833}"/>
              </a:ext>
            </a:extLst>
          </p:cNvPr>
          <p:cNvCxnSpPr>
            <a:cxnSpLocks/>
          </p:cNvCxnSpPr>
          <p:nvPr/>
        </p:nvCxnSpPr>
        <p:spPr>
          <a:xfrm>
            <a:off x="3459893" y="5649979"/>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C8BFCC2-D139-4B81-9B1F-7C8247EF4C4F}"/>
              </a:ext>
            </a:extLst>
          </p:cNvPr>
          <p:cNvSpPr txBox="1"/>
          <p:nvPr/>
        </p:nvSpPr>
        <p:spPr>
          <a:xfrm>
            <a:off x="6326509" y="2366955"/>
            <a:ext cx="1178528" cy="523220"/>
          </a:xfrm>
          <a:prstGeom prst="rect">
            <a:avLst/>
          </a:prstGeom>
          <a:noFill/>
        </p:spPr>
        <p:txBody>
          <a:bodyPr wrap="none" rtlCol="0">
            <a:spAutoFit/>
          </a:bodyPr>
          <a:lstStyle/>
          <a:p>
            <a:pPr algn="ctr"/>
            <a:r>
              <a:rPr lang="en-US" sz="1400">
                <a:latin typeface="Segoe UI Semibold" panose="020B0702040204020203" pitchFamily="34" charset="0"/>
                <a:cs typeface="Segoe UI Semibold" panose="020B0702040204020203" pitchFamily="34" charset="0"/>
              </a:rPr>
              <a:t>Quantum </a:t>
            </a:r>
          </a:p>
          <a:p>
            <a:pPr algn="ctr"/>
            <a:r>
              <a:rPr lang="en-US" sz="1400">
                <a:latin typeface="Segoe UI Semibold" panose="020B0702040204020203" pitchFamily="34" charset="0"/>
                <a:cs typeface="Segoe UI Semibold" panose="020B0702040204020203" pitchFamily="34" charset="0"/>
              </a:rPr>
              <a:t>Compilation</a:t>
            </a:r>
          </a:p>
        </p:txBody>
      </p:sp>
      <p:pic>
        <p:nvPicPr>
          <p:cNvPr id="39" name="Picture 99" descr="Picture 99">
            <a:extLst>
              <a:ext uri="{FF2B5EF4-FFF2-40B4-BE49-F238E27FC236}">
                <a16:creationId xmlns:a16="http://schemas.microsoft.com/office/drawing/2014/main" id="{0DE723C5-0EA3-4594-9917-F7517B60A40E}"/>
              </a:ext>
            </a:extLst>
          </p:cNvPr>
          <p:cNvPicPr>
            <a:picLocks noChangeAspect="1"/>
          </p:cNvPicPr>
          <p:nvPr/>
        </p:nvPicPr>
        <p:blipFill>
          <a:blip r:embed="rId11">
            <a:alphaModFix amt="70000"/>
            <a:extLst>
              <a:ext uri="{BEBA8EAE-BF5A-486C-A8C5-ECC9F3942E4B}">
                <a14:imgProps xmlns:a14="http://schemas.microsoft.com/office/drawing/2010/main">
                  <a14:imgLayer r:embed="rId12">
                    <a14:imgEffect>
                      <a14:brightnessContrast bright="40000"/>
                    </a14:imgEffect>
                  </a14:imgLayer>
                </a14:imgProps>
              </a:ext>
            </a:extLst>
          </a:blip>
          <a:srcRect r="2885" b="55198"/>
          <a:stretch>
            <a:fillRect/>
          </a:stretch>
        </p:blipFill>
        <p:spPr>
          <a:xfrm>
            <a:off x="6419763" y="1664067"/>
            <a:ext cx="908182" cy="491809"/>
          </a:xfrm>
          <a:prstGeom prst="rect">
            <a:avLst/>
          </a:prstGeom>
          <a:ln w="12700">
            <a:miter lim="400000"/>
          </a:ln>
        </p:spPr>
      </p:pic>
      <p:grpSp>
        <p:nvGrpSpPr>
          <p:cNvPr id="41" name="Group 40">
            <a:extLst>
              <a:ext uri="{FF2B5EF4-FFF2-40B4-BE49-F238E27FC236}">
                <a16:creationId xmlns:a16="http://schemas.microsoft.com/office/drawing/2014/main" id="{3F698529-4ED9-4698-9CE9-43732CF4A3D1}"/>
              </a:ext>
            </a:extLst>
          </p:cNvPr>
          <p:cNvGrpSpPr/>
          <p:nvPr/>
        </p:nvGrpSpPr>
        <p:grpSpPr>
          <a:xfrm>
            <a:off x="6175069" y="4828945"/>
            <a:ext cx="1464248" cy="889429"/>
            <a:chOff x="5639076" y="4954347"/>
            <a:chExt cx="1841810" cy="1118772"/>
          </a:xfrm>
        </p:grpSpPr>
        <p:pic>
          <p:nvPicPr>
            <p:cNvPr id="43" name="Picture 2" descr="Image result for Visual STudio C compiler logo">
              <a:extLst>
                <a:ext uri="{FF2B5EF4-FFF2-40B4-BE49-F238E27FC236}">
                  <a16:creationId xmlns:a16="http://schemas.microsoft.com/office/drawing/2014/main" id="{10C210F2-4789-4FDB-977B-D3DEC5E8729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36698" y="4954347"/>
              <a:ext cx="1044188" cy="11187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2E838095-D540-4D2A-8629-412421571A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9076" y="5113538"/>
              <a:ext cx="878970" cy="659228"/>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a:extLst>
              <a:ext uri="{FF2B5EF4-FFF2-40B4-BE49-F238E27FC236}">
                <a16:creationId xmlns:a16="http://schemas.microsoft.com/office/drawing/2014/main" id="{8985789A-BC43-403E-BAEE-D43D9AB81378}"/>
              </a:ext>
            </a:extLst>
          </p:cNvPr>
          <p:cNvSpPr txBox="1"/>
          <p:nvPr/>
        </p:nvSpPr>
        <p:spPr>
          <a:xfrm>
            <a:off x="5853703" y="5621644"/>
            <a:ext cx="2040302" cy="738664"/>
          </a:xfrm>
          <a:prstGeom prst="rect">
            <a:avLst/>
          </a:prstGeom>
          <a:noFill/>
        </p:spPr>
        <p:txBody>
          <a:bodyPr wrap="none" rtlCol="0">
            <a:spAutoFit/>
          </a:bodyPr>
          <a:lstStyle/>
          <a:p>
            <a:pPr algn="ctr"/>
            <a:r>
              <a:rPr lang="en-US" sz="1400">
                <a:latin typeface="Segoe UI Semibold" panose="020B0702040204020203" pitchFamily="34" charset="0"/>
                <a:cs typeface="Segoe UI Semibold" panose="020B0702040204020203" pitchFamily="34" charset="0"/>
              </a:rPr>
              <a:t>ALIVE2 </a:t>
            </a:r>
          </a:p>
          <a:p>
            <a:pPr algn="ctr"/>
            <a:r>
              <a:rPr lang="en-US" sz="1400">
                <a:latin typeface="Segoe UI Semibold" panose="020B0702040204020203" pitchFamily="34" charset="0"/>
                <a:cs typeface="Segoe UI Semibold" panose="020B0702040204020203" pitchFamily="34" charset="0"/>
              </a:rPr>
              <a:t>Translation Validation</a:t>
            </a:r>
          </a:p>
          <a:p>
            <a:pPr algn="ctr"/>
            <a:r>
              <a:rPr lang="en-US" sz="1400">
                <a:latin typeface="Segoe UI Semibold" panose="020B0702040204020203" pitchFamily="34" charset="0"/>
                <a:cs typeface="Segoe UI Semibold" panose="020B0702040204020203" pitchFamily="34" charset="0"/>
              </a:rPr>
              <a:t>for LLVM &amp; Visual C++</a:t>
            </a:r>
          </a:p>
        </p:txBody>
      </p:sp>
      <p:grpSp>
        <p:nvGrpSpPr>
          <p:cNvPr id="46" name="Group 45">
            <a:extLst>
              <a:ext uri="{FF2B5EF4-FFF2-40B4-BE49-F238E27FC236}">
                <a16:creationId xmlns:a16="http://schemas.microsoft.com/office/drawing/2014/main" id="{C45513DA-9165-4CE7-B713-F244B670318C}"/>
              </a:ext>
            </a:extLst>
          </p:cNvPr>
          <p:cNvGrpSpPr/>
          <p:nvPr/>
        </p:nvGrpSpPr>
        <p:grpSpPr>
          <a:xfrm>
            <a:off x="6505227" y="3221548"/>
            <a:ext cx="856410" cy="553998"/>
            <a:chOff x="758162" y="3108266"/>
            <a:chExt cx="1371600" cy="887266"/>
          </a:xfrm>
        </p:grpSpPr>
        <p:pic>
          <p:nvPicPr>
            <p:cNvPr id="48" name="Picture 47">
              <a:extLst>
                <a:ext uri="{FF2B5EF4-FFF2-40B4-BE49-F238E27FC236}">
                  <a16:creationId xmlns:a16="http://schemas.microsoft.com/office/drawing/2014/main" id="{82063C29-4A88-4653-B3F6-F4D75C939AC5}"/>
                </a:ext>
              </a:extLst>
            </p:cNvPr>
            <p:cNvPicPr>
              <a:picLocks noChangeAspect="1"/>
            </p:cNvPicPr>
            <p:nvPr/>
          </p:nvPicPr>
          <p:blipFill>
            <a:blip r:embed="rId15"/>
            <a:stretch>
              <a:fillRect/>
            </a:stretch>
          </p:blipFill>
          <p:spPr>
            <a:xfrm>
              <a:off x="758162" y="3108266"/>
              <a:ext cx="1371600" cy="381000"/>
            </a:xfrm>
            <a:prstGeom prst="rect">
              <a:avLst/>
            </a:prstGeom>
          </p:spPr>
        </p:pic>
        <p:pic>
          <p:nvPicPr>
            <p:cNvPr id="49" name="Picture 2" descr="See the source image">
              <a:extLst>
                <a:ext uri="{FF2B5EF4-FFF2-40B4-BE49-F238E27FC236}">
                  <a16:creationId xmlns:a16="http://schemas.microsoft.com/office/drawing/2014/main" id="{9B88104B-40DF-4192-BBB4-6B8121B54BD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3413" y="3509215"/>
              <a:ext cx="874671" cy="486317"/>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TextBox 46">
            <a:extLst>
              <a:ext uri="{FF2B5EF4-FFF2-40B4-BE49-F238E27FC236}">
                <a16:creationId xmlns:a16="http://schemas.microsoft.com/office/drawing/2014/main" id="{08BF5D2D-74BC-44F7-BD89-A63A89810A09}"/>
              </a:ext>
            </a:extLst>
          </p:cNvPr>
          <p:cNvSpPr txBox="1"/>
          <p:nvPr/>
        </p:nvSpPr>
        <p:spPr>
          <a:xfrm>
            <a:off x="5926778" y="3922531"/>
            <a:ext cx="2013308" cy="523220"/>
          </a:xfrm>
          <a:prstGeom prst="rect">
            <a:avLst/>
          </a:prstGeom>
          <a:noFill/>
        </p:spPr>
        <p:txBody>
          <a:bodyPr wrap="none" rtlCol="0">
            <a:spAutoFit/>
          </a:bodyPr>
          <a:lstStyle/>
          <a:p>
            <a:pPr algn="ctr"/>
            <a:r>
              <a:rPr lang="en-US" sz="1400">
                <a:latin typeface="Segoe UI Semibold" panose="020B0702040204020203" pitchFamily="34" charset="0"/>
                <a:cs typeface="Segoe UI Semibold" panose="020B0702040204020203" pitchFamily="34" charset="0"/>
              </a:rPr>
              <a:t>SVACE </a:t>
            </a:r>
          </a:p>
          <a:p>
            <a:pPr algn="ctr"/>
            <a:r>
              <a:rPr lang="en-US" sz="1400">
                <a:latin typeface="Segoe UI Semibold" panose="020B0702040204020203" pitchFamily="34" charset="0"/>
                <a:cs typeface="Segoe UI Semibold" panose="020B0702040204020203" pitchFamily="34" charset="0"/>
              </a:rPr>
              <a:t>Static Analysis Engines</a:t>
            </a:r>
          </a:p>
        </p:txBody>
      </p:sp>
      <p:cxnSp>
        <p:nvCxnSpPr>
          <p:cNvPr id="53" name="Straight Connector 52">
            <a:extLst>
              <a:ext uri="{FF2B5EF4-FFF2-40B4-BE49-F238E27FC236}">
                <a16:creationId xmlns:a16="http://schemas.microsoft.com/office/drawing/2014/main" id="{A0A49368-815A-46B1-94C0-6F10EEED3FF0}"/>
              </a:ext>
            </a:extLst>
          </p:cNvPr>
          <p:cNvCxnSpPr>
            <a:cxnSpLocks/>
          </p:cNvCxnSpPr>
          <p:nvPr/>
        </p:nvCxnSpPr>
        <p:spPr>
          <a:xfrm>
            <a:off x="6340314" y="2314161"/>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1DE3481-4D16-45B7-9396-FDC4015096C6}"/>
              </a:ext>
            </a:extLst>
          </p:cNvPr>
          <p:cNvCxnSpPr>
            <a:cxnSpLocks/>
          </p:cNvCxnSpPr>
          <p:nvPr/>
        </p:nvCxnSpPr>
        <p:spPr>
          <a:xfrm>
            <a:off x="6318282" y="3882107"/>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454DF4-2F5F-49BF-B3F0-F4A84D86DD8F}"/>
              </a:ext>
            </a:extLst>
          </p:cNvPr>
          <p:cNvCxnSpPr>
            <a:cxnSpLocks/>
          </p:cNvCxnSpPr>
          <p:nvPr/>
        </p:nvCxnSpPr>
        <p:spPr>
          <a:xfrm>
            <a:off x="6226250" y="5621644"/>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05C941C-9846-4F8E-9A83-DD4A63659151}"/>
              </a:ext>
            </a:extLst>
          </p:cNvPr>
          <p:cNvSpPr txBox="1"/>
          <p:nvPr/>
        </p:nvSpPr>
        <p:spPr>
          <a:xfrm>
            <a:off x="8491064" y="5690426"/>
            <a:ext cx="1048685" cy="523220"/>
          </a:xfrm>
          <a:prstGeom prst="rect">
            <a:avLst/>
          </a:prstGeom>
          <a:noFill/>
        </p:spPr>
        <p:txBody>
          <a:bodyPr wrap="none" rtlCol="0">
            <a:spAutoFit/>
          </a:bodyPr>
          <a:lstStyle/>
          <a:p>
            <a:pPr algn="ctr"/>
            <a:r>
              <a:rPr lang="en-US" sz="1400">
                <a:latin typeface="Segoe UI Semibold" panose="020B0702040204020203" pitchFamily="34" charset="0"/>
                <a:cs typeface="Segoe UI Semibold" panose="020B0702040204020203" pitchFamily="34" charset="0"/>
              </a:rPr>
              <a:t>Axiomatic </a:t>
            </a:r>
          </a:p>
          <a:p>
            <a:pPr algn="ctr"/>
            <a:r>
              <a:rPr lang="en-US" sz="1400">
                <a:latin typeface="Segoe UI Semibold" panose="020B0702040204020203" pitchFamily="34" charset="0"/>
                <a:cs typeface="Segoe UI Semibold" panose="020B0702040204020203" pitchFamily="34" charset="0"/>
              </a:rPr>
              <a:t>Economics</a:t>
            </a:r>
          </a:p>
        </p:txBody>
      </p:sp>
      <p:pic>
        <p:nvPicPr>
          <p:cNvPr id="60" name="Picture 3" descr="Picture 3">
            <a:extLst>
              <a:ext uri="{FF2B5EF4-FFF2-40B4-BE49-F238E27FC236}">
                <a16:creationId xmlns:a16="http://schemas.microsoft.com/office/drawing/2014/main" id="{D5496CE1-823E-4102-9E68-FF6335C00ABF}"/>
              </a:ext>
            </a:extLst>
          </p:cNvPr>
          <p:cNvPicPr>
            <a:picLocks noChangeAspect="1"/>
          </p:cNvPicPr>
          <p:nvPr/>
        </p:nvPicPr>
        <p:blipFill>
          <a:blip r:embed="rId17"/>
          <a:stretch>
            <a:fillRect/>
          </a:stretch>
        </p:blipFill>
        <p:spPr>
          <a:xfrm>
            <a:off x="8733373" y="4912861"/>
            <a:ext cx="644104" cy="573963"/>
          </a:xfrm>
          <a:prstGeom prst="rect">
            <a:avLst/>
          </a:prstGeom>
          <a:ln w="12700">
            <a:miter lim="400000"/>
          </a:ln>
        </p:spPr>
      </p:pic>
      <p:sp>
        <p:nvSpPr>
          <p:cNvPr id="62" name="TextBox 61">
            <a:extLst>
              <a:ext uri="{FF2B5EF4-FFF2-40B4-BE49-F238E27FC236}">
                <a16:creationId xmlns:a16="http://schemas.microsoft.com/office/drawing/2014/main" id="{DB5F7CDB-1FC2-4DEA-B6BB-9CC73BB351ED}"/>
              </a:ext>
            </a:extLst>
          </p:cNvPr>
          <p:cNvSpPr txBox="1"/>
          <p:nvPr/>
        </p:nvSpPr>
        <p:spPr>
          <a:xfrm>
            <a:off x="10455010" y="5690426"/>
            <a:ext cx="1083951" cy="523220"/>
          </a:xfrm>
          <a:prstGeom prst="rect">
            <a:avLst/>
          </a:prstGeom>
          <a:noFill/>
        </p:spPr>
        <p:txBody>
          <a:bodyPr wrap="none" rtlCol="0">
            <a:spAutoFit/>
          </a:bodyPr>
          <a:lstStyle/>
          <a:p>
            <a:pPr algn="ctr"/>
            <a:r>
              <a:rPr lang="en-US" sz="1400">
                <a:latin typeface="Segoe UI Semibold" panose="020B0702040204020203" pitchFamily="34" charset="0"/>
                <a:cs typeface="Segoe UI Semibold" panose="020B0702040204020203" pitchFamily="34" charset="0"/>
              </a:rPr>
              <a:t>NFL </a:t>
            </a:r>
          </a:p>
          <a:p>
            <a:pPr algn="ctr"/>
            <a:r>
              <a:rPr lang="en-US" sz="1400">
                <a:latin typeface="Segoe UI Semibold" panose="020B0702040204020203" pitchFamily="34" charset="0"/>
                <a:cs typeface="Segoe UI Semibold" panose="020B0702040204020203" pitchFamily="34" charset="0"/>
              </a:rPr>
              <a:t>Scheduling</a:t>
            </a:r>
          </a:p>
        </p:txBody>
      </p:sp>
      <p:pic>
        <p:nvPicPr>
          <p:cNvPr id="63" name="Picture 2" descr="Image">
            <a:extLst>
              <a:ext uri="{FF2B5EF4-FFF2-40B4-BE49-F238E27FC236}">
                <a16:creationId xmlns:a16="http://schemas.microsoft.com/office/drawing/2014/main" id="{DD2F5F5E-4CAC-4F41-A51C-F8D33A83D40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5400000">
            <a:off x="10608238" y="5012458"/>
            <a:ext cx="691498" cy="41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a:extLst>
              <a:ext uri="{FF2B5EF4-FFF2-40B4-BE49-F238E27FC236}">
                <a16:creationId xmlns:a16="http://schemas.microsoft.com/office/drawing/2014/main" id="{A3C6BA43-4C54-4580-926B-D4507BC49AED}"/>
              </a:ext>
            </a:extLst>
          </p:cNvPr>
          <p:cNvSpPr txBox="1"/>
          <p:nvPr/>
        </p:nvSpPr>
        <p:spPr>
          <a:xfrm>
            <a:off x="9296907" y="2386202"/>
            <a:ext cx="1330814" cy="523220"/>
          </a:xfrm>
          <a:prstGeom prst="rect">
            <a:avLst/>
          </a:prstGeom>
          <a:noFill/>
        </p:spPr>
        <p:txBody>
          <a:bodyPr wrap="none" rtlCol="0">
            <a:spAutoFit/>
          </a:bodyPr>
          <a:lstStyle/>
          <a:p>
            <a:pPr algn="ctr"/>
            <a:r>
              <a:rPr lang="en-US" sz="1400">
                <a:latin typeface="Segoe UI Semibold" panose="020B0702040204020203" pitchFamily="34" charset="0"/>
                <a:cs typeface="Segoe UI Semibold" panose="020B0702040204020203" pitchFamily="34" charset="0"/>
              </a:rPr>
              <a:t>Biological </a:t>
            </a:r>
          </a:p>
          <a:p>
            <a:pPr algn="ctr"/>
            <a:r>
              <a:rPr lang="en-US" sz="1400">
                <a:latin typeface="Segoe UI Semibold" panose="020B0702040204020203" pitchFamily="34" charset="0"/>
                <a:cs typeface="Segoe UI Semibold" panose="020B0702040204020203" pitchFamily="34" charset="0"/>
              </a:rPr>
              <a:t>Computations</a:t>
            </a:r>
          </a:p>
        </p:txBody>
      </p:sp>
      <p:pic>
        <p:nvPicPr>
          <p:cNvPr id="66" name="Picture 65">
            <a:extLst>
              <a:ext uri="{FF2B5EF4-FFF2-40B4-BE49-F238E27FC236}">
                <a16:creationId xmlns:a16="http://schemas.microsoft.com/office/drawing/2014/main" id="{85D3F2D8-6574-4D2B-B0DB-4F6F4B89B3CA}"/>
              </a:ext>
            </a:extLst>
          </p:cNvPr>
          <p:cNvPicPr>
            <a:picLocks noChangeAspect="1"/>
          </p:cNvPicPr>
          <p:nvPr/>
        </p:nvPicPr>
        <p:blipFill>
          <a:blip r:embed="rId19"/>
          <a:stretch>
            <a:fillRect/>
          </a:stretch>
        </p:blipFill>
        <p:spPr>
          <a:xfrm>
            <a:off x="9403948" y="1683314"/>
            <a:ext cx="1116732" cy="597441"/>
          </a:xfrm>
          <a:prstGeom prst="rect">
            <a:avLst/>
          </a:prstGeom>
        </p:spPr>
      </p:pic>
      <p:pic>
        <p:nvPicPr>
          <p:cNvPr id="68" name="Picture 67">
            <a:extLst>
              <a:ext uri="{FF2B5EF4-FFF2-40B4-BE49-F238E27FC236}">
                <a16:creationId xmlns:a16="http://schemas.microsoft.com/office/drawing/2014/main" id="{41119F71-9CF0-4068-B870-8A0AE0BB1011}"/>
              </a:ext>
            </a:extLst>
          </p:cNvPr>
          <p:cNvPicPr>
            <a:picLocks noChangeAspect="1"/>
          </p:cNvPicPr>
          <p:nvPr/>
        </p:nvPicPr>
        <p:blipFill>
          <a:blip r:embed="rId20"/>
          <a:stretch>
            <a:fillRect/>
          </a:stretch>
        </p:blipFill>
        <p:spPr>
          <a:xfrm>
            <a:off x="9044997" y="3171899"/>
            <a:ext cx="1854301" cy="660558"/>
          </a:xfrm>
          <a:prstGeom prst="rect">
            <a:avLst/>
          </a:prstGeom>
        </p:spPr>
      </p:pic>
      <p:sp>
        <p:nvSpPr>
          <p:cNvPr id="69" name="TextBox 68">
            <a:extLst>
              <a:ext uri="{FF2B5EF4-FFF2-40B4-BE49-F238E27FC236}">
                <a16:creationId xmlns:a16="http://schemas.microsoft.com/office/drawing/2014/main" id="{4FB5F012-20C4-4DDF-9F51-B7D153903269}"/>
              </a:ext>
            </a:extLst>
          </p:cNvPr>
          <p:cNvSpPr txBox="1"/>
          <p:nvPr/>
        </p:nvSpPr>
        <p:spPr>
          <a:xfrm>
            <a:off x="9382113" y="3935134"/>
            <a:ext cx="1166431" cy="523220"/>
          </a:xfrm>
          <a:prstGeom prst="rect">
            <a:avLst/>
          </a:prstGeom>
          <a:noFill/>
        </p:spPr>
        <p:txBody>
          <a:bodyPr wrap="square" rtlCol="0">
            <a:spAutoFit/>
          </a:bodyPr>
          <a:lstStyle/>
          <a:p>
            <a:pPr algn="ctr"/>
            <a:r>
              <a:rPr lang="en-US" sz="1400">
                <a:latin typeface="Segoe UI Semibold" panose="020B0702040204020203" pitchFamily="34" charset="0"/>
                <a:cs typeface="Segoe UI Semibold" panose="020B0702040204020203" pitchFamily="34" charset="0"/>
              </a:rPr>
              <a:t>Artificial </a:t>
            </a:r>
          </a:p>
          <a:p>
            <a:pPr algn="ctr"/>
            <a:r>
              <a:rPr lang="en-US" sz="1400">
                <a:latin typeface="Segoe UI Semibold" panose="020B0702040204020203" pitchFamily="34" charset="0"/>
                <a:cs typeface="Segoe UI Semibold" panose="020B0702040204020203" pitchFamily="34" charset="0"/>
              </a:rPr>
              <a:t>Life</a:t>
            </a:r>
          </a:p>
        </p:txBody>
      </p:sp>
      <p:cxnSp>
        <p:nvCxnSpPr>
          <p:cNvPr id="71" name="Straight Connector 70">
            <a:extLst>
              <a:ext uri="{FF2B5EF4-FFF2-40B4-BE49-F238E27FC236}">
                <a16:creationId xmlns:a16="http://schemas.microsoft.com/office/drawing/2014/main" id="{96F94FE1-25A4-4F5B-84D2-FCB824D78D9C}"/>
              </a:ext>
            </a:extLst>
          </p:cNvPr>
          <p:cNvCxnSpPr>
            <a:cxnSpLocks/>
          </p:cNvCxnSpPr>
          <p:nvPr/>
        </p:nvCxnSpPr>
        <p:spPr>
          <a:xfrm>
            <a:off x="9380036" y="2345531"/>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0A2508-6BAB-432B-A08C-64C7B62F476E}"/>
              </a:ext>
            </a:extLst>
          </p:cNvPr>
          <p:cNvCxnSpPr>
            <a:cxnSpLocks/>
          </p:cNvCxnSpPr>
          <p:nvPr/>
        </p:nvCxnSpPr>
        <p:spPr>
          <a:xfrm>
            <a:off x="9413782" y="3901238"/>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D93A524-CED5-4F8E-98DC-D5F8FC7D45E8}"/>
              </a:ext>
            </a:extLst>
          </p:cNvPr>
          <p:cNvCxnSpPr>
            <a:cxnSpLocks/>
          </p:cNvCxnSpPr>
          <p:nvPr/>
        </p:nvCxnSpPr>
        <p:spPr>
          <a:xfrm>
            <a:off x="8413022" y="5621644"/>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E619BB7-2C94-4627-8CDD-1201FFE9BA42}"/>
              </a:ext>
            </a:extLst>
          </p:cNvPr>
          <p:cNvCxnSpPr>
            <a:cxnSpLocks/>
          </p:cNvCxnSpPr>
          <p:nvPr/>
        </p:nvCxnSpPr>
        <p:spPr>
          <a:xfrm>
            <a:off x="10364061" y="5643629"/>
            <a:ext cx="1150918" cy="0"/>
          </a:xfrm>
          <a:prstGeom prst="line">
            <a:avLst/>
          </a:prstGeom>
          <a:ln>
            <a:solidFill>
              <a:schemeClr val="bg2">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274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55DC85-B042-4E7D-9B56-6E828A1742CA}"/>
              </a:ext>
            </a:extLst>
          </p:cNvPr>
          <p:cNvSpPr/>
          <p:nvPr/>
        </p:nvSpPr>
        <p:spPr>
          <a:xfrm>
            <a:off x="5612857" y="3006204"/>
            <a:ext cx="1185440" cy="6969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Process</a:t>
            </a:r>
          </a:p>
        </p:txBody>
      </p:sp>
      <p:sp>
        <p:nvSpPr>
          <p:cNvPr id="33" name="Rectangle 32">
            <a:extLst>
              <a:ext uri="{FF2B5EF4-FFF2-40B4-BE49-F238E27FC236}">
                <a16:creationId xmlns:a16="http://schemas.microsoft.com/office/drawing/2014/main" id="{79098EA8-45C4-4AB8-81FD-76354BB6D595}"/>
              </a:ext>
            </a:extLst>
          </p:cNvPr>
          <p:cNvSpPr/>
          <p:nvPr/>
        </p:nvSpPr>
        <p:spPr>
          <a:xfrm>
            <a:off x="6344174" y="3441951"/>
            <a:ext cx="1185440" cy="6969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Process</a:t>
            </a:r>
          </a:p>
        </p:txBody>
      </p:sp>
      <p:sp>
        <p:nvSpPr>
          <p:cNvPr id="34" name="Rectangle 33">
            <a:extLst>
              <a:ext uri="{FF2B5EF4-FFF2-40B4-BE49-F238E27FC236}">
                <a16:creationId xmlns:a16="http://schemas.microsoft.com/office/drawing/2014/main" id="{733DEE71-05CC-495D-9A13-FAC168BA9564}"/>
              </a:ext>
            </a:extLst>
          </p:cNvPr>
          <p:cNvSpPr/>
          <p:nvPr/>
        </p:nvSpPr>
        <p:spPr>
          <a:xfrm>
            <a:off x="7075491" y="3877698"/>
            <a:ext cx="1185440" cy="69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Process</a:t>
            </a:r>
          </a:p>
        </p:txBody>
      </p:sp>
      <p:graphicFrame>
        <p:nvGraphicFramePr>
          <p:cNvPr id="35" name="Table 13">
            <a:extLst>
              <a:ext uri="{FF2B5EF4-FFF2-40B4-BE49-F238E27FC236}">
                <a16:creationId xmlns:a16="http://schemas.microsoft.com/office/drawing/2014/main" id="{1129C38E-0861-4452-9037-ED7E72407DF0}"/>
              </a:ext>
            </a:extLst>
          </p:cNvPr>
          <p:cNvGraphicFramePr>
            <a:graphicFrameLocks noGrp="1"/>
          </p:cNvGraphicFramePr>
          <p:nvPr/>
        </p:nvGraphicFramePr>
        <p:xfrm>
          <a:off x="6353050" y="3926472"/>
          <a:ext cx="592721" cy="1900344"/>
        </p:xfrm>
        <a:graphic>
          <a:graphicData uri="http://schemas.openxmlformats.org/drawingml/2006/table">
            <a:tbl>
              <a:tblPr firstRow="1" bandRow="1">
                <a:tableStyleId>{8A107856-5554-42FB-B03E-39F5DBC370BA}</a:tableStyleId>
              </a:tblPr>
              <a:tblGrid>
                <a:gridCol w="592721">
                  <a:extLst>
                    <a:ext uri="{9D8B030D-6E8A-4147-A177-3AD203B41FA5}">
                      <a16:colId xmlns:a16="http://schemas.microsoft.com/office/drawing/2014/main" val="778033066"/>
                    </a:ext>
                  </a:extLst>
                </a:gridCol>
              </a:tblGrid>
              <a:tr h="316724">
                <a:tc>
                  <a:txBody>
                    <a:bodyPr/>
                    <a:lstStyle/>
                    <a:p>
                      <a:r>
                        <a:rPr lang="en-US" sz="1200" b="0"/>
                        <a:t>Task 1</a:t>
                      </a:r>
                    </a:p>
                  </a:txBody>
                  <a:tcPr/>
                </a:tc>
                <a:extLst>
                  <a:ext uri="{0D108BD9-81ED-4DB2-BD59-A6C34878D82A}">
                    <a16:rowId xmlns:a16="http://schemas.microsoft.com/office/drawing/2014/main" val="759677056"/>
                  </a:ext>
                </a:extLst>
              </a:tr>
              <a:tr h="316724">
                <a:tc>
                  <a:txBody>
                    <a:bodyPr/>
                    <a:lstStyle/>
                    <a:p>
                      <a:r>
                        <a:rPr lang="en-US" sz="1200"/>
                        <a:t>Task 2</a:t>
                      </a:r>
                    </a:p>
                  </a:txBody>
                  <a:tcPr/>
                </a:tc>
                <a:extLst>
                  <a:ext uri="{0D108BD9-81ED-4DB2-BD59-A6C34878D82A}">
                    <a16:rowId xmlns:a16="http://schemas.microsoft.com/office/drawing/2014/main" val="229265454"/>
                  </a:ext>
                </a:extLst>
              </a:tr>
              <a:tr h="316724">
                <a:tc>
                  <a:txBody>
                    <a:bodyPr/>
                    <a:lstStyle/>
                    <a:p>
                      <a:r>
                        <a:rPr lang="en-US" sz="1200"/>
                        <a:t>Task 3</a:t>
                      </a:r>
                    </a:p>
                  </a:txBody>
                  <a:tcPr/>
                </a:tc>
                <a:extLst>
                  <a:ext uri="{0D108BD9-81ED-4DB2-BD59-A6C34878D82A}">
                    <a16:rowId xmlns:a16="http://schemas.microsoft.com/office/drawing/2014/main" val="973949798"/>
                  </a:ext>
                </a:extLst>
              </a:tr>
              <a:tr h="316724">
                <a:tc>
                  <a:txBody>
                    <a:bodyPr/>
                    <a:lstStyle/>
                    <a:p>
                      <a:r>
                        <a:rPr lang="en-US" sz="1200"/>
                        <a:t>Task 4</a:t>
                      </a:r>
                    </a:p>
                  </a:txBody>
                  <a:tcPr/>
                </a:tc>
                <a:extLst>
                  <a:ext uri="{0D108BD9-81ED-4DB2-BD59-A6C34878D82A}">
                    <a16:rowId xmlns:a16="http://schemas.microsoft.com/office/drawing/2014/main" val="1554374367"/>
                  </a:ext>
                </a:extLst>
              </a:tr>
              <a:tr h="316724">
                <a:tc>
                  <a:txBody>
                    <a:bodyPr/>
                    <a:lstStyle/>
                    <a:p>
                      <a:r>
                        <a:rPr lang="en-US" sz="1200"/>
                        <a:t>Task 5</a:t>
                      </a:r>
                    </a:p>
                  </a:txBody>
                  <a:tcPr/>
                </a:tc>
                <a:extLst>
                  <a:ext uri="{0D108BD9-81ED-4DB2-BD59-A6C34878D82A}">
                    <a16:rowId xmlns:a16="http://schemas.microsoft.com/office/drawing/2014/main" val="2089150044"/>
                  </a:ext>
                </a:extLst>
              </a:tr>
              <a:tr h="316724">
                <a:tc>
                  <a:txBody>
                    <a:bodyPr/>
                    <a:lstStyle/>
                    <a:p>
                      <a:r>
                        <a:rPr lang="en-US" sz="1200"/>
                        <a:t>Task 6</a:t>
                      </a:r>
                    </a:p>
                  </a:txBody>
                  <a:tcPr/>
                </a:tc>
                <a:extLst>
                  <a:ext uri="{0D108BD9-81ED-4DB2-BD59-A6C34878D82A}">
                    <a16:rowId xmlns:a16="http://schemas.microsoft.com/office/drawing/2014/main" val="2411356547"/>
                  </a:ext>
                </a:extLst>
              </a:tr>
            </a:tbl>
          </a:graphicData>
        </a:graphic>
      </p:graphicFrame>
      <p:graphicFrame>
        <p:nvGraphicFramePr>
          <p:cNvPr id="36" name="Table 35">
            <a:extLst>
              <a:ext uri="{FF2B5EF4-FFF2-40B4-BE49-F238E27FC236}">
                <a16:creationId xmlns:a16="http://schemas.microsoft.com/office/drawing/2014/main" id="{8C4F6D34-9C92-4E1E-A1B0-7C1AE4A7D985}"/>
              </a:ext>
            </a:extLst>
          </p:cNvPr>
          <p:cNvGraphicFramePr>
            <a:graphicFrameLocks noGrp="1"/>
          </p:cNvGraphicFramePr>
          <p:nvPr/>
        </p:nvGraphicFramePr>
        <p:xfrm>
          <a:off x="7075490" y="4344906"/>
          <a:ext cx="592721" cy="1583620"/>
        </p:xfrm>
        <a:graphic>
          <a:graphicData uri="http://schemas.openxmlformats.org/drawingml/2006/table">
            <a:tbl>
              <a:tblPr firstRow="1" bandRow="1">
                <a:tableStyleId>{69CF1AB2-1976-4502-BF36-3FF5EA218861}</a:tableStyleId>
              </a:tblPr>
              <a:tblGrid>
                <a:gridCol w="592721">
                  <a:extLst>
                    <a:ext uri="{9D8B030D-6E8A-4147-A177-3AD203B41FA5}">
                      <a16:colId xmlns:a16="http://schemas.microsoft.com/office/drawing/2014/main" val="778033066"/>
                    </a:ext>
                  </a:extLst>
                </a:gridCol>
              </a:tblGrid>
              <a:tr h="316724">
                <a:tc>
                  <a:txBody>
                    <a:bodyPr/>
                    <a:lstStyle/>
                    <a:p>
                      <a:r>
                        <a:rPr lang="en-US" sz="1200" b="0"/>
                        <a:t>Task 1</a:t>
                      </a:r>
                    </a:p>
                  </a:txBody>
                  <a:tcPr/>
                </a:tc>
                <a:extLst>
                  <a:ext uri="{0D108BD9-81ED-4DB2-BD59-A6C34878D82A}">
                    <a16:rowId xmlns:a16="http://schemas.microsoft.com/office/drawing/2014/main" val="759677056"/>
                  </a:ext>
                </a:extLst>
              </a:tr>
              <a:tr h="316724">
                <a:tc>
                  <a:txBody>
                    <a:bodyPr/>
                    <a:lstStyle/>
                    <a:p>
                      <a:r>
                        <a:rPr lang="en-US" sz="1200"/>
                        <a:t>Task 2</a:t>
                      </a:r>
                    </a:p>
                  </a:txBody>
                  <a:tcPr/>
                </a:tc>
                <a:extLst>
                  <a:ext uri="{0D108BD9-81ED-4DB2-BD59-A6C34878D82A}">
                    <a16:rowId xmlns:a16="http://schemas.microsoft.com/office/drawing/2014/main" val="229265454"/>
                  </a:ext>
                </a:extLst>
              </a:tr>
              <a:tr h="316724">
                <a:tc>
                  <a:txBody>
                    <a:bodyPr/>
                    <a:lstStyle/>
                    <a:p>
                      <a:r>
                        <a:rPr lang="en-US" sz="1200"/>
                        <a:t>Task 3</a:t>
                      </a:r>
                    </a:p>
                  </a:txBody>
                  <a:tcPr/>
                </a:tc>
                <a:extLst>
                  <a:ext uri="{0D108BD9-81ED-4DB2-BD59-A6C34878D82A}">
                    <a16:rowId xmlns:a16="http://schemas.microsoft.com/office/drawing/2014/main" val="973949798"/>
                  </a:ext>
                </a:extLst>
              </a:tr>
              <a:tr h="316724">
                <a:tc>
                  <a:txBody>
                    <a:bodyPr/>
                    <a:lstStyle/>
                    <a:p>
                      <a:r>
                        <a:rPr lang="en-US" sz="1200"/>
                        <a:t>Task 4</a:t>
                      </a:r>
                    </a:p>
                  </a:txBody>
                  <a:tcPr/>
                </a:tc>
                <a:extLst>
                  <a:ext uri="{0D108BD9-81ED-4DB2-BD59-A6C34878D82A}">
                    <a16:rowId xmlns:a16="http://schemas.microsoft.com/office/drawing/2014/main" val="1554374367"/>
                  </a:ext>
                </a:extLst>
              </a:tr>
              <a:tr h="316724">
                <a:tc>
                  <a:txBody>
                    <a:bodyPr/>
                    <a:lstStyle/>
                    <a:p>
                      <a:r>
                        <a:rPr lang="en-US" sz="1200"/>
                        <a:t>Task 5</a:t>
                      </a:r>
                    </a:p>
                  </a:txBody>
                  <a:tcPr/>
                </a:tc>
                <a:extLst>
                  <a:ext uri="{0D108BD9-81ED-4DB2-BD59-A6C34878D82A}">
                    <a16:rowId xmlns:a16="http://schemas.microsoft.com/office/drawing/2014/main" val="2089150044"/>
                  </a:ext>
                </a:extLst>
              </a:tr>
            </a:tbl>
          </a:graphicData>
        </a:graphic>
      </p:graphicFrame>
      <p:graphicFrame>
        <p:nvGraphicFramePr>
          <p:cNvPr id="37" name="Table 13">
            <a:extLst>
              <a:ext uri="{FF2B5EF4-FFF2-40B4-BE49-F238E27FC236}">
                <a16:creationId xmlns:a16="http://schemas.microsoft.com/office/drawing/2014/main" id="{2D875E4E-E5B2-4CDA-ADEE-1C2DAC31B340}"/>
              </a:ext>
            </a:extLst>
          </p:cNvPr>
          <p:cNvGraphicFramePr>
            <a:graphicFrameLocks noGrp="1"/>
          </p:cNvGraphicFramePr>
          <p:nvPr/>
        </p:nvGraphicFramePr>
        <p:xfrm>
          <a:off x="5612854" y="3475192"/>
          <a:ext cx="592721" cy="1900344"/>
        </p:xfrm>
        <a:graphic>
          <a:graphicData uri="http://schemas.openxmlformats.org/drawingml/2006/table">
            <a:tbl>
              <a:tblPr firstRow="1" bandRow="1">
                <a:tableStyleId>{16D9F66E-5EB9-4882-86FB-DCBF35E3C3E4}</a:tableStyleId>
              </a:tblPr>
              <a:tblGrid>
                <a:gridCol w="592721">
                  <a:extLst>
                    <a:ext uri="{9D8B030D-6E8A-4147-A177-3AD203B41FA5}">
                      <a16:colId xmlns:a16="http://schemas.microsoft.com/office/drawing/2014/main" val="778033066"/>
                    </a:ext>
                  </a:extLst>
                </a:gridCol>
              </a:tblGrid>
              <a:tr h="316724">
                <a:tc>
                  <a:txBody>
                    <a:bodyPr/>
                    <a:lstStyle/>
                    <a:p>
                      <a:r>
                        <a:rPr lang="en-US" sz="1200" b="0"/>
                        <a:t>Task 1</a:t>
                      </a:r>
                    </a:p>
                  </a:txBody>
                  <a:tcPr/>
                </a:tc>
                <a:extLst>
                  <a:ext uri="{0D108BD9-81ED-4DB2-BD59-A6C34878D82A}">
                    <a16:rowId xmlns:a16="http://schemas.microsoft.com/office/drawing/2014/main" val="759677056"/>
                  </a:ext>
                </a:extLst>
              </a:tr>
              <a:tr h="316724">
                <a:tc>
                  <a:txBody>
                    <a:bodyPr/>
                    <a:lstStyle/>
                    <a:p>
                      <a:r>
                        <a:rPr lang="en-US" sz="1200"/>
                        <a:t>Task 2</a:t>
                      </a:r>
                    </a:p>
                  </a:txBody>
                  <a:tcPr/>
                </a:tc>
                <a:extLst>
                  <a:ext uri="{0D108BD9-81ED-4DB2-BD59-A6C34878D82A}">
                    <a16:rowId xmlns:a16="http://schemas.microsoft.com/office/drawing/2014/main" val="229265454"/>
                  </a:ext>
                </a:extLst>
              </a:tr>
              <a:tr h="316724">
                <a:tc>
                  <a:txBody>
                    <a:bodyPr/>
                    <a:lstStyle/>
                    <a:p>
                      <a:r>
                        <a:rPr lang="en-US" sz="1200"/>
                        <a:t>Task 3</a:t>
                      </a:r>
                    </a:p>
                  </a:txBody>
                  <a:tcPr/>
                </a:tc>
                <a:extLst>
                  <a:ext uri="{0D108BD9-81ED-4DB2-BD59-A6C34878D82A}">
                    <a16:rowId xmlns:a16="http://schemas.microsoft.com/office/drawing/2014/main" val="973949798"/>
                  </a:ext>
                </a:extLst>
              </a:tr>
              <a:tr h="316724">
                <a:tc>
                  <a:txBody>
                    <a:bodyPr/>
                    <a:lstStyle/>
                    <a:p>
                      <a:r>
                        <a:rPr lang="en-US" sz="1200"/>
                        <a:t>Task 4</a:t>
                      </a:r>
                    </a:p>
                  </a:txBody>
                  <a:tcPr/>
                </a:tc>
                <a:extLst>
                  <a:ext uri="{0D108BD9-81ED-4DB2-BD59-A6C34878D82A}">
                    <a16:rowId xmlns:a16="http://schemas.microsoft.com/office/drawing/2014/main" val="1554374367"/>
                  </a:ext>
                </a:extLst>
              </a:tr>
              <a:tr h="316724">
                <a:tc>
                  <a:txBody>
                    <a:bodyPr/>
                    <a:lstStyle/>
                    <a:p>
                      <a:r>
                        <a:rPr lang="en-US" sz="1200"/>
                        <a:t>Task 5</a:t>
                      </a:r>
                    </a:p>
                  </a:txBody>
                  <a:tcPr/>
                </a:tc>
                <a:extLst>
                  <a:ext uri="{0D108BD9-81ED-4DB2-BD59-A6C34878D82A}">
                    <a16:rowId xmlns:a16="http://schemas.microsoft.com/office/drawing/2014/main" val="2089150044"/>
                  </a:ext>
                </a:extLst>
              </a:tr>
              <a:tr h="316724">
                <a:tc>
                  <a:txBody>
                    <a:bodyPr/>
                    <a:lstStyle/>
                    <a:p>
                      <a:r>
                        <a:rPr lang="en-US" sz="1200"/>
                        <a:t>Task 6</a:t>
                      </a:r>
                    </a:p>
                  </a:txBody>
                  <a:tcPr/>
                </a:tc>
                <a:extLst>
                  <a:ext uri="{0D108BD9-81ED-4DB2-BD59-A6C34878D82A}">
                    <a16:rowId xmlns:a16="http://schemas.microsoft.com/office/drawing/2014/main" val="2411356547"/>
                  </a:ext>
                </a:extLst>
              </a:tr>
            </a:tbl>
          </a:graphicData>
        </a:graphic>
      </p:graphicFrame>
      <p:sp>
        <p:nvSpPr>
          <p:cNvPr id="38" name="Arrow: Bent-Up 37">
            <a:extLst>
              <a:ext uri="{FF2B5EF4-FFF2-40B4-BE49-F238E27FC236}">
                <a16:creationId xmlns:a16="http://schemas.microsoft.com/office/drawing/2014/main" id="{306BF332-3331-4F48-95FA-F29AD4371159}"/>
              </a:ext>
            </a:extLst>
          </p:cNvPr>
          <p:cNvSpPr/>
          <p:nvPr/>
        </p:nvSpPr>
        <p:spPr>
          <a:xfrm>
            <a:off x="7498573" y="2802245"/>
            <a:ext cx="1108894" cy="855126"/>
          </a:xfrm>
          <a:prstGeom prst="bentUpArrow">
            <a:avLst>
              <a:gd name="adj1" fmla="val 13332"/>
              <a:gd name="adj2" fmla="val 18636"/>
              <a:gd name="adj3" fmla="val 2606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Arrow: Bent-Up 38">
            <a:extLst>
              <a:ext uri="{FF2B5EF4-FFF2-40B4-BE49-F238E27FC236}">
                <a16:creationId xmlns:a16="http://schemas.microsoft.com/office/drawing/2014/main" id="{51A72616-8678-42EB-A0A2-CEC324963668}"/>
              </a:ext>
            </a:extLst>
          </p:cNvPr>
          <p:cNvSpPr/>
          <p:nvPr/>
        </p:nvSpPr>
        <p:spPr>
          <a:xfrm>
            <a:off x="7662960" y="2776467"/>
            <a:ext cx="1075810" cy="1753830"/>
          </a:xfrm>
          <a:prstGeom prst="bentUpArrow">
            <a:avLst>
              <a:gd name="adj1" fmla="val 16819"/>
              <a:gd name="adj2" fmla="val 17221"/>
              <a:gd name="adj3" fmla="val 23085"/>
            </a:avLst>
          </a:prstGeom>
          <a:solidFill>
            <a:schemeClr val="accent5">
              <a:lumMod val="75000"/>
            </a:schemeClr>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229F47A-5B28-4CAD-AAD9-40F7896D332C}"/>
              </a:ext>
            </a:extLst>
          </p:cNvPr>
          <p:cNvGrpSpPr/>
          <p:nvPr/>
        </p:nvGrpSpPr>
        <p:grpSpPr>
          <a:xfrm>
            <a:off x="5601216" y="1690132"/>
            <a:ext cx="1893745" cy="1129319"/>
            <a:chOff x="6391169" y="1885946"/>
            <a:chExt cx="1893745" cy="1129319"/>
          </a:xfrm>
        </p:grpSpPr>
        <p:sp>
          <p:nvSpPr>
            <p:cNvPr id="41" name="Rectangle 40">
              <a:extLst>
                <a:ext uri="{FF2B5EF4-FFF2-40B4-BE49-F238E27FC236}">
                  <a16:creationId xmlns:a16="http://schemas.microsoft.com/office/drawing/2014/main" id="{BEDBC650-4F6C-4261-9611-52A4B53FF869}"/>
                </a:ext>
              </a:extLst>
            </p:cNvPr>
            <p:cNvSpPr/>
            <p:nvPr/>
          </p:nvSpPr>
          <p:spPr>
            <a:xfrm>
              <a:off x="6391169" y="1894824"/>
              <a:ext cx="1893745" cy="110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16A371B4-AB6F-4852-8B47-9D1FD4BE6E36}"/>
                </a:ext>
              </a:extLst>
            </p:cNvPr>
            <p:cNvCxnSpPr>
              <a:cxnSpLocks/>
            </p:cNvCxnSpPr>
            <p:nvPr/>
          </p:nvCxnSpPr>
          <p:spPr>
            <a:xfrm>
              <a:off x="6749817" y="1894824"/>
              <a:ext cx="0" cy="1109709"/>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FAD0CE0B-C9A3-4F51-A353-6351599DB4F6}"/>
                </a:ext>
              </a:extLst>
            </p:cNvPr>
            <p:cNvCxnSpPr>
              <a:cxnSpLocks/>
            </p:cNvCxnSpPr>
            <p:nvPr/>
          </p:nvCxnSpPr>
          <p:spPr>
            <a:xfrm>
              <a:off x="7238699" y="1894824"/>
              <a:ext cx="0" cy="1120441"/>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E438C62-182D-4D08-9A80-50D2816CE9B4}"/>
                </a:ext>
              </a:extLst>
            </p:cNvPr>
            <p:cNvCxnSpPr>
              <a:cxnSpLocks/>
            </p:cNvCxnSpPr>
            <p:nvPr/>
          </p:nvCxnSpPr>
          <p:spPr>
            <a:xfrm>
              <a:off x="7763351" y="1885946"/>
              <a:ext cx="0" cy="1120441"/>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58842B7-CE35-43A1-AF33-E453331A5A3F}"/>
                </a:ext>
              </a:extLst>
            </p:cNvPr>
            <p:cNvCxnSpPr>
              <a:cxnSpLocks/>
              <a:stCxn id="41" idx="1"/>
              <a:endCxn id="41" idx="3"/>
            </p:cNvCxnSpPr>
            <p:nvPr/>
          </p:nvCxnSpPr>
          <p:spPr>
            <a:xfrm>
              <a:off x="6391169" y="2449679"/>
              <a:ext cx="1893745" cy="0"/>
            </a:xfrm>
            <a:prstGeom prst="line">
              <a:avLst/>
            </a:prstGeom>
          </p:spPr>
          <p:style>
            <a:lnRef idx="1">
              <a:schemeClr val="dk1"/>
            </a:lnRef>
            <a:fillRef idx="0">
              <a:schemeClr val="dk1"/>
            </a:fillRef>
            <a:effectRef idx="0">
              <a:schemeClr val="dk1"/>
            </a:effectRef>
            <a:fontRef idx="minor">
              <a:schemeClr val="tx1"/>
            </a:fontRef>
          </p:style>
        </p:cxnSp>
      </p:grpSp>
      <p:grpSp>
        <p:nvGrpSpPr>
          <p:cNvPr id="47" name="Group 46">
            <a:extLst>
              <a:ext uri="{FF2B5EF4-FFF2-40B4-BE49-F238E27FC236}">
                <a16:creationId xmlns:a16="http://schemas.microsoft.com/office/drawing/2014/main" id="{B214C7A0-304B-4443-A536-DF46A6BEB894}"/>
              </a:ext>
            </a:extLst>
          </p:cNvPr>
          <p:cNvGrpSpPr/>
          <p:nvPr/>
        </p:nvGrpSpPr>
        <p:grpSpPr>
          <a:xfrm>
            <a:off x="7534231" y="1681886"/>
            <a:ext cx="1893745" cy="1129319"/>
            <a:chOff x="8324184" y="1877700"/>
            <a:chExt cx="1893745" cy="1129319"/>
          </a:xfrm>
        </p:grpSpPr>
        <p:sp>
          <p:nvSpPr>
            <p:cNvPr id="48" name="Rectangle 47">
              <a:extLst>
                <a:ext uri="{FF2B5EF4-FFF2-40B4-BE49-F238E27FC236}">
                  <a16:creationId xmlns:a16="http://schemas.microsoft.com/office/drawing/2014/main" id="{2EE7EF16-AD5A-4F15-82B9-3AEC75C56FE9}"/>
                </a:ext>
              </a:extLst>
            </p:cNvPr>
            <p:cNvSpPr/>
            <p:nvPr/>
          </p:nvSpPr>
          <p:spPr>
            <a:xfrm>
              <a:off x="8324184" y="1886578"/>
              <a:ext cx="1893745" cy="110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A078C540-D845-45C5-84A5-D16B19349C56}"/>
                </a:ext>
              </a:extLst>
            </p:cNvPr>
            <p:cNvCxnSpPr>
              <a:cxnSpLocks/>
            </p:cNvCxnSpPr>
            <p:nvPr/>
          </p:nvCxnSpPr>
          <p:spPr>
            <a:xfrm>
              <a:off x="8682832" y="1886578"/>
              <a:ext cx="0" cy="1109709"/>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72C5BFE-817D-44E9-B052-E38A570FB80D}"/>
                </a:ext>
              </a:extLst>
            </p:cNvPr>
            <p:cNvCxnSpPr>
              <a:cxnSpLocks/>
            </p:cNvCxnSpPr>
            <p:nvPr/>
          </p:nvCxnSpPr>
          <p:spPr>
            <a:xfrm>
              <a:off x="9171714" y="1886578"/>
              <a:ext cx="0" cy="1120441"/>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4D48281-B12A-4391-928C-D672FC0857C0}"/>
                </a:ext>
              </a:extLst>
            </p:cNvPr>
            <p:cNvCxnSpPr>
              <a:cxnSpLocks/>
            </p:cNvCxnSpPr>
            <p:nvPr/>
          </p:nvCxnSpPr>
          <p:spPr>
            <a:xfrm>
              <a:off x="9696366" y="1877700"/>
              <a:ext cx="0" cy="1120441"/>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9A3236C-C997-43F6-A89D-72DCCB32840B}"/>
                </a:ext>
              </a:extLst>
            </p:cNvPr>
            <p:cNvCxnSpPr>
              <a:cxnSpLocks/>
              <a:stCxn id="48" idx="1"/>
              <a:endCxn id="48" idx="3"/>
            </p:cNvCxnSpPr>
            <p:nvPr/>
          </p:nvCxnSpPr>
          <p:spPr>
            <a:xfrm>
              <a:off x="8324184" y="2441433"/>
              <a:ext cx="1893745" cy="0"/>
            </a:xfrm>
            <a:prstGeom prst="line">
              <a:avLst/>
            </a:prstGeom>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76A0CDF1-ADE4-41F1-9F3F-9B9249705C53}"/>
              </a:ext>
            </a:extLst>
          </p:cNvPr>
          <p:cNvGrpSpPr/>
          <p:nvPr/>
        </p:nvGrpSpPr>
        <p:grpSpPr>
          <a:xfrm>
            <a:off x="9492631" y="1681804"/>
            <a:ext cx="1893745" cy="1129319"/>
            <a:chOff x="10282584" y="1877618"/>
            <a:chExt cx="1893745" cy="1129319"/>
          </a:xfrm>
        </p:grpSpPr>
        <p:sp>
          <p:nvSpPr>
            <p:cNvPr id="55" name="Rectangle 54">
              <a:extLst>
                <a:ext uri="{FF2B5EF4-FFF2-40B4-BE49-F238E27FC236}">
                  <a16:creationId xmlns:a16="http://schemas.microsoft.com/office/drawing/2014/main" id="{34516A0C-AFAA-48B6-8722-86524684116D}"/>
                </a:ext>
              </a:extLst>
            </p:cNvPr>
            <p:cNvSpPr/>
            <p:nvPr/>
          </p:nvSpPr>
          <p:spPr>
            <a:xfrm>
              <a:off x="10282584" y="1886496"/>
              <a:ext cx="1893745" cy="110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BF59535A-737A-4CCD-A730-D89042D9CEDD}"/>
                </a:ext>
              </a:extLst>
            </p:cNvPr>
            <p:cNvCxnSpPr>
              <a:cxnSpLocks/>
            </p:cNvCxnSpPr>
            <p:nvPr/>
          </p:nvCxnSpPr>
          <p:spPr>
            <a:xfrm>
              <a:off x="10641232" y="1886496"/>
              <a:ext cx="0" cy="1109709"/>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3B7095DF-4093-46F4-9AFC-4E2AE4AF3C41}"/>
                </a:ext>
              </a:extLst>
            </p:cNvPr>
            <p:cNvCxnSpPr>
              <a:cxnSpLocks/>
            </p:cNvCxnSpPr>
            <p:nvPr/>
          </p:nvCxnSpPr>
          <p:spPr>
            <a:xfrm>
              <a:off x="11130114" y="1886496"/>
              <a:ext cx="0" cy="1120441"/>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BC5D00EF-1609-4E76-903A-5A1A380124F5}"/>
                </a:ext>
              </a:extLst>
            </p:cNvPr>
            <p:cNvCxnSpPr>
              <a:cxnSpLocks/>
            </p:cNvCxnSpPr>
            <p:nvPr/>
          </p:nvCxnSpPr>
          <p:spPr>
            <a:xfrm>
              <a:off x="11654766" y="1877618"/>
              <a:ext cx="0" cy="1120441"/>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ACCA514D-9DF9-438A-B9FB-6104E4B7F0CE}"/>
                </a:ext>
              </a:extLst>
            </p:cNvPr>
            <p:cNvCxnSpPr>
              <a:cxnSpLocks/>
              <a:stCxn id="55" idx="1"/>
              <a:endCxn id="55" idx="3"/>
            </p:cNvCxnSpPr>
            <p:nvPr/>
          </p:nvCxnSpPr>
          <p:spPr>
            <a:xfrm>
              <a:off x="10282584" y="2441351"/>
              <a:ext cx="1893745" cy="0"/>
            </a:xfrm>
            <a:prstGeom prst="line">
              <a:avLst/>
            </a:prstGeom>
          </p:spPr>
          <p:style>
            <a:lnRef idx="1">
              <a:schemeClr val="dk1"/>
            </a:lnRef>
            <a:fillRef idx="0">
              <a:schemeClr val="dk1"/>
            </a:fillRef>
            <a:effectRef idx="0">
              <a:schemeClr val="dk1"/>
            </a:effectRef>
            <a:fontRef idx="minor">
              <a:schemeClr val="tx1"/>
            </a:fontRef>
          </p:style>
        </p:cxnSp>
      </p:grpSp>
      <p:sp>
        <p:nvSpPr>
          <p:cNvPr id="61" name="Arrow: Bent-Up 60">
            <a:extLst>
              <a:ext uri="{FF2B5EF4-FFF2-40B4-BE49-F238E27FC236}">
                <a16:creationId xmlns:a16="http://schemas.microsoft.com/office/drawing/2014/main" id="{B75A0D10-7880-44A3-813D-2D7185FA516D}"/>
              </a:ext>
            </a:extLst>
          </p:cNvPr>
          <p:cNvSpPr/>
          <p:nvPr/>
        </p:nvSpPr>
        <p:spPr>
          <a:xfrm>
            <a:off x="6810840" y="1896159"/>
            <a:ext cx="277047" cy="1394390"/>
          </a:xfrm>
          <a:prstGeom prst="bentUpArrow">
            <a:avLst>
              <a:gd name="adj1" fmla="val 50000"/>
              <a:gd name="adj2" fmla="val 50000"/>
              <a:gd name="adj3"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3" name="Picture 62" descr="Cute yellow robot">
            <a:extLst>
              <a:ext uri="{FF2B5EF4-FFF2-40B4-BE49-F238E27FC236}">
                <a16:creationId xmlns:a16="http://schemas.microsoft.com/office/drawing/2014/main" id="{E9E846D6-DA28-4E16-9B6D-EFA616AF2912}"/>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l="58058" t="18761" r="10520" b="2913"/>
          <a:stretch/>
        </p:blipFill>
        <p:spPr>
          <a:xfrm>
            <a:off x="8621703" y="2556427"/>
            <a:ext cx="320891" cy="533912"/>
          </a:xfrm>
          <a:prstGeom prst="rect">
            <a:avLst/>
          </a:prstGeom>
        </p:spPr>
      </p:pic>
      <p:pic>
        <p:nvPicPr>
          <p:cNvPr id="64" name="Picture 63" descr="Cute yellow robot">
            <a:extLst>
              <a:ext uri="{FF2B5EF4-FFF2-40B4-BE49-F238E27FC236}">
                <a16:creationId xmlns:a16="http://schemas.microsoft.com/office/drawing/2014/main" id="{7BBF4D64-B457-4935-9FAE-E01793046E25}"/>
              </a:ext>
            </a:extLst>
          </p:cNvPr>
          <p:cNvPicPr>
            <a:picLocks noChangeAspect="1"/>
          </p:cNvPicPr>
          <p:nvPr/>
        </p:nvPicPr>
        <p:blipFill rotWithShape="1">
          <a:blip r:embed="rId5">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l="58058" t="18761" r="10520" b="2913"/>
          <a:stretch/>
        </p:blipFill>
        <p:spPr>
          <a:xfrm>
            <a:off x="9851626" y="2557540"/>
            <a:ext cx="320891" cy="533912"/>
          </a:xfrm>
          <a:prstGeom prst="rect">
            <a:avLst/>
          </a:prstGeom>
        </p:spPr>
      </p:pic>
      <p:pic>
        <p:nvPicPr>
          <p:cNvPr id="67" name="Picture 66" descr="Cute yellow robot">
            <a:extLst>
              <a:ext uri="{FF2B5EF4-FFF2-40B4-BE49-F238E27FC236}">
                <a16:creationId xmlns:a16="http://schemas.microsoft.com/office/drawing/2014/main" id="{546D283F-7373-42A6-A05D-B894EC972270}"/>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26594" b="89254" l="61200" r="86338"/>
                    </a14:imgEffect>
                  </a14:imgLayer>
                </a14:imgProps>
              </a:ext>
              <a:ext uri="{28A0092B-C50C-407E-A947-70E740481C1C}">
                <a14:useLocalDpi xmlns:a14="http://schemas.microsoft.com/office/drawing/2010/main" val="0"/>
              </a:ext>
            </a:extLst>
          </a:blip>
          <a:srcRect l="58058" t="18761" r="10520" b="2913"/>
          <a:stretch/>
        </p:blipFill>
        <p:spPr>
          <a:xfrm>
            <a:off x="6502295" y="1190758"/>
            <a:ext cx="446709" cy="743254"/>
          </a:xfrm>
          <a:prstGeom prst="rect">
            <a:avLst/>
          </a:prstGeom>
        </p:spPr>
      </p:pic>
      <p:pic>
        <p:nvPicPr>
          <p:cNvPr id="70" name="Picture 69" descr="Cute yellow robot">
            <a:extLst>
              <a:ext uri="{FF2B5EF4-FFF2-40B4-BE49-F238E27FC236}">
                <a16:creationId xmlns:a16="http://schemas.microsoft.com/office/drawing/2014/main" id="{12F688BC-A8F9-4F4A-B6D4-1991441279C6}"/>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26594" b="89254" l="61200" r="86338"/>
                    </a14:imgEffect>
                  </a14:imgLayer>
                </a14:imgProps>
              </a:ext>
              <a:ext uri="{28A0092B-C50C-407E-A947-70E740481C1C}">
                <a14:useLocalDpi xmlns:a14="http://schemas.microsoft.com/office/drawing/2010/main" val="0"/>
              </a:ext>
            </a:extLst>
          </a:blip>
          <a:srcRect l="58058" t="18761" r="10520" b="2913"/>
          <a:stretch/>
        </p:blipFill>
        <p:spPr>
          <a:xfrm>
            <a:off x="5560160" y="1217391"/>
            <a:ext cx="446709" cy="743254"/>
          </a:xfrm>
          <a:prstGeom prst="rect">
            <a:avLst/>
          </a:prstGeom>
        </p:spPr>
      </p:pic>
      <p:pic>
        <p:nvPicPr>
          <p:cNvPr id="72" name="Picture 71" descr="Cute yellow robot">
            <a:extLst>
              <a:ext uri="{FF2B5EF4-FFF2-40B4-BE49-F238E27FC236}">
                <a16:creationId xmlns:a16="http://schemas.microsoft.com/office/drawing/2014/main" id="{AF4382C4-3E68-47D0-A143-71F6BBB72466}"/>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26594" b="89254" l="61200" r="86338"/>
                    </a14:imgEffect>
                  </a14:imgLayer>
                </a14:imgProps>
              </a:ext>
              <a:ext uri="{28A0092B-C50C-407E-A947-70E740481C1C}">
                <a14:useLocalDpi xmlns:a14="http://schemas.microsoft.com/office/drawing/2010/main" val="0"/>
              </a:ext>
            </a:extLst>
          </a:blip>
          <a:srcRect l="58058" t="18761" r="10520" b="2913"/>
          <a:stretch/>
        </p:blipFill>
        <p:spPr>
          <a:xfrm>
            <a:off x="5550522" y="2332759"/>
            <a:ext cx="446709" cy="743254"/>
          </a:xfrm>
          <a:prstGeom prst="rect">
            <a:avLst/>
          </a:prstGeom>
        </p:spPr>
      </p:pic>
      <p:pic>
        <p:nvPicPr>
          <p:cNvPr id="74" name="Picture 73" descr="Cute yellow robot">
            <a:extLst>
              <a:ext uri="{FF2B5EF4-FFF2-40B4-BE49-F238E27FC236}">
                <a16:creationId xmlns:a16="http://schemas.microsoft.com/office/drawing/2014/main" id="{B62EE6AD-78CA-4227-8CF2-44869BA29D9E}"/>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26594" b="89254" l="61200" r="86338"/>
                    </a14:imgEffect>
                  </a14:imgLayer>
                </a14:imgProps>
              </a:ext>
              <a:ext uri="{28A0092B-C50C-407E-A947-70E740481C1C}">
                <a14:useLocalDpi xmlns:a14="http://schemas.microsoft.com/office/drawing/2010/main" val="0"/>
              </a:ext>
            </a:extLst>
          </a:blip>
          <a:srcRect l="58058" t="18761" r="10520" b="2913"/>
          <a:stretch/>
        </p:blipFill>
        <p:spPr>
          <a:xfrm>
            <a:off x="7911722" y="1162475"/>
            <a:ext cx="446709" cy="743254"/>
          </a:xfrm>
          <a:prstGeom prst="rect">
            <a:avLst/>
          </a:prstGeom>
        </p:spPr>
      </p:pic>
      <p:sp>
        <p:nvSpPr>
          <p:cNvPr id="79" name="Arrow: Bent-Up 78">
            <a:extLst>
              <a:ext uri="{FF2B5EF4-FFF2-40B4-BE49-F238E27FC236}">
                <a16:creationId xmlns:a16="http://schemas.microsoft.com/office/drawing/2014/main" id="{7690EACE-275D-4D6D-92CF-A388BC553865}"/>
              </a:ext>
            </a:extLst>
          </p:cNvPr>
          <p:cNvSpPr/>
          <p:nvPr/>
        </p:nvSpPr>
        <p:spPr>
          <a:xfrm>
            <a:off x="7668211" y="2783600"/>
            <a:ext cx="2764429" cy="2353116"/>
          </a:xfrm>
          <a:prstGeom prst="bentUpArrow">
            <a:avLst>
              <a:gd name="adj1" fmla="val 7202"/>
              <a:gd name="adj2" fmla="val 8394"/>
              <a:gd name="adj3" fmla="val 11565"/>
            </a:avLst>
          </a:prstGeom>
          <a:solidFill>
            <a:schemeClr val="accent5">
              <a:lumMod val="75000"/>
            </a:schemeClr>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11E84C-B8B4-4D41-8FFF-3013F2C7B6C3}"/>
                  </a:ext>
                </a:extLst>
              </p:cNvPr>
              <p:cNvSpPr txBox="1"/>
              <p:nvPr/>
            </p:nvSpPr>
            <p:spPr>
              <a:xfrm>
                <a:off x="438939" y="1324651"/>
                <a:ext cx="4484742" cy="4905061"/>
              </a:xfrm>
              <a:prstGeom prst="rect">
                <a:avLst/>
              </a:prstGeom>
              <a:noFill/>
            </p:spPr>
            <p:txBody>
              <a:bodyPr wrap="square">
                <a:spAutoFit/>
              </a:bodyPr>
              <a:lstStyle/>
              <a:p>
                <a:r>
                  <a:rPr lang="en-US" dirty="0">
                    <a:latin typeface="Segoe UI Semibold" panose="020B0702040204020203" pitchFamily="34" charset="0"/>
                    <a:cs typeface="Segoe UI Semibold" panose="020B0702040204020203" pitchFamily="34" charset="0"/>
                  </a:rPr>
                  <a:t>Solve for:</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14:m>
                  <m:oMath xmlns:m="http://schemas.openxmlformats.org/officeDocument/2006/math">
                    <m:r>
                      <m:rPr>
                        <m:sty m:val="p"/>
                      </m:rPr>
                      <a:rPr lang="en-US" i="1">
                        <a:latin typeface="Cambria Math" panose="02040503050406030204" pitchFamily="18" charset="0"/>
                      </a:rPr>
                      <m:t>s</m:t>
                    </m:r>
                    <m:r>
                      <a:rPr lang="en-US" b="0" i="1" smtClean="0">
                        <a:latin typeface="Cambria Math" panose="02040503050406030204" pitchFamily="18" charset="0"/>
                      </a:rPr>
                      <m:t>𝑡𝑎𝑡𝑖𝑜𝑛</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𝑆𝑡𝑎𝑡𝑖𝑜𝑛</m:t>
                    </m:r>
                  </m:oMath>
                </a14:m>
                <a:r>
                  <a:rPr lang="en-US" b="0" dirty="0">
                    <a:latin typeface="Segoe UI" panose="020B0502040204020203" pitchFamily="34" charset="0"/>
                    <a:cs typeface="Segoe UI" panose="020B0502040204020203" pitchFamily="34" charset="0"/>
                  </a:rPr>
                  <a:t>   each process </a:t>
                </a:r>
                <a14:m>
                  <m:oMath xmlns:m="http://schemas.openxmlformats.org/officeDocument/2006/math">
                    <m:r>
                      <a:rPr lang="en-US" b="0" i="1" smtClean="0">
                        <a:latin typeface="Cambria Math" panose="02040503050406030204" pitchFamily="18" charset="0"/>
                      </a:rPr>
                      <m:t>𝑝</m:t>
                    </m:r>
                  </m:oMath>
                </a14:m>
                <a:endParaRPr lang="en-US" b="0"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r>
                  <a:rPr lang="en-US" b="1" dirty="0">
                    <a:latin typeface="Segoe UI Semibold" panose="020B0702040204020203" pitchFamily="34" charset="0"/>
                    <a:cs typeface="Segoe UI Semibold" panose="020B0702040204020203" pitchFamily="34" charset="0"/>
                  </a:rPr>
                  <a:t>Auxiliary Functions:</a:t>
                </a:r>
                <a:endParaRPr lang="en-US" dirty="0">
                  <a:latin typeface="Segoe UI Semibold" panose="020B0702040204020203" pitchFamily="34" charset="0"/>
                  <a:cs typeface="Segoe UI Semibold" panose="020B0702040204020203" pitchFamily="34" charset="0"/>
                </a:endParaRPr>
              </a:p>
              <a:p>
                <a:endParaRPr lang="en-US" b="0" dirty="0">
                  <a:latin typeface="Segoe UI" panose="020B0502040204020203" pitchFamily="34" charset="0"/>
                  <a:cs typeface="Segoe UI" panose="020B0502040204020203" pitchFamily="34" charset="0"/>
                </a:endParaRPr>
              </a:p>
              <a:p>
                <a:r>
                  <a:rPr lang="en-US" b="0" dirty="0">
                    <a:latin typeface="Segoe UI" panose="020B0502040204020203" pitchFamily="34" charset="0"/>
                    <a:cs typeface="Segoe UI" panose="020B0502040204020203" pitchFamily="34" charset="0"/>
                  </a:rPr>
                  <a:t> </a:t>
                </a:r>
                <a14:m>
                  <m:oMath xmlns:m="http://schemas.openxmlformats.org/officeDocument/2006/math">
                    <m:r>
                      <a:rPr lang="en-US" b="0" i="1" smtClean="0">
                        <a:latin typeface="Cambria Math" panose="02040503050406030204" pitchFamily="18" charset="0"/>
                      </a:rPr>
                      <m:t>𝑚𝑎𝑥𝐻𝑒𝑖𝑔h𝑡</m:t>
                    </m:r>
                    <m:r>
                      <a:rPr lang="en-US" b="0" i="1" smtClean="0">
                        <a:latin typeface="Cambria Math" panose="02040503050406030204" pitchFamily="18" charset="0"/>
                      </a:rPr>
                      <m:t>:</m:t>
                    </m:r>
                    <m:r>
                      <a:rPr lang="en-US" b="0" i="1" smtClean="0">
                        <a:latin typeface="Cambria Math" panose="02040503050406030204" pitchFamily="18" charset="0"/>
                      </a:rPr>
                      <m:t>𝑆𝑡𝑎𝑡𝑖𝑜𝑛</m:t>
                    </m:r>
                    <m:r>
                      <a:rPr lang="en-US" b="0" i="1" smtClean="0">
                        <a:latin typeface="Cambria Math" panose="02040503050406030204" pitchFamily="18" charset="0"/>
                      </a:rPr>
                      <m:t> →</m:t>
                    </m:r>
                    <m:r>
                      <a:rPr lang="en-US" b="0" i="1" smtClean="0">
                        <a:latin typeface="Cambria Math" panose="02040503050406030204" pitchFamily="18" charset="0"/>
                      </a:rPr>
                      <m:t>𝑁𝑎𝑡</m:t>
                    </m:r>
                  </m:oMath>
                </a14:m>
                <a:endParaRPr lang="en-US" b="0" i="1" dirty="0">
                  <a:latin typeface="Segoe UI" panose="020B0502040204020203" pitchFamily="34" charset="0"/>
                  <a:cs typeface="Segoe UI" panose="020B0502040204020203" pitchFamily="34" charset="0"/>
                </a:endParaRPr>
              </a:p>
              <a:p>
                <a:r>
                  <a:rPr lang="en-US" b="0" dirty="0">
                    <a:latin typeface="Segoe UI" panose="020B0502040204020203" pitchFamily="34" charset="0"/>
                    <a:cs typeface="Segoe UI" panose="020B0502040204020203" pitchFamily="34" charset="0"/>
                  </a:rPr>
                  <a:t> </a:t>
                </a:r>
                <a14:m>
                  <m:oMath xmlns:m="http://schemas.openxmlformats.org/officeDocument/2006/math">
                    <m:r>
                      <a:rPr lang="en-US" b="0" i="1" smtClean="0">
                        <a:latin typeface="Cambria Math" panose="02040503050406030204" pitchFamily="18" charset="0"/>
                      </a:rPr>
                      <m:t>𝑜𝑝𝑒𝑟𝑎𝑡𝑜𝑟</m:t>
                    </m:r>
                    <m:r>
                      <a:rPr lang="en-US" b="0" i="1" smtClean="0">
                        <a:latin typeface="Cambria Math" panose="02040503050406030204" pitchFamily="18" charset="0"/>
                      </a:rPr>
                      <m:t>:</m:t>
                    </m:r>
                    <m:r>
                      <a:rPr lang="en-US" b="0" i="1" smtClean="0">
                        <a:latin typeface="Cambria Math" panose="02040503050406030204" pitchFamily="18" charset="0"/>
                      </a:rPr>
                      <m:t>𝑆𝑡𝑎𝑡𝑖𝑜𝑛</m:t>
                    </m:r>
                    <m:r>
                      <a:rPr lang="en-US" b="0" i="1" smtClean="0">
                        <a:latin typeface="Cambria Math" panose="02040503050406030204" pitchFamily="18" charset="0"/>
                      </a:rPr>
                      <m:t>×</m:t>
                    </m:r>
                    <m:r>
                      <a:rPr lang="en-US" b="0" i="1" smtClean="0">
                        <a:latin typeface="Cambria Math" panose="02040503050406030204" pitchFamily="18" charset="0"/>
                      </a:rPr>
                      <m:t>𝑍𝑜𝑛𝑒</m:t>
                    </m:r>
                    <m:r>
                      <a:rPr lang="en-US" b="0" i="1" smtClean="0">
                        <a:latin typeface="Cambria Math" panose="02040503050406030204" pitchFamily="18" charset="0"/>
                      </a:rPr>
                      <m:t> →</m:t>
                    </m:r>
                    <m:r>
                      <a:rPr lang="en-US" b="0" i="1" smtClean="0">
                        <a:latin typeface="Cambria Math" panose="02040503050406030204" pitchFamily="18" charset="0"/>
                      </a:rPr>
                      <m:t>𝑂𝑝𝑒𝑟𝑎𝑡𝑜𝑟</m:t>
                    </m:r>
                  </m:oMath>
                </a14:m>
                <a:endParaRPr lang="en-US" b="0"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r>
                  <a:rPr lang="en-US" dirty="0">
                    <a:latin typeface="Segoe UI Semibold" panose="020B0702040204020203" pitchFamily="34" charset="0"/>
                    <a:cs typeface="Segoe UI Semibold" panose="020B0702040204020203" pitchFamily="34" charset="0"/>
                  </a:rPr>
                  <a:t>Assignment Constraints:</a:t>
                </a:r>
              </a:p>
              <a:p>
                <a:endParaRPr lang="en-US" dirty="0">
                  <a:latin typeface="Segoe UI" panose="020B0502040204020203" pitchFamily="34" charset="0"/>
                  <a:cs typeface="Segoe UI" panose="020B0502040204020203" pitchFamily="34" charset="0"/>
                </a:endParaRPr>
              </a:p>
              <a:p>
                <a:r>
                  <a:rPr lang="en-US" b="0" dirty="0">
                    <a:latin typeface="Segoe UI" panose="020B0502040204020203" pitchFamily="34" charset="0"/>
                    <a:cs typeface="Segoe UI" panose="020B0502040204020203" pitchFamily="34" charset="0"/>
                  </a:rPr>
                  <a:t>  </a:t>
                </a:r>
                <a14:m>
                  <m:oMath xmlns:m="http://schemas.openxmlformats.org/officeDocument/2006/math">
                    <m:r>
                      <a:rPr lang="en-US" b="0" i="1" smtClean="0">
                        <a:latin typeface="Cambria Math" panose="02040503050406030204" pitchFamily="18" charset="0"/>
                      </a:rPr>
                      <m:t>𝑜𝑝𝑒𝑟𝑎𝑡𝑜𝑟</m:t>
                    </m:r>
                    <m:d>
                      <m:dPr>
                        <m:ctrlPr>
                          <a:rPr lang="en-US" b="0" i="1" smtClean="0">
                            <a:latin typeface="Cambria Math" panose="02040503050406030204" pitchFamily="18" charset="0"/>
                          </a:rPr>
                        </m:ctrlPr>
                      </m:dPr>
                      <m:e>
                        <m:r>
                          <m:rPr>
                            <m:sty m:val="p"/>
                          </m:rPr>
                          <a:rPr lang="en-US" i="1">
                            <a:latin typeface="Cambria Math" panose="02040503050406030204" pitchFamily="18" charset="0"/>
                          </a:rPr>
                          <m:t>s</m:t>
                        </m:r>
                        <m:r>
                          <a:rPr lang="en-US" i="1">
                            <a:latin typeface="Cambria Math" panose="02040503050406030204" pitchFamily="18" charset="0"/>
                          </a:rPr>
                          <m:t>𝑡𝑎𝑡𝑖𝑜𝑛</m:t>
                        </m:r>
                        <m:r>
                          <a:rPr lang="en-US" i="1">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e>
                    </m:d>
                  </m:oMath>
                </a14:m>
                <a:endParaRPr lang="en-US" b="0" i="1" dirty="0">
                  <a:latin typeface="Segoe UI" panose="020B0502040204020203" pitchFamily="34" charset="0"/>
                  <a:cs typeface="Segoe UI" panose="020B0502040204020203" pitchFamily="34" charset="0"/>
                </a:endParaRPr>
              </a:p>
              <a:p>
                <a:r>
                  <a:rPr lang="en-US" b="0" dirty="0">
                    <a:latin typeface="Segoe UI" panose="020B0502040204020203" pitchFamily="34" charset="0"/>
                    <a:cs typeface="Segoe UI" panose="020B0502040204020203" pitchFamily="34" charset="0"/>
                  </a:rPr>
                  <a:t>  </a:t>
                </a:r>
                <a14:m>
                  <m:oMath xmlns:m="http://schemas.openxmlformats.org/officeDocument/2006/math">
                    <m:r>
                      <a:rPr lang="en-US" b="0" i="1" smtClean="0">
                        <a:latin typeface="Cambria Math" panose="02040503050406030204" pitchFamily="18" charset="0"/>
                      </a:rPr>
                      <m:t>𝑚𝑎𝑥𝐻𝑒𝑖𝑔h𝑡</m:t>
                    </m:r>
                    <m:d>
                      <m:dPr>
                        <m:ctrlPr>
                          <a:rPr lang="en-US" b="0" i="1" smtClean="0">
                            <a:latin typeface="Cambria Math" panose="02040503050406030204" pitchFamily="18" charset="0"/>
                          </a:rPr>
                        </m:ctrlPr>
                      </m:dPr>
                      <m:e>
                        <m:r>
                          <m:rPr>
                            <m:sty m:val="p"/>
                          </m:rPr>
                          <a:rPr lang="en-US" i="1">
                            <a:latin typeface="Cambria Math" panose="02040503050406030204" pitchFamily="18" charset="0"/>
                          </a:rPr>
                          <m:t>s</m:t>
                        </m:r>
                        <m:r>
                          <a:rPr lang="en-US" i="1">
                            <a:latin typeface="Cambria Math" panose="02040503050406030204" pitchFamily="18" charset="0"/>
                          </a:rPr>
                          <m:t>𝑡𝑎𝑡𝑖𝑜𝑛</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h𝑒𝑖𝑔h𝑡</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latin typeface="Segoe UI" panose="020B0502040204020203" pitchFamily="34" charset="0"/>
                  <a:cs typeface="Segoe UI" panose="020B0502040204020203" pitchFamily="34" charset="0"/>
                </a:endParaRPr>
              </a:p>
              <a:p>
                <a:endParaRPr lang="en-US" b="0" dirty="0"/>
              </a:p>
              <a:p>
                <a:r>
                  <a:rPr lang="en-US" dirty="0"/>
                  <a:t>We now have height constraint over a process as a </a:t>
                </a:r>
                <a:r>
                  <a:rPr lang="en-US" i="1" dirty="0"/>
                  <a:t>function</a:t>
                </a:r>
                <a:r>
                  <a:rPr lang="en-US" dirty="0"/>
                  <a:t> of a variable ranging over Stations.</a:t>
                </a:r>
                <a:endParaRPr lang="en-US" b="0" dirty="0"/>
              </a:p>
            </p:txBody>
          </p:sp>
        </mc:Choice>
        <mc:Fallback xmlns="">
          <p:sp>
            <p:nvSpPr>
              <p:cNvPr id="6" name="TextBox 5">
                <a:extLst>
                  <a:ext uri="{FF2B5EF4-FFF2-40B4-BE49-F238E27FC236}">
                    <a16:creationId xmlns:a16="http://schemas.microsoft.com/office/drawing/2014/main" id="{D011E84C-B8B4-4D41-8FFF-3013F2C7B6C3}"/>
                  </a:ext>
                </a:extLst>
              </p:cNvPr>
              <p:cNvSpPr txBox="1">
                <a:spLocks noRot="1" noChangeAspect="1" noMove="1" noResize="1" noEditPoints="1" noAdjustHandles="1" noChangeArrowheads="1" noChangeShapeType="1" noTextEdit="1"/>
              </p:cNvSpPr>
              <p:nvPr/>
            </p:nvSpPr>
            <p:spPr>
              <a:xfrm>
                <a:off x="438939" y="1324651"/>
                <a:ext cx="4484742" cy="4905061"/>
              </a:xfrm>
              <a:prstGeom prst="rect">
                <a:avLst/>
              </a:prstGeom>
              <a:blipFill>
                <a:blip r:embed="rId7"/>
                <a:stretch>
                  <a:fillRect l="-1087" t="-497" r="-1630"/>
                </a:stretch>
              </a:blipFill>
            </p:spPr>
            <p:txBody>
              <a:bodyPr/>
              <a:lstStyle/>
              <a:p>
                <a:r>
                  <a:rPr lang="en-US">
                    <a:noFill/>
                  </a:rPr>
                  <a:t> </a:t>
                </a:r>
              </a:p>
            </p:txBody>
          </p:sp>
        </mc:Fallback>
      </mc:AlternateContent>
      <p:pic>
        <p:nvPicPr>
          <p:cNvPr id="8" name="Picture 7" descr="Toy cars lined up in a row on floor">
            <a:extLst>
              <a:ext uri="{FF2B5EF4-FFF2-40B4-BE49-F238E27FC236}">
                <a16:creationId xmlns:a16="http://schemas.microsoft.com/office/drawing/2014/main" id="{CFF5F6CB-2CF8-4D0B-9098-4BC6E790F19F}"/>
              </a:ext>
            </a:extLst>
          </p:cNvPr>
          <p:cNvPicPr>
            <a:picLocks noChangeAspect="1"/>
          </p:cNvPicPr>
          <p:nvPr/>
        </p:nvPicPr>
        <p:blipFill rotWithShape="1">
          <a:blip r:embed="rId8">
            <a:clrChange>
              <a:clrFrom>
                <a:srgbClr val="DDE0E5"/>
              </a:clrFrom>
              <a:clrTo>
                <a:srgbClr val="DDE0E5">
                  <a:alpha val="0"/>
                </a:srgbClr>
              </a:clrTo>
            </a:clrChange>
            <a:extLst>
              <a:ext uri="{28A0092B-C50C-407E-A947-70E740481C1C}">
                <a14:useLocalDpi xmlns:a14="http://schemas.microsoft.com/office/drawing/2010/main" val="0"/>
              </a:ext>
            </a:extLst>
          </a:blip>
          <a:srcRect l="46071" t="55806" r="46273" b="16778"/>
          <a:stretch/>
        </p:blipFill>
        <p:spPr>
          <a:xfrm rot="5400000">
            <a:off x="6227474" y="1584956"/>
            <a:ext cx="549641" cy="1310053"/>
          </a:xfrm>
          <a:prstGeom prst="rect">
            <a:avLst/>
          </a:prstGeom>
        </p:spPr>
      </p:pic>
      <p:pic>
        <p:nvPicPr>
          <p:cNvPr id="10" name="Picture 9" descr="Toy cars lined up in a row on floor">
            <a:extLst>
              <a:ext uri="{FF2B5EF4-FFF2-40B4-BE49-F238E27FC236}">
                <a16:creationId xmlns:a16="http://schemas.microsoft.com/office/drawing/2014/main" id="{EE142A3B-A80A-457B-9400-01F197B80CB2}"/>
              </a:ext>
            </a:extLst>
          </p:cNvPr>
          <p:cNvPicPr>
            <a:picLocks noChangeAspect="1"/>
          </p:cNvPicPr>
          <p:nvPr/>
        </p:nvPicPr>
        <p:blipFill rotWithShape="1">
          <a:blip r:embed="rId8">
            <a:clrChange>
              <a:clrFrom>
                <a:srgbClr val="DDE0E5"/>
              </a:clrFrom>
              <a:clrTo>
                <a:srgbClr val="DDE0E5">
                  <a:alpha val="0"/>
                </a:srgbClr>
              </a:clrTo>
            </a:clrChange>
            <a:extLst>
              <a:ext uri="{28A0092B-C50C-407E-A947-70E740481C1C}">
                <a14:useLocalDpi xmlns:a14="http://schemas.microsoft.com/office/drawing/2010/main" val="0"/>
              </a:ext>
            </a:extLst>
          </a:blip>
          <a:srcRect l="46071" t="55806" r="46273" b="16778"/>
          <a:stretch/>
        </p:blipFill>
        <p:spPr>
          <a:xfrm rot="5400000">
            <a:off x="8157123" y="1563887"/>
            <a:ext cx="549641" cy="1310053"/>
          </a:xfrm>
          <a:prstGeom prst="rect">
            <a:avLst/>
          </a:prstGeom>
        </p:spPr>
      </p:pic>
      <p:pic>
        <p:nvPicPr>
          <p:cNvPr id="11" name="Picture 10" descr="Toy cars lined up in a row on floor">
            <a:extLst>
              <a:ext uri="{FF2B5EF4-FFF2-40B4-BE49-F238E27FC236}">
                <a16:creationId xmlns:a16="http://schemas.microsoft.com/office/drawing/2014/main" id="{3F64009D-3F4F-4493-A0B3-69ABC7A7A664}"/>
              </a:ext>
            </a:extLst>
          </p:cNvPr>
          <p:cNvPicPr>
            <a:picLocks noChangeAspect="1"/>
          </p:cNvPicPr>
          <p:nvPr/>
        </p:nvPicPr>
        <p:blipFill rotWithShape="1">
          <a:blip r:embed="rId8">
            <a:clrChange>
              <a:clrFrom>
                <a:srgbClr val="DDE0E5"/>
              </a:clrFrom>
              <a:clrTo>
                <a:srgbClr val="DDE0E5">
                  <a:alpha val="0"/>
                </a:srgbClr>
              </a:clrTo>
            </a:clrChange>
            <a:extLst>
              <a:ext uri="{28A0092B-C50C-407E-A947-70E740481C1C}">
                <a14:useLocalDpi xmlns:a14="http://schemas.microsoft.com/office/drawing/2010/main" val="0"/>
              </a:ext>
            </a:extLst>
          </a:blip>
          <a:srcRect l="46071" t="55806" r="46273" b="16778"/>
          <a:stretch/>
        </p:blipFill>
        <p:spPr>
          <a:xfrm rot="5400000">
            <a:off x="10139775" y="1563887"/>
            <a:ext cx="549641" cy="1310053"/>
          </a:xfrm>
          <a:prstGeom prst="rect">
            <a:avLst/>
          </a:prstGeom>
        </p:spPr>
      </p:pic>
      <p:sp>
        <p:nvSpPr>
          <p:cNvPr id="2" name="Title 1">
            <a:extLst>
              <a:ext uri="{FF2B5EF4-FFF2-40B4-BE49-F238E27FC236}">
                <a16:creationId xmlns:a16="http://schemas.microsoft.com/office/drawing/2014/main" id="{FB375F00-52CD-7D43-CB64-F0905419DD19}"/>
              </a:ext>
            </a:extLst>
          </p:cNvPr>
          <p:cNvSpPr>
            <a:spLocks noGrp="1"/>
          </p:cNvSpPr>
          <p:nvPr>
            <p:ph type="title"/>
          </p:nvPr>
        </p:nvSpPr>
        <p:spPr>
          <a:xfrm>
            <a:off x="589468" y="115431"/>
            <a:ext cx="10515600" cy="1325563"/>
          </a:xfrm>
        </p:spPr>
        <p:txBody>
          <a:bodyPr/>
          <a:lstStyle/>
          <a:p>
            <a:r>
              <a:rPr lang="en-US" dirty="0"/>
              <a:t>Encoding – A case study</a:t>
            </a:r>
          </a:p>
        </p:txBody>
      </p:sp>
    </p:spTree>
    <p:extLst>
      <p:ext uri="{BB962C8B-B14F-4D97-AF65-F5344CB8AC3E}">
        <p14:creationId xmlns:p14="http://schemas.microsoft.com/office/powerpoint/2010/main" val="248248945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D2E99D3-5311-4CC3-B5BE-96101BC2F143}"/>
                  </a:ext>
                </a:extLst>
              </p:cNvPr>
              <p:cNvSpPr txBox="1"/>
              <p:nvPr/>
            </p:nvSpPr>
            <p:spPr>
              <a:xfrm>
                <a:off x="517289" y="1383763"/>
                <a:ext cx="10362746" cy="3518977"/>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Number of Processes = O(1K)</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Number of Stations  = </a:t>
                </a:r>
                <a:r>
                  <a:rPr lang="en-US" sz="2400" dirty="0">
                    <a:gradFill>
                      <a:gsLst>
                        <a:gs pos="2917">
                          <a:prstClr val="black"/>
                        </a:gs>
                        <a:gs pos="30000">
                          <a:prstClr val="black"/>
                        </a:gs>
                      </a:gsLst>
                      <a:lin ang="5400000" scaled="0"/>
                    </a:gradFill>
                    <a:latin typeface="Calibri" panose="020F0502020204030204"/>
                  </a:rPr>
                  <a:t>O(</a:t>
                </a:r>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1K)</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Number of Tasks = O(</a:t>
                </a:r>
                <a:r>
                  <a:rPr lang="en-US" sz="2400" dirty="0">
                    <a:gradFill>
                      <a:gsLst>
                        <a:gs pos="2917">
                          <a:prstClr val="black"/>
                        </a:gs>
                        <a:gs pos="30000">
                          <a:prstClr val="black"/>
                        </a:gs>
                      </a:gsLst>
                      <a:lin ang="5400000" scaled="0"/>
                    </a:gradFill>
                    <a:latin typeface="Calibri" panose="020F0502020204030204"/>
                  </a:rPr>
                  <a:t>10K)</a:t>
                </a:r>
                <a:endPar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Up to O(10) different operators per station</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Direct MIP-style encoding: </a:t>
                </a:r>
                <a14:m>
                  <m:oMath xmlns:m="http://schemas.openxmlformats.org/officeDocument/2006/math">
                    <m:sSub>
                      <m:sSubPr>
                        <m:ctrlP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𝑠</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𝑜𝑝</m:t>
                        </m:r>
                      </m:sub>
                    </m:sSub>
                  </m:oMath>
                </a14:m>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 - Task </a:t>
                </a:r>
                <a14:m>
                  <m:oMath xmlns:m="http://schemas.openxmlformats.org/officeDocument/2006/math">
                    <m:r>
                      <a:rPr kumimoji="0" lang="en-US" sz="2400" b="0" i="1" u="none" strike="noStrike" kern="1200" cap="none" spc="0" normalizeH="0" baseline="0" noProof="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𝑖</m:t>
                    </m:r>
                  </m:oMath>
                </a14:m>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 is at station </a:t>
                </a:r>
                <a14:m>
                  <m:oMath xmlns:m="http://schemas.openxmlformats.org/officeDocument/2006/math">
                    <m:r>
                      <a:rPr kumimoji="0" lang="en-US" sz="2400" b="0" i="1" u="none" strike="noStrike" kern="1200" cap="none" spc="0" normalizeH="0" baseline="0" noProof="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𝑠</m:t>
                    </m:r>
                  </m:oMath>
                </a14:m>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 using operator </a:t>
                </a:r>
                <a14:m>
                  <m:oMath xmlns:m="http://schemas.openxmlformats.org/officeDocument/2006/math">
                    <m:r>
                      <a:rPr kumimoji="0" lang="en-US" sz="2400" b="0" i="1" u="none" strike="noStrike" kern="1200" cap="none" spc="0" normalizeH="0" baseline="0" noProof="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𝑜𝑝</m:t>
                    </m:r>
                  </m:oMath>
                </a14:m>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1" u="none" strike="noStrike" kern="1200" cap="none" spc="0" normalizeH="0" baseline="0" noProof="0" dirty="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1" u="none" strike="noStrike" kern="1200" cap="none" spc="0" normalizeH="0" baseline="0" noProof="0" dirty="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a:t>		</a:t>
                </a:r>
                <a14:m>
                  <m:oMath xmlns:m="http://schemas.openxmlformats.org/officeDocument/2006/math">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10</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𝐾</m:t>
                    </m:r>
                    <m:r>
                      <a:rPr kumimoji="0" lang="en-US" sz="2400" b="0" i="1" u="none" strike="noStrike" kern="1200" cap="none" spc="0" normalizeH="0" baseline="0" noProof="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1</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𝐾</m:t>
                    </m:r>
                    <m:r>
                      <a:rPr kumimoji="0" lang="en-US" sz="2400" b="0" i="1" u="none" strike="noStrike" kern="1200" cap="none" spc="0" normalizeH="0" baseline="0" noProof="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10</m:t>
                    </m:r>
                    <m:r>
                      <a:rPr kumimoji="0" lang="en-US" sz="2400" b="0" i="1" u="none" strike="noStrike" kern="1200" cap="none" spc="0" normalizeH="0" baseline="0" noProof="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100</m:t>
                    </m:r>
                    <m:r>
                      <a:rPr kumimoji="0" lang="en-US" sz="2400" b="0" i="1" u="none" strike="noStrike" kern="1200" cap="none" spc="0" normalizeH="0" baseline="0" noProof="0" smtClean="0">
                        <a:ln>
                          <a:noFill/>
                        </a:ln>
                        <a:gradFill>
                          <a:gsLst>
                            <a:gs pos="2917">
                              <a:prstClr val="black"/>
                            </a:gs>
                            <a:gs pos="30000">
                              <a:prstClr val="black"/>
                            </a:gs>
                          </a:gsLst>
                          <a:lin ang="5400000" scaled="0"/>
                        </a:gradFill>
                        <a:effectLst/>
                        <a:uLnTx/>
                        <a:uFillTx/>
                        <a:latin typeface="Cambria Math" panose="02040503050406030204" pitchFamily="18" charset="0"/>
                        <a:ea typeface="+mn-ea"/>
                        <a:cs typeface="+mn-cs"/>
                      </a:rPr>
                      <m:t>𝑀</m:t>
                    </m:r>
                  </m:oMath>
                </a14:m>
                <a:r>
                  <a:rPr kumimoji="0" lang="en-US" sz="2400" b="0" i="0" u="none" strike="noStrike" kern="1200" cap="none" spc="0" normalizeH="0" baseline="0" noProof="0" dirty="0">
                    <a:ln>
                      <a:noFill/>
                    </a:ln>
                    <a:gradFill>
                      <a:gsLst>
                        <a:gs pos="2917">
                          <a:prstClr val="black"/>
                        </a:gs>
                        <a:gs pos="30000">
                          <a:prstClr val="black"/>
                        </a:gs>
                      </a:gsLst>
                      <a:lin ang="5400000" scaled="0"/>
                    </a:gradFill>
                    <a:effectLst/>
                    <a:uLnTx/>
                    <a:uFillTx/>
                    <a:latin typeface="Calibri" panose="020F0502020204030204"/>
                    <a:ea typeface="+mn-ea"/>
                    <a:cs typeface="+mn-cs"/>
                  </a:rPr>
                  <a:t> variables</a:t>
                </a:r>
              </a:p>
            </p:txBody>
          </p:sp>
        </mc:Choice>
        <mc:Fallback xmlns="">
          <p:sp>
            <p:nvSpPr>
              <p:cNvPr id="4" name="TextBox 3">
                <a:extLst>
                  <a:ext uri="{FF2B5EF4-FFF2-40B4-BE49-F238E27FC236}">
                    <a16:creationId xmlns:a16="http://schemas.microsoft.com/office/drawing/2014/main" id="{DD2E99D3-5311-4CC3-B5BE-96101BC2F143}"/>
                  </a:ext>
                </a:extLst>
              </p:cNvPr>
              <p:cNvSpPr txBox="1">
                <a:spLocks noRot="1" noChangeAspect="1" noMove="1" noResize="1" noEditPoints="1" noAdjustHandles="1" noChangeArrowheads="1" noChangeShapeType="1" noTextEdit="1"/>
              </p:cNvSpPr>
              <p:nvPr/>
            </p:nvSpPr>
            <p:spPr>
              <a:xfrm>
                <a:off x="517289" y="1383763"/>
                <a:ext cx="10362746" cy="3518977"/>
              </a:xfrm>
              <a:prstGeom prst="rect">
                <a:avLst/>
              </a:prstGeom>
              <a:blipFill>
                <a:blip r:embed="rId4"/>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4740B0E-3B11-4DCC-BC60-24309D738E58}"/>
              </a:ext>
            </a:extLst>
          </p:cNvPr>
          <p:cNvSpPr txBox="1">
            <a:spLocks/>
          </p:cNvSpPr>
          <p:nvPr/>
        </p:nvSpPr>
        <p:spPr>
          <a:xfrm>
            <a:off x="588263" y="457200"/>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noProof="0" dirty="0">
                <a:gradFill>
                  <a:gsLst>
                    <a:gs pos="1250">
                      <a:srgbClr val="000000"/>
                    </a:gs>
                    <a:gs pos="100000">
                      <a:srgbClr val="000000"/>
                    </a:gs>
                  </a:gsLst>
                  <a:lin ang="5400000" scaled="0"/>
                </a:gradFill>
              </a:rPr>
              <a:t>Encoding - Domain Overload</a:t>
            </a:r>
            <a:endParaRPr kumimoji="0" lang="en-US" sz="3600" b="0" i="0" u="none" strike="noStrike" kern="1200" cap="none" spc="-50" normalizeH="0" baseline="0" noProof="0" dirty="0">
              <a:ln w="3175">
                <a:noFill/>
              </a:ln>
              <a:gradFill>
                <a:gsLst>
                  <a:gs pos="1250">
                    <a:srgbClr val="000000"/>
                  </a:gs>
                  <a:gs pos="100000">
                    <a:srgbClr val="000000"/>
                  </a:gs>
                </a:gsLst>
                <a:lin ang="5400000" scaled="0"/>
              </a:gradFill>
              <a:effectLst/>
              <a:uLnTx/>
              <a:uFillTx/>
              <a:ea typeface="+mn-ea"/>
              <a:cs typeface="Segoe UI" pitchFamily="34" charset="0"/>
            </a:endParaRPr>
          </a:p>
        </p:txBody>
      </p:sp>
      <p:sp>
        <p:nvSpPr>
          <p:cNvPr id="5" name="TextBox 4">
            <a:extLst>
              <a:ext uri="{FF2B5EF4-FFF2-40B4-BE49-F238E27FC236}">
                <a16:creationId xmlns:a16="http://schemas.microsoft.com/office/drawing/2014/main" id="{48D1DD53-EACA-4C9C-A0DB-84EACF58744D}"/>
              </a:ext>
            </a:extLst>
          </p:cNvPr>
          <p:cNvSpPr txBox="1"/>
          <p:nvPr/>
        </p:nvSpPr>
        <p:spPr>
          <a:xfrm>
            <a:off x="697226" y="5044472"/>
            <a:ext cx="95216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AAE68"/>
                </a:solidFill>
                <a:effectLst/>
                <a:uLnTx/>
                <a:uFillTx/>
                <a:latin typeface="Calibri" panose="020F0502020204030204"/>
                <a:ea typeface="+mn-ea"/>
                <a:cs typeface="+mn-cs"/>
              </a:rPr>
              <a:t>SMT approach: </a:t>
            </a:r>
            <a:r>
              <a:rPr lang="en-US" sz="2400" b="1" dirty="0">
                <a:solidFill>
                  <a:srgbClr val="5AAE68"/>
                </a:solidFill>
                <a:latin typeface="Calibri" panose="020F0502020204030204"/>
              </a:rPr>
              <a:t>Use uninterpreted functions for “symbolic indices”</a:t>
            </a:r>
            <a:endParaRPr kumimoji="0" lang="en-US" sz="2400" b="1" i="0" u="none" strike="noStrike" kern="1200" cap="none" spc="0" normalizeH="0" baseline="0" noProof="0" dirty="0">
              <a:ln>
                <a:noFill/>
              </a:ln>
              <a:solidFill>
                <a:srgbClr val="5AAE68"/>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DFD0853-9EDE-0629-CBE9-24646E861A31}"/>
                  </a:ext>
                </a:extLst>
              </p:cNvPr>
              <p:cNvSpPr txBox="1"/>
              <p:nvPr/>
            </p:nvSpPr>
            <p:spPr>
              <a:xfrm>
                <a:off x="6341097" y="5808124"/>
                <a:ext cx="5696932" cy="830997"/>
              </a:xfrm>
              <a:prstGeom prst="rect">
                <a:avLst/>
              </a:prstGeom>
              <a:noFill/>
            </p:spPr>
            <p:txBody>
              <a:bodyPr wrap="square">
                <a:spAutoFit/>
              </a:bodyPr>
              <a:lstStyle/>
              <a:p>
                <a:r>
                  <a:rPr lang="en-US" sz="2400" b="0" dirty="0">
                    <a:latin typeface="Segoe UI" panose="020B0502040204020203" pitchFamily="34" charset="0"/>
                    <a:cs typeface="Segoe UI" panose="020B0502040204020203" pitchFamily="34" charset="0"/>
                  </a:rPr>
                  <a:t>  </a:t>
                </a:r>
                <a14:m>
                  <m:oMath xmlns:m="http://schemas.openxmlformats.org/officeDocument/2006/math">
                    <m:r>
                      <a:rPr lang="en-US" sz="2400" b="0" i="1" smtClean="0">
                        <a:latin typeface="Cambria Math" panose="02040503050406030204" pitchFamily="18" charset="0"/>
                      </a:rPr>
                      <m:t>𝑜𝑝𝑒𝑟𝑎𝑡𝑜𝑟</m:t>
                    </m:r>
                    <m:d>
                      <m:dPr>
                        <m:ctrlPr>
                          <a:rPr lang="en-US" sz="2400" b="0" i="1" smtClean="0">
                            <a:latin typeface="Cambria Math" panose="02040503050406030204" pitchFamily="18" charset="0"/>
                          </a:rPr>
                        </m:ctrlPr>
                      </m:dPr>
                      <m:e>
                        <m:r>
                          <m:rPr>
                            <m:sty m:val="p"/>
                          </m:rPr>
                          <a:rPr lang="en-US" sz="2400" i="1">
                            <a:latin typeface="Cambria Math" panose="02040503050406030204" pitchFamily="18" charset="0"/>
                          </a:rPr>
                          <m:t>s</m:t>
                        </m:r>
                        <m:r>
                          <a:rPr lang="en-US" sz="2400" i="1">
                            <a:latin typeface="Cambria Math" panose="02040503050406030204" pitchFamily="18" charset="0"/>
                          </a:rPr>
                          <m:t>𝑡𝑎𝑡𝑖𝑜𝑛</m:t>
                        </m:r>
                        <m:r>
                          <a:rPr lang="en-US" sz="2400" i="1">
                            <a:latin typeface="Cambria Math" panose="02040503050406030204" pitchFamily="18" charset="0"/>
                          </a:rPr>
                          <m:t>(</m:t>
                        </m:r>
                        <m:r>
                          <a:rPr lang="en-US" sz="2400" i="1">
                            <a:latin typeface="Cambria Math" panose="02040503050406030204" pitchFamily="18" charset="0"/>
                          </a:rPr>
                          <m:t>𝑝</m:t>
                        </m:r>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𝑧</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𝑜</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𝑜</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m:t>
                            </m:r>
                          </m:sub>
                        </m:sSub>
                      </m:e>
                    </m:d>
                  </m:oMath>
                </a14:m>
                <a:endParaRPr lang="en-US" sz="2400" b="0" i="1" dirty="0">
                  <a:latin typeface="Segoe UI" panose="020B0502040204020203" pitchFamily="34" charset="0"/>
                  <a:cs typeface="Segoe UI" panose="020B0502040204020203" pitchFamily="34" charset="0"/>
                </a:endParaRPr>
              </a:p>
              <a:p>
                <a:r>
                  <a:rPr lang="en-US" sz="2400" b="0" dirty="0">
                    <a:latin typeface="Segoe UI" panose="020B0502040204020203" pitchFamily="34" charset="0"/>
                    <a:cs typeface="Segoe UI" panose="020B0502040204020203" pitchFamily="34" charset="0"/>
                  </a:rPr>
                  <a:t>  </a:t>
                </a:r>
                <a14:m>
                  <m:oMath xmlns:m="http://schemas.openxmlformats.org/officeDocument/2006/math">
                    <m:r>
                      <a:rPr lang="en-US" sz="2400" b="0" i="1" smtClean="0">
                        <a:latin typeface="Cambria Math" panose="02040503050406030204" pitchFamily="18" charset="0"/>
                      </a:rPr>
                      <m:t>𝑚𝑎𝑥𝐻𝑒𝑖𝑔h𝑡</m:t>
                    </m:r>
                    <m:d>
                      <m:dPr>
                        <m:ctrlPr>
                          <a:rPr lang="en-US" sz="2400" b="0" i="1" smtClean="0">
                            <a:latin typeface="Cambria Math" panose="02040503050406030204" pitchFamily="18" charset="0"/>
                          </a:rPr>
                        </m:ctrlPr>
                      </m:dPr>
                      <m:e>
                        <m:r>
                          <m:rPr>
                            <m:sty m:val="p"/>
                          </m:rPr>
                          <a:rPr lang="en-US" sz="2400" i="1">
                            <a:latin typeface="Cambria Math" panose="02040503050406030204" pitchFamily="18" charset="0"/>
                          </a:rPr>
                          <m:t>s</m:t>
                        </m:r>
                        <m:r>
                          <a:rPr lang="en-US" sz="2400" i="1">
                            <a:latin typeface="Cambria Math" panose="02040503050406030204" pitchFamily="18" charset="0"/>
                          </a:rPr>
                          <m:t>𝑡𝑎𝑡𝑖𝑜𝑛</m:t>
                        </m:r>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rPr>
                          <m:t>)</m:t>
                        </m:r>
                      </m:e>
                    </m:d>
                    <m:r>
                      <a:rPr lang="en-US" sz="2400" b="0" i="1" smtClean="0">
                        <a:latin typeface="Cambria Math" panose="02040503050406030204" pitchFamily="18" charset="0"/>
                      </a:rPr>
                      <m:t>≥</m:t>
                    </m:r>
                    <m:r>
                      <a:rPr lang="en-US" sz="2400" b="0" i="1" smtClean="0">
                        <a:latin typeface="Cambria Math" panose="02040503050406030204" pitchFamily="18" charset="0"/>
                      </a:rPr>
                      <m:t>h𝑒𝑖𝑔h𝑡</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oMath>
                </a14:m>
                <a:endParaRPr lang="en-US" sz="2400" dirty="0">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1DFD0853-9EDE-0629-CBE9-24646E861A31}"/>
                  </a:ext>
                </a:extLst>
              </p:cNvPr>
              <p:cNvSpPr txBox="1">
                <a:spLocks noRot="1" noChangeAspect="1" noMove="1" noResize="1" noEditPoints="1" noAdjustHandles="1" noChangeArrowheads="1" noChangeShapeType="1" noTextEdit="1"/>
              </p:cNvSpPr>
              <p:nvPr/>
            </p:nvSpPr>
            <p:spPr>
              <a:xfrm>
                <a:off x="6341097" y="5808124"/>
                <a:ext cx="5696932" cy="830997"/>
              </a:xfrm>
              <a:prstGeom prst="rect">
                <a:avLst/>
              </a:prstGeom>
              <a:blipFill>
                <a:blip r:embed="rId5"/>
                <a:stretch>
                  <a:fillRect b="-11029"/>
                </a:stretch>
              </a:blipFill>
            </p:spPr>
            <p:txBody>
              <a:bodyPr/>
              <a:lstStyle/>
              <a:p>
                <a:r>
                  <a:rPr lang="en-US">
                    <a:noFill/>
                  </a:rPr>
                  <a:t> </a:t>
                </a:r>
              </a:p>
            </p:txBody>
          </p:sp>
        </mc:Fallback>
      </mc:AlternateContent>
    </p:spTree>
    <p:extLst>
      <p:ext uri="{BB962C8B-B14F-4D97-AF65-F5344CB8AC3E}">
        <p14:creationId xmlns:p14="http://schemas.microsoft.com/office/powerpoint/2010/main" val="31393458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5EDD2E-DDD3-4D1E-937C-BA44F1D685CB}"/>
              </a:ext>
            </a:extLst>
          </p:cNvPr>
          <p:cNvPicPr>
            <a:picLocks noChangeAspect="1"/>
          </p:cNvPicPr>
          <p:nvPr/>
        </p:nvPicPr>
        <p:blipFill>
          <a:blip r:embed="rId3"/>
          <a:stretch>
            <a:fillRect/>
          </a:stretch>
        </p:blipFill>
        <p:spPr>
          <a:xfrm>
            <a:off x="171049" y="1161679"/>
            <a:ext cx="12192000" cy="3318120"/>
          </a:xfrm>
          <a:prstGeom prst="rect">
            <a:avLst/>
          </a:prstGeom>
        </p:spPr>
      </p:pic>
      <p:sp>
        <p:nvSpPr>
          <p:cNvPr id="7" name="TextBox 6">
            <a:extLst>
              <a:ext uri="{FF2B5EF4-FFF2-40B4-BE49-F238E27FC236}">
                <a16:creationId xmlns:a16="http://schemas.microsoft.com/office/drawing/2014/main" id="{DB6B9FD2-14FB-469A-9215-961C4C25B0D0}"/>
              </a:ext>
            </a:extLst>
          </p:cNvPr>
          <p:cNvSpPr txBox="1"/>
          <p:nvPr/>
        </p:nvSpPr>
        <p:spPr>
          <a:xfrm>
            <a:off x="171049" y="4584918"/>
            <a:ext cx="11917558"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Constrained multi-knapsack: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set of items, each is added to one knapsack, subject to side-constraints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AAE68"/>
                </a:solidFill>
                <a:effectLst/>
                <a:uLnTx/>
                <a:uFillTx/>
                <a:latin typeface="Calibri" panose="020F0502020204030204"/>
                <a:ea typeface="+mn-ea"/>
                <a:cs typeface="+mn-cs"/>
              </a:rPr>
              <a:t>Z3 approach: Programming Custom Theories (no built-in scheduling constraints)</a:t>
            </a:r>
          </a:p>
        </p:txBody>
      </p:sp>
      <p:sp>
        <p:nvSpPr>
          <p:cNvPr id="11" name="TextBox 10">
            <a:extLst>
              <a:ext uri="{FF2B5EF4-FFF2-40B4-BE49-F238E27FC236}">
                <a16:creationId xmlns:a16="http://schemas.microsoft.com/office/drawing/2014/main" id="{9355CB23-1880-45E9-83E3-BC2158C455D7}"/>
              </a:ext>
            </a:extLst>
          </p:cNvPr>
          <p:cNvSpPr txBox="1"/>
          <p:nvPr/>
        </p:nvSpPr>
        <p:spPr>
          <a:xfrm>
            <a:off x="8018207" y="3617842"/>
            <a:ext cx="32190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 polluting, nasty side constraint</a:t>
            </a:r>
          </a:p>
        </p:txBody>
      </p:sp>
      <p:sp>
        <p:nvSpPr>
          <p:cNvPr id="9" name="Title 1">
            <a:extLst>
              <a:ext uri="{FF2B5EF4-FFF2-40B4-BE49-F238E27FC236}">
                <a16:creationId xmlns:a16="http://schemas.microsoft.com/office/drawing/2014/main" id="{EE3B0B6B-EF4A-49EE-95CF-CEED8B1E7D7D}"/>
              </a:ext>
            </a:extLst>
          </p:cNvPr>
          <p:cNvSpPr txBox="1">
            <a:spLocks/>
          </p:cNvSpPr>
          <p:nvPr/>
        </p:nvSpPr>
        <p:spPr>
          <a:xfrm>
            <a:off x="588263" y="457200"/>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noProof="0" dirty="0">
                <a:gradFill>
                  <a:gsLst>
                    <a:gs pos="1250">
                      <a:srgbClr val="000000"/>
                    </a:gs>
                    <a:gs pos="100000">
                      <a:srgbClr val="000000"/>
                    </a:gs>
                  </a:gsLst>
                  <a:lin ang="5400000" scaled="0"/>
                </a:gradFill>
              </a:rPr>
              <a:t>Encoding - Constraint Overload</a:t>
            </a:r>
            <a:endParaRPr kumimoji="0" lang="en-US" sz="3600" b="0" i="0" u="none" strike="noStrike" kern="1200" cap="none" spc="-50" normalizeH="0" baseline="0" noProof="0" dirty="0">
              <a:ln w="3175">
                <a:noFill/>
              </a:ln>
              <a:gradFill>
                <a:gsLst>
                  <a:gs pos="1250">
                    <a:srgbClr val="000000"/>
                  </a:gs>
                  <a:gs pos="100000">
                    <a:srgbClr val="000000"/>
                  </a:gs>
                </a:gsLst>
                <a:lin ang="5400000" scaled="0"/>
              </a:gradFill>
              <a:effectLst/>
              <a:uLnTx/>
              <a:uFillTx/>
              <a:ea typeface="+mn-ea"/>
              <a:cs typeface="Segoe UI" pitchFamily="34" charset="0"/>
            </a:endParaRPr>
          </a:p>
        </p:txBody>
      </p:sp>
      <p:sp>
        <p:nvSpPr>
          <p:cNvPr id="2" name="Rectangle: Rounded Corners 1">
            <a:extLst>
              <a:ext uri="{FF2B5EF4-FFF2-40B4-BE49-F238E27FC236}">
                <a16:creationId xmlns:a16="http://schemas.microsoft.com/office/drawing/2014/main" id="{B5B60D60-5BAD-4FB6-81F0-39CFC14D3835}"/>
              </a:ext>
            </a:extLst>
          </p:cNvPr>
          <p:cNvSpPr/>
          <p:nvPr/>
        </p:nvSpPr>
        <p:spPr>
          <a:xfrm>
            <a:off x="4671392" y="3064088"/>
            <a:ext cx="6467060" cy="51020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2371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2C5B-0D31-44AD-A960-99E44A0C0FDD}"/>
              </a:ext>
            </a:extLst>
          </p:cNvPr>
          <p:cNvSpPr>
            <a:spLocks noGrp="1"/>
          </p:cNvSpPr>
          <p:nvPr>
            <p:ph type="ctrTitle"/>
          </p:nvPr>
        </p:nvSpPr>
        <p:spPr>
          <a:xfrm>
            <a:off x="970908" y="1220919"/>
            <a:ext cx="5425781" cy="2387600"/>
          </a:xfrm>
        </p:spPr>
        <p:txBody>
          <a:bodyPr>
            <a:normAutofit/>
          </a:bodyPr>
          <a:lstStyle/>
          <a:p>
            <a:pPr algn="l"/>
            <a:r>
              <a:rPr lang="en-US" b="1" dirty="0"/>
              <a:t>SMT Solving Fundamentals</a:t>
            </a:r>
          </a:p>
        </p:txBody>
      </p:sp>
    </p:spTree>
    <p:extLst>
      <p:ext uri="{BB962C8B-B14F-4D97-AF65-F5344CB8AC3E}">
        <p14:creationId xmlns:p14="http://schemas.microsoft.com/office/powerpoint/2010/main" val="1451170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731540" y="2774174"/>
            <a:ext cx="6664255" cy="121879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Is formula </a:t>
            </a:r>
            <a:r>
              <a:rPr kumimoji="0" lang="en-US" sz="4400" b="1" i="1" u="none" strike="noStrike" kern="0" cap="none" spc="0" normalizeH="0" baseline="0" noProof="0">
                <a:ln>
                  <a:noFill/>
                </a:ln>
                <a:solidFill>
                  <a:srgbClr val="FF0000"/>
                </a:solidFill>
                <a:effectLst/>
                <a:uLnTx/>
                <a:uFillTx/>
                <a:latin typeface="Calibri"/>
                <a:ea typeface="Calibri"/>
                <a:cs typeface="Calibri"/>
                <a:sym typeface="Symbol"/>
              </a:rPr>
              <a:t></a:t>
            </a: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  </a:t>
            </a:r>
            <a:r>
              <a:rPr kumimoji="0" lang="en-US" sz="4400" b="1" i="0" u="none" strike="noStrike" kern="0" cap="none" spc="0" normalizeH="0" baseline="0" noProof="0" err="1">
                <a:ln>
                  <a:noFill/>
                </a:ln>
                <a:solidFill>
                  <a:srgbClr val="FF0000"/>
                </a:solidFill>
                <a:effectLst/>
                <a:uLnTx/>
                <a:uFillTx/>
                <a:latin typeface="Calibri"/>
                <a:ea typeface="Calibri"/>
                <a:cs typeface="Calibri"/>
                <a:sym typeface="Symbol"/>
              </a:rPr>
              <a:t>satisfiable</a:t>
            </a: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 modulo theory </a:t>
            </a:r>
            <a:r>
              <a:rPr kumimoji="0" lang="en-US" sz="4400" b="1" i="1" u="none" strike="noStrike" kern="0" cap="none" spc="0" normalizeH="0" baseline="0" noProof="0">
                <a:ln>
                  <a:noFill/>
                </a:ln>
                <a:solidFill>
                  <a:srgbClr val="FF0000"/>
                </a:solidFill>
                <a:effectLst/>
                <a:uLnTx/>
                <a:uFillTx/>
                <a:latin typeface="Calibri"/>
                <a:ea typeface="Calibri"/>
                <a:cs typeface="Calibri"/>
                <a:sym typeface="Symbol"/>
              </a:rPr>
              <a:t>T </a:t>
            </a: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 </a:t>
            </a:r>
          </a:p>
        </p:txBody>
      </p:sp>
      <p:sp>
        <p:nvSpPr>
          <p:cNvPr id="5" name="Rectangular Callout 4"/>
          <p:cNvSpPr/>
          <p:nvPr/>
        </p:nvSpPr>
        <p:spPr bwMode="auto">
          <a:xfrm>
            <a:off x="5362470" y="4401177"/>
            <a:ext cx="4863402" cy="1587640"/>
          </a:xfrm>
          <a:prstGeom prst="wedgeRectCallout">
            <a:avLst>
              <a:gd name="adj1" fmla="val -9250"/>
              <a:gd name="adj2" fmla="val -74842"/>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Segoe"/>
                <a:ea typeface="Calibri"/>
                <a:cs typeface="Calibri"/>
                <a:sym typeface="Calibri"/>
              </a:rPr>
              <a:t>SMT solvers have specialized algorithms for </a:t>
            </a:r>
            <a:r>
              <a:rPr kumimoji="0" lang="en-US" sz="2800" b="0" i="1" u="none" strike="noStrike" kern="0" cap="none" spc="0" normalizeH="0" baseline="0" noProof="0">
                <a:ln>
                  <a:noFill/>
                </a:ln>
                <a:solidFill>
                  <a:srgbClr val="000000"/>
                </a:solidFill>
                <a:effectLst/>
                <a:uLnTx/>
                <a:uFillTx/>
                <a:latin typeface="Segoe"/>
                <a:ea typeface="Calibri"/>
                <a:cs typeface="Calibri"/>
                <a:sym typeface="Calibri"/>
              </a:rPr>
              <a:t>T</a:t>
            </a:r>
          </a:p>
        </p:txBody>
      </p:sp>
      <p:sp>
        <p:nvSpPr>
          <p:cNvPr id="6" name="Title 1"/>
          <p:cNvSpPr txBox="1">
            <a:spLocks/>
          </p:cNvSpPr>
          <p:nvPr/>
        </p:nvSpPr>
        <p:spPr>
          <a:xfrm>
            <a:off x="1905000" y="230188"/>
            <a:ext cx="9037320" cy="175863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Calibri"/>
                <a:ea typeface="Calibri"/>
                <a:cs typeface="Calibri"/>
                <a:sym typeface="Calibri"/>
              </a:rPr>
              <a:t>Satisfiability Modulo Theories (SMT)</a:t>
            </a:r>
            <a:endParaRPr kumimoji="0" lang="en-US" sz="4800" b="0" i="0" u="none" strike="noStrike" kern="1200" cap="none" spc="-167" normalizeH="0" baseline="0" noProof="0">
              <a:ln>
                <a:noFill/>
              </a:ln>
              <a:solidFill>
                <a:srgbClr val="4472C4"/>
              </a:solidFill>
              <a:effectLst>
                <a:outerShdw blurRad="50800" dist="38100" dir="2700000" algn="tl" rotWithShape="0">
                  <a:prstClr val="black">
                    <a:alpha val="61000"/>
                  </a:prstClr>
                </a:outerShdw>
              </a:effectLst>
              <a:uLnTx/>
              <a:uFillTx/>
              <a:latin typeface="Calibri"/>
              <a:ea typeface="Calibri"/>
              <a:cs typeface="Calibri"/>
              <a:sym typeface="Calibri"/>
            </a:endParaRPr>
          </a:p>
        </p:txBody>
      </p:sp>
    </p:spTree>
    <p:extLst>
      <p:ext uri="{BB962C8B-B14F-4D97-AF65-F5344CB8AC3E}">
        <p14:creationId xmlns:p14="http://schemas.microsoft.com/office/powerpoint/2010/main" val="415745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788160" y="-132080"/>
          <a:ext cx="863600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4800" dirty="0">
                <a:latin typeface="Calibri" pitchFamily="34" charset="0"/>
                <a:sym typeface="Symbol"/>
              </a:rPr>
              <a:t>CDCL(T)</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4931397" y="4088702"/>
            <a:ext cx="2986088" cy="2003625"/>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Equality + UF</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Arithmetic</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Bit-vectors</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a:t>
            </a:r>
            <a:endParaRPr kumimoji="0" lang="en-US" sz="3300" b="0" i="0" u="none" strike="noStrike" kern="1200" cap="none" spc="0" normalizeH="0" baseline="0" noProof="0">
              <a:ln>
                <a:noFill/>
              </a:ln>
              <a:solidFill>
                <a:prstClr val="black"/>
              </a:solidFill>
              <a:effectLst/>
              <a:uLnTx/>
              <a:uFillTx/>
              <a:latin typeface="Calibri"/>
              <a:ea typeface="+mn-ea"/>
              <a:cs typeface="+mn-cs"/>
              <a:sym typeface="Calibri"/>
            </a:endParaRPr>
          </a:p>
        </p:txBody>
      </p:sp>
      <p:sp>
        <p:nvSpPr>
          <p:cNvPr id="6" name="Rectangular Callout 5"/>
          <p:cNvSpPr/>
          <p:nvPr/>
        </p:nvSpPr>
        <p:spPr bwMode="auto">
          <a:xfrm>
            <a:off x="1826342" y="4655576"/>
            <a:ext cx="2138517" cy="875070"/>
          </a:xfrm>
          <a:prstGeom prst="wedgeRectCallout">
            <a:avLst>
              <a:gd name="adj1" fmla="val -12891"/>
              <a:gd name="adj2" fmla="val -12550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lvl="0" indent="0" algn="l"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pitchFamily="34" charset="0"/>
                <a:sym typeface="Calibri"/>
              </a:rPr>
              <a:t>Case Analysis</a:t>
            </a:r>
          </a:p>
        </p:txBody>
      </p:sp>
    </p:spTree>
    <p:extLst>
      <p:ext uri="{BB962C8B-B14F-4D97-AF65-F5344CB8AC3E}">
        <p14:creationId xmlns:p14="http://schemas.microsoft.com/office/powerpoint/2010/main" val="2317895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9F1-1AC2-FEBA-4860-469C55254D3E}"/>
              </a:ext>
            </a:extLst>
          </p:cNvPr>
          <p:cNvSpPr>
            <a:spLocks noGrp="1"/>
          </p:cNvSpPr>
          <p:nvPr>
            <p:ph type="ctrTitle"/>
          </p:nvPr>
        </p:nvSpPr>
        <p:spPr>
          <a:xfrm>
            <a:off x="1524000" y="591897"/>
            <a:ext cx="9144000" cy="1008303"/>
          </a:xfrm>
        </p:spPr>
        <p:txBody>
          <a:bodyPr/>
          <a:lstStyle/>
          <a:p>
            <a:r>
              <a:rPr lang="en-US" dirty="0"/>
              <a:t>Elements of Solving</a:t>
            </a:r>
          </a:p>
        </p:txBody>
      </p:sp>
      <p:sp>
        <p:nvSpPr>
          <p:cNvPr id="6" name="Rectangle: Rounded Corners 5">
            <a:extLst>
              <a:ext uri="{FF2B5EF4-FFF2-40B4-BE49-F238E27FC236}">
                <a16:creationId xmlns:a16="http://schemas.microsoft.com/office/drawing/2014/main" id="{24C98352-E097-F953-7443-A24C43EB29AB}"/>
              </a:ext>
            </a:extLst>
          </p:cNvPr>
          <p:cNvSpPr/>
          <p:nvPr/>
        </p:nvSpPr>
        <p:spPr>
          <a:xfrm>
            <a:off x="2682815" y="2389517"/>
            <a:ext cx="3027872" cy="15958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Satisfiability Preserving </a:t>
            </a:r>
            <a:br>
              <a:rPr lang="en-US" sz="2400" dirty="0"/>
            </a:br>
            <a:r>
              <a:rPr lang="en-US" sz="2400" dirty="0"/>
              <a:t>Pre/in-processing</a:t>
            </a:r>
          </a:p>
        </p:txBody>
      </p:sp>
      <p:sp>
        <p:nvSpPr>
          <p:cNvPr id="8" name="Rectangle: Rounded Corners 7">
            <a:extLst>
              <a:ext uri="{FF2B5EF4-FFF2-40B4-BE49-F238E27FC236}">
                <a16:creationId xmlns:a16="http://schemas.microsoft.com/office/drawing/2014/main" id="{097DB5E0-42E9-E2AB-0512-099D976E6EF2}"/>
              </a:ext>
            </a:extLst>
          </p:cNvPr>
          <p:cNvSpPr/>
          <p:nvPr/>
        </p:nvSpPr>
        <p:spPr>
          <a:xfrm>
            <a:off x="6294407" y="4477109"/>
            <a:ext cx="3027872" cy="15958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Search</a:t>
            </a:r>
          </a:p>
        </p:txBody>
      </p:sp>
      <p:cxnSp>
        <p:nvCxnSpPr>
          <p:cNvPr id="10" name="Connector: Elbow 9">
            <a:extLst>
              <a:ext uri="{FF2B5EF4-FFF2-40B4-BE49-F238E27FC236}">
                <a16:creationId xmlns:a16="http://schemas.microsoft.com/office/drawing/2014/main" id="{6D3D1DE5-B985-7E83-0BEB-ED7C2733A935}"/>
              </a:ext>
            </a:extLst>
          </p:cNvPr>
          <p:cNvCxnSpPr>
            <a:stCxn id="6" idx="3"/>
            <a:endCxn id="8" idx="0"/>
          </p:cNvCxnSpPr>
          <p:nvPr/>
        </p:nvCxnSpPr>
        <p:spPr>
          <a:xfrm>
            <a:off x="5710687" y="3187461"/>
            <a:ext cx="2097656" cy="1280160"/>
          </a:xfrm>
          <a:prstGeom prst="bentConnector2">
            <a:avLst/>
          </a:prstGeom>
          <a:ln w="25400">
            <a:tailEnd type="triangle" w="lg" len="lg"/>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C9985C7D-6D4C-D5E8-6E5E-B16FF34EC8F5}"/>
              </a:ext>
            </a:extLst>
          </p:cNvPr>
          <p:cNvCxnSpPr>
            <a:cxnSpLocks/>
            <a:stCxn id="8" idx="1"/>
            <a:endCxn id="6" idx="2"/>
          </p:cNvCxnSpPr>
          <p:nvPr/>
        </p:nvCxnSpPr>
        <p:spPr>
          <a:xfrm rot="10800000">
            <a:off x="4196751" y="3985405"/>
            <a:ext cx="2097656" cy="1289649"/>
          </a:xfrm>
          <a:prstGeom prst="bentConnector2">
            <a:avLst/>
          </a:prstGeom>
          <a:ln w="25400">
            <a:tailEnd type="triangle" w="lg" len="lg"/>
          </a:ln>
        </p:spPr>
        <p:style>
          <a:lnRef idx="1">
            <a:schemeClr val="dk1"/>
          </a:lnRef>
          <a:fillRef idx="0">
            <a:schemeClr val="dk1"/>
          </a:fillRef>
          <a:effectRef idx="0">
            <a:schemeClr val="dk1"/>
          </a:effectRef>
          <a:fontRef idx="minor">
            <a:schemeClr val="tx1"/>
          </a:fontRef>
        </p:style>
      </p:cxnSp>
      <p:sp>
        <p:nvSpPr>
          <p:cNvPr id="4" name="Speech Bubble: Rectangle with Corners Rounded 3">
            <a:extLst>
              <a:ext uri="{FF2B5EF4-FFF2-40B4-BE49-F238E27FC236}">
                <a16:creationId xmlns:a16="http://schemas.microsoft.com/office/drawing/2014/main" id="{EA8DA1F9-58A4-7046-D85C-103797B22E90}"/>
              </a:ext>
            </a:extLst>
          </p:cNvPr>
          <p:cNvSpPr/>
          <p:nvPr/>
        </p:nvSpPr>
        <p:spPr>
          <a:xfrm>
            <a:off x="53196" y="5003417"/>
            <a:ext cx="2941607" cy="1104181"/>
          </a:xfrm>
          <a:prstGeom prst="wedgeRoundRectCallout">
            <a:avLst>
              <a:gd name="adj1" fmla="val -19659"/>
              <a:gd name="adj2" fmla="val 71094"/>
              <a:gd name="adj3" fmla="val 16667"/>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ysClr val="windowText" lastClr="000000"/>
                </a:solidFill>
              </a:rPr>
              <a:t>Encoding and re-encoding</a:t>
            </a:r>
          </a:p>
          <a:p>
            <a:r>
              <a:rPr lang="en-US" dirty="0">
                <a:solidFill>
                  <a:sysClr val="windowText" lastClr="000000"/>
                </a:solidFill>
              </a:rPr>
              <a:t>c</a:t>
            </a:r>
            <a:r>
              <a:rPr lang="en-US">
                <a:solidFill>
                  <a:sysClr val="windowText" lastClr="000000"/>
                </a:solidFill>
              </a:rPr>
              <a:t>an </a:t>
            </a:r>
            <a:r>
              <a:rPr lang="en-US" dirty="0">
                <a:solidFill>
                  <a:sysClr val="windowText" lastClr="000000"/>
                </a:solidFill>
              </a:rPr>
              <a:t>also be considered an </a:t>
            </a:r>
          </a:p>
          <a:p>
            <a:r>
              <a:rPr lang="en-US" dirty="0">
                <a:solidFill>
                  <a:sysClr val="windowText" lastClr="000000"/>
                </a:solidFill>
              </a:rPr>
              <a:t>element of solving loop.</a:t>
            </a:r>
          </a:p>
        </p:txBody>
      </p:sp>
      <p:pic>
        <p:nvPicPr>
          <p:cNvPr id="5" name="Picture 4" descr="SpongeBob SquarePants - SpongeBob Wiki, the SpongeBob encyclopedia">
            <a:extLst>
              <a:ext uri="{FF2B5EF4-FFF2-40B4-BE49-F238E27FC236}">
                <a16:creationId xmlns:a16="http://schemas.microsoft.com/office/drawing/2014/main" id="{3D0FC0F0-CA7A-C269-F490-8501395C925B}"/>
              </a:ext>
            </a:extLst>
          </p:cNvPr>
          <p:cNvPicPr>
            <a:picLocks noChangeAspect="1"/>
          </p:cNvPicPr>
          <p:nvPr/>
        </p:nvPicPr>
        <p:blipFill>
          <a:blip r:embed="rId2"/>
          <a:stretch>
            <a:fillRect/>
          </a:stretch>
        </p:blipFill>
        <p:spPr>
          <a:xfrm flipH="1">
            <a:off x="1076338" y="6177048"/>
            <a:ext cx="643949" cy="643949"/>
          </a:xfrm>
          <a:prstGeom prst="rect">
            <a:avLst/>
          </a:prstGeom>
        </p:spPr>
      </p:pic>
    </p:spTree>
    <p:extLst>
      <p:ext uri="{BB962C8B-B14F-4D97-AF65-F5344CB8AC3E}">
        <p14:creationId xmlns:p14="http://schemas.microsoft.com/office/powerpoint/2010/main" val="3768625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6FFB-7650-4B80-A7EC-A57101AA964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83988C-71C8-48C5-B3BE-EDF618F9B253}"/>
              </a:ext>
            </a:extLst>
          </p:cNvPr>
          <p:cNvSpPr/>
          <p:nvPr/>
        </p:nvSpPr>
        <p:spPr>
          <a:xfrm>
            <a:off x="2803585" y="3509963"/>
            <a:ext cx="1526875" cy="63934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C503847-C139-1C39-EEBE-DB97BED57175}"/>
              </a:ext>
            </a:extLst>
          </p:cNvPr>
          <p:cNvSpPr>
            <a:spLocks noGrp="1"/>
          </p:cNvSpPr>
          <p:nvPr>
            <p:ph type="ctrTitle"/>
          </p:nvPr>
        </p:nvSpPr>
        <p:spPr/>
        <p:txBody>
          <a:bodyPr/>
          <a:lstStyle/>
          <a:p>
            <a:r>
              <a:rPr lang="en-US" dirty="0"/>
              <a:t>Search Engines</a:t>
            </a:r>
          </a:p>
        </p:txBody>
      </p:sp>
      <p:sp>
        <p:nvSpPr>
          <p:cNvPr id="3" name="Subtitle 2">
            <a:extLst>
              <a:ext uri="{FF2B5EF4-FFF2-40B4-BE49-F238E27FC236}">
                <a16:creationId xmlns:a16="http://schemas.microsoft.com/office/drawing/2014/main" id="{E8C97EBB-C626-86A3-5695-063535C84123}"/>
              </a:ext>
            </a:extLst>
          </p:cNvPr>
          <p:cNvSpPr>
            <a:spLocks noGrp="1"/>
          </p:cNvSpPr>
          <p:nvPr>
            <p:ph type="subTitle" idx="1"/>
          </p:nvPr>
        </p:nvSpPr>
        <p:spPr/>
        <p:txBody>
          <a:bodyPr/>
          <a:lstStyle/>
          <a:p>
            <a:r>
              <a:rPr lang="en-US" dirty="0"/>
              <a:t>CDCL(T)	SPACER	NLSAT		QSAT</a:t>
            </a:r>
          </a:p>
        </p:txBody>
      </p:sp>
    </p:spTree>
    <p:extLst>
      <p:ext uri="{BB962C8B-B14F-4D97-AF65-F5344CB8AC3E}">
        <p14:creationId xmlns:p14="http://schemas.microsoft.com/office/powerpoint/2010/main" val="1455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7119-91FB-321B-3265-CB4EFD82782E}"/>
              </a:ext>
            </a:extLst>
          </p:cNvPr>
          <p:cNvSpPr>
            <a:spLocks noGrp="1"/>
          </p:cNvSpPr>
          <p:nvPr>
            <p:ph type="title"/>
          </p:nvPr>
        </p:nvSpPr>
        <p:spPr/>
        <p:txBody>
          <a:bodyPr/>
          <a:lstStyle/>
          <a:p>
            <a:r>
              <a:rPr lang="en-US" dirty="0"/>
              <a:t>Material</a:t>
            </a:r>
          </a:p>
        </p:txBody>
      </p:sp>
      <p:sp>
        <p:nvSpPr>
          <p:cNvPr id="3" name="Text Placeholder 2">
            <a:extLst>
              <a:ext uri="{FF2B5EF4-FFF2-40B4-BE49-F238E27FC236}">
                <a16:creationId xmlns:a16="http://schemas.microsoft.com/office/drawing/2014/main" id="{C081BE0E-79FB-470A-06F3-979089541651}"/>
              </a:ext>
            </a:extLst>
          </p:cNvPr>
          <p:cNvSpPr>
            <a:spLocks noGrp="1"/>
          </p:cNvSpPr>
          <p:nvPr>
            <p:ph type="body" idx="1"/>
          </p:nvPr>
        </p:nvSpPr>
        <p:spPr>
          <a:xfrm>
            <a:off x="831850" y="4889007"/>
            <a:ext cx="10916454" cy="1500187"/>
          </a:xfrm>
        </p:spPr>
        <p:txBody>
          <a:bodyPr>
            <a:normAutofit fontScale="92500" lnSpcReduction="20000"/>
          </a:bodyPr>
          <a:lstStyle/>
          <a:p>
            <a:r>
              <a:rPr lang="en-US" dirty="0"/>
              <a:t>z3 source on GitHub  				               </a:t>
            </a:r>
            <a:r>
              <a:rPr lang="en-US" dirty="0">
                <a:hlinkClick r:id="rId2"/>
              </a:rPr>
              <a:t>https://github.com/z3prover/z3</a:t>
            </a:r>
            <a:endParaRPr lang="en-US" dirty="0"/>
          </a:p>
          <a:p>
            <a:r>
              <a:rPr lang="en-US" dirty="0"/>
              <a:t>Online guide 				      	         </a:t>
            </a:r>
            <a:r>
              <a:rPr lang="en-US" dirty="0">
                <a:hlinkClick r:id="rId3"/>
              </a:rPr>
              <a:t>https://microsoft.github.io/z3guide</a:t>
            </a:r>
            <a:r>
              <a:rPr lang="en-US" dirty="0"/>
              <a:t> </a:t>
            </a:r>
          </a:p>
          <a:p>
            <a:r>
              <a:rPr lang="en-US" dirty="0"/>
              <a:t>Tutorial document  	                         </a:t>
            </a:r>
            <a:r>
              <a:rPr lang="en-US" dirty="0">
                <a:hlinkClick r:id="rId4"/>
              </a:rPr>
              <a:t>https://z3prover.github.io/papers/z3internals.html</a:t>
            </a:r>
            <a:endParaRPr lang="en-US" dirty="0"/>
          </a:p>
          <a:p>
            <a:r>
              <a:rPr lang="en-US" dirty="0"/>
              <a:t>Guest lectures x 10                    </a:t>
            </a:r>
            <a:r>
              <a:rPr lang="en-US" dirty="0">
                <a:hlinkClick r:id="rId5"/>
              </a:rPr>
              <a:t>https://z3prover.github.io/slides/guest-lectures-wien-2025</a:t>
            </a:r>
            <a:r>
              <a:rPr lang="en-US" dirty="0"/>
              <a:t>  </a:t>
            </a:r>
          </a:p>
          <a:p>
            <a:endParaRPr lang="en-US" dirty="0"/>
          </a:p>
        </p:txBody>
      </p:sp>
    </p:spTree>
    <p:extLst>
      <p:ext uri="{BB962C8B-B14F-4D97-AF65-F5344CB8AC3E}">
        <p14:creationId xmlns:p14="http://schemas.microsoft.com/office/powerpoint/2010/main" val="1715347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AD6F-C0BA-45A0-8DF4-1A4D1C16FB21}"/>
              </a:ext>
            </a:extLst>
          </p:cNvPr>
          <p:cNvSpPr>
            <a:spLocks noGrp="1"/>
          </p:cNvSpPr>
          <p:nvPr>
            <p:ph type="title"/>
          </p:nvPr>
        </p:nvSpPr>
        <p:spPr/>
        <p:txBody>
          <a:bodyPr/>
          <a:lstStyle/>
          <a:p>
            <a:r>
              <a:rPr lang="en-US" dirty="0"/>
              <a:t>        overview</a:t>
            </a:r>
          </a:p>
        </p:txBody>
      </p:sp>
      <p:pic>
        <p:nvPicPr>
          <p:cNvPr id="5" name="Picture 4" descr="Diagram&#10;&#10;Description automatically generated">
            <a:extLst>
              <a:ext uri="{FF2B5EF4-FFF2-40B4-BE49-F238E27FC236}">
                <a16:creationId xmlns:a16="http://schemas.microsoft.com/office/drawing/2014/main" id="{28F95B2C-C492-4742-8342-C94417803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718" y="1863550"/>
            <a:ext cx="8424765" cy="4742718"/>
          </a:xfrm>
          <a:prstGeom prst="rect">
            <a:avLst/>
          </a:prstGeom>
        </p:spPr>
      </p:pic>
      <p:pic>
        <p:nvPicPr>
          <p:cNvPr id="11" name="Picture 2" descr="Picture 2">
            <a:extLst>
              <a:ext uri="{FF2B5EF4-FFF2-40B4-BE49-F238E27FC236}">
                <a16:creationId xmlns:a16="http://schemas.microsoft.com/office/drawing/2014/main" id="{72F85905-412F-4BD2-97DD-F856B7FEEC5D}"/>
              </a:ext>
            </a:extLst>
          </p:cNvPr>
          <p:cNvPicPr>
            <a:picLocks noChangeAspect="1"/>
          </p:cNvPicPr>
          <p:nvPr/>
        </p:nvPicPr>
        <p:blipFill>
          <a:blip r:embed="rId3"/>
          <a:stretch>
            <a:fillRect/>
          </a:stretch>
        </p:blipFill>
        <p:spPr>
          <a:xfrm>
            <a:off x="972364" y="795173"/>
            <a:ext cx="769890" cy="465465"/>
          </a:xfrm>
          <a:prstGeom prst="rect">
            <a:avLst/>
          </a:prstGeom>
          <a:ln w="12700">
            <a:miter lim="400000"/>
          </a:ln>
        </p:spPr>
      </p:pic>
    </p:spTree>
    <p:extLst>
      <p:ext uri="{BB962C8B-B14F-4D97-AF65-F5344CB8AC3E}">
        <p14:creationId xmlns:p14="http://schemas.microsoft.com/office/powerpoint/2010/main" val="654932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EB4C55-82FE-4803-8F0A-3BAEF96EFBFD}"/>
              </a:ext>
            </a:extLst>
          </p:cNvPr>
          <p:cNvSpPr txBox="1"/>
          <p:nvPr/>
        </p:nvSpPr>
        <p:spPr>
          <a:xfrm>
            <a:off x="1396808" y="1793251"/>
            <a:ext cx="6094520" cy="369332"/>
          </a:xfrm>
          <a:prstGeom prst="rect">
            <a:avLst/>
          </a:prstGeom>
          <a:noFill/>
        </p:spPr>
        <p:txBody>
          <a:bodyPr wrap="square">
            <a:spAutoFit/>
          </a:bodyPr>
          <a:lstStyle/>
          <a:p>
            <a:pPr marL="384954" indent="-384954" algn="ctr" defTabSz="914363" hangingPunct="1">
              <a:lnSpc>
                <a:spcPct val="90000"/>
              </a:lnSpc>
              <a:spcBef>
                <a:spcPct val="20000"/>
              </a:spcBef>
              <a:buSzPct val="90000"/>
              <a:defRPr/>
            </a:pPr>
            <a:r>
              <a:rPr lang="en-US" sz="2000" kern="1200">
                <a:solidFill>
                  <a:srgbClr val="0070C0"/>
                </a:solidFill>
                <a:latin typeface="Calibri"/>
                <a:ea typeface="+mn-ea"/>
                <a:cs typeface="+mn-cs"/>
              </a:rPr>
              <a:t>x </a:t>
            </a:r>
            <a:r>
              <a:rPr lang="en-US" sz="2000" kern="1200">
                <a:solidFill>
                  <a:srgbClr val="0070C0"/>
                </a:solidFill>
                <a:latin typeface="Calibri"/>
                <a:ea typeface="+mn-ea"/>
                <a:cs typeface="+mn-cs"/>
                <a:sym typeface="Symbol"/>
              </a:rPr>
              <a:t> 0,    y = x + 1,    (y &gt; 2  y &lt; 1</a:t>
            </a:r>
            <a:r>
              <a:rPr lang="en-US" sz="1800" kern="1200">
                <a:solidFill>
                  <a:srgbClr val="0070C0"/>
                </a:solidFill>
                <a:latin typeface="Calibri"/>
                <a:ea typeface="+mn-ea"/>
                <a:cs typeface="+mn-cs"/>
                <a:sym typeface="Symbol"/>
              </a:rPr>
              <a:t>) </a:t>
            </a:r>
            <a:endParaRPr lang="en-US" sz="1800" kern="1200">
              <a:solidFill>
                <a:srgbClr val="0070C0"/>
              </a:solidFill>
              <a:latin typeface="Calibri"/>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EDC23DC-7DCB-413B-88E2-8C3ABBC7BD21}"/>
                  </a:ext>
                </a:extLst>
              </p:cNvPr>
              <p:cNvSpPr txBox="1"/>
              <p:nvPr/>
            </p:nvSpPr>
            <p:spPr>
              <a:xfrm>
                <a:off x="3045666" y="2836648"/>
                <a:ext cx="2995588" cy="369332"/>
              </a:xfrm>
              <a:prstGeom prst="rect">
                <a:avLst/>
              </a:prstGeom>
              <a:noFill/>
            </p:spPr>
            <p:txBody>
              <a:bodyPr wrap="square">
                <a:spAutoFit/>
              </a:bodyPr>
              <a:lstStyle/>
              <a:p>
                <a:pPr marL="384954" indent="-384954" defTabSz="914363" hangingPunct="1">
                  <a:lnSpc>
                    <a:spcPct val="90000"/>
                  </a:lnSpc>
                  <a:spcBef>
                    <a:spcPct val="20000"/>
                  </a:spcBef>
                  <a:buSzPct val="90000"/>
                </a:pPr>
                <a14:m>
                  <m:oMathPara xmlns:m="http://schemas.openxmlformats.org/officeDocument/2006/math">
                    <m:oMathParaPr>
                      <m:jc m:val="centerGroup"/>
                    </m:oMathParaPr>
                    <m:oMath xmlns:m="http://schemas.openxmlformats.org/officeDocument/2006/math">
                      <m:r>
                        <a:rPr lang="en-US" sz="2000" i="1" kern="1200" dirty="0" smtClean="0">
                          <a:latin typeface="Cambria Math" panose="02040503050406030204" pitchFamily="18" charset="0"/>
                          <a:ea typeface="+mn-ea"/>
                          <a:cs typeface="+mn-cs"/>
                          <a:sym typeface="Symbol"/>
                        </a:rPr>
                        <m:t>𝑝</m:t>
                      </m:r>
                      <m:r>
                        <a:rPr lang="en-US" sz="2000" i="1" kern="1200" baseline="-25000" dirty="0">
                          <a:latin typeface="Cambria Math" panose="02040503050406030204" pitchFamily="18" charset="0"/>
                          <a:ea typeface="+mn-ea"/>
                          <a:cs typeface="+mn-cs"/>
                          <a:sym typeface="Symbol"/>
                        </a:rPr>
                        <m:t>1</m:t>
                      </m:r>
                      <m:r>
                        <a:rPr lang="en-US" sz="2000" i="1" kern="1200" dirty="0">
                          <a:latin typeface="Cambria Math" panose="02040503050406030204" pitchFamily="18" charset="0"/>
                          <a:ea typeface="+mn-ea"/>
                          <a:cs typeface="+mn-cs"/>
                          <a:sym typeface="Symbol"/>
                        </a:rPr>
                        <m:t>,  </m:t>
                      </m:r>
                      <m:r>
                        <a:rPr lang="en-US" sz="2000" i="1" kern="1200" dirty="0" smtClean="0">
                          <a:latin typeface="Cambria Math" panose="02040503050406030204" pitchFamily="18" charset="0"/>
                          <a:ea typeface="+mn-ea"/>
                          <a:cs typeface="+mn-cs"/>
                          <a:sym typeface="Symbol"/>
                        </a:rPr>
                        <m:t>	</m:t>
                      </m:r>
                      <m:r>
                        <a:rPr lang="en-US" sz="2000" i="1" kern="1200" dirty="0" smtClean="0">
                          <a:latin typeface="Cambria Math" panose="02040503050406030204" pitchFamily="18" charset="0"/>
                          <a:ea typeface="+mn-ea"/>
                          <a:cs typeface="+mn-cs"/>
                          <a:sym typeface="Symbol"/>
                        </a:rPr>
                        <m:t>𝑝</m:t>
                      </m:r>
                      <m:r>
                        <a:rPr lang="en-US" sz="2000" i="1" kern="1200" baseline="-25000" dirty="0" smtClean="0">
                          <a:latin typeface="Cambria Math" panose="02040503050406030204" pitchFamily="18" charset="0"/>
                          <a:ea typeface="+mn-ea"/>
                          <a:cs typeface="+mn-cs"/>
                          <a:sym typeface="Symbol"/>
                        </a:rPr>
                        <m:t>2</m:t>
                      </m:r>
                      <m:r>
                        <a:rPr lang="en-US" sz="2000" i="1" kern="1200" dirty="0">
                          <a:latin typeface="Cambria Math" panose="02040503050406030204" pitchFamily="18" charset="0"/>
                          <a:ea typeface="+mn-ea"/>
                          <a:cs typeface="+mn-cs"/>
                          <a:sym typeface="Symbol"/>
                        </a:rPr>
                        <m:t>, </m:t>
                      </m:r>
                      <m:r>
                        <a:rPr lang="en-US" sz="2000" b="0" i="1" kern="1200" dirty="0" smtClean="0">
                          <a:latin typeface="Cambria Math" panose="02040503050406030204" pitchFamily="18" charset="0"/>
                          <a:ea typeface="+mn-ea"/>
                          <a:cs typeface="+mn-cs"/>
                          <a:sym typeface="Symbol"/>
                        </a:rPr>
                        <m:t> </m:t>
                      </m:r>
                      <m:r>
                        <a:rPr lang="en-US" sz="2000" i="1" kern="1200" dirty="0" smtClean="0">
                          <a:latin typeface="Cambria Math" panose="02040503050406030204" pitchFamily="18" charset="0"/>
                          <a:ea typeface="+mn-ea"/>
                          <a:cs typeface="+mn-cs"/>
                          <a:sym typeface="Symbol"/>
                        </a:rPr>
                        <m:t>(</m:t>
                      </m:r>
                      <m:r>
                        <a:rPr lang="en-US" sz="2000" i="1" kern="1200" dirty="0">
                          <a:latin typeface="Cambria Math" panose="02040503050406030204" pitchFamily="18" charset="0"/>
                          <a:ea typeface="+mn-ea"/>
                          <a:cs typeface="+mn-cs"/>
                          <a:sym typeface="Symbol"/>
                        </a:rPr>
                        <m:t>𝑝</m:t>
                      </m:r>
                      <m:r>
                        <a:rPr lang="en-US" sz="2000" i="1" kern="1200" baseline="-25000" dirty="0">
                          <a:latin typeface="Cambria Math" panose="02040503050406030204" pitchFamily="18" charset="0"/>
                          <a:ea typeface="+mn-ea"/>
                          <a:cs typeface="+mn-cs"/>
                          <a:sym typeface="Symbol"/>
                        </a:rPr>
                        <m:t>3</m:t>
                      </m:r>
                      <m:r>
                        <a:rPr lang="en-US" sz="2000" i="1" kern="1200" dirty="0">
                          <a:latin typeface="Cambria Math" panose="02040503050406030204" pitchFamily="18" charset="0"/>
                          <a:ea typeface="+mn-ea"/>
                          <a:cs typeface="+mn-cs"/>
                          <a:sym typeface="Symbol"/>
                        </a:rPr>
                        <m:t>  </m:t>
                      </m:r>
                      <m:r>
                        <a:rPr lang="en-US" sz="2000" i="1" kern="1200" dirty="0">
                          <a:latin typeface="Cambria Math" panose="02040503050406030204" pitchFamily="18" charset="0"/>
                          <a:ea typeface="+mn-ea"/>
                          <a:cs typeface="+mn-cs"/>
                          <a:sym typeface="Symbol"/>
                        </a:rPr>
                        <m:t>𝑝</m:t>
                      </m:r>
                      <m:r>
                        <a:rPr lang="en-US" sz="2000" i="1" kern="1200" baseline="-25000" dirty="0">
                          <a:latin typeface="Cambria Math" panose="02040503050406030204" pitchFamily="18" charset="0"/>
                          <a:ea typeface="+mn-ea"/>
                          <a:cs typeface="+mn-cs"/>
                          <a:sym typeface="Symbol"/>
                        </a:rPr>
                        <m:t>4</m:t>
                      </m:r>
                      <m:r>
                        <a:rPr lang="en-US" sz="2000" i="1" kern="1200" dirty="0">
                          <a:latin typeface="Cambria Math" panose="02040503050406030204" pitchFamily="18" charset="0"/>
                          <a:ea typeface="+mn-ea"/>
                          <a:cs typeface="+mn-cs"/>
                          <a:sym typeface="Symbol"/>
                        </a:rPr>
                        <m:t>)</m:t>
                      </m:r>
                    </m:oMath>
                  </m:oMathPara>
                </a14:m>
                <a:endParaRPr lang="en-US" sz="2000" kern="1200">
                  <a:latin typeface="Calibri"/>
                  <a:ea typeface="+mn-ea"/>
                  <a:cs typeface="+mn-cs"/>
                  <a:sym typeface="Symbol"/>
                </a:endParaRPr>
              </a:p>
            </p:txBody>
          </p:sp>
        </mc:Choice>
        <mc:Fallback xmlns="">
          <p:sp>
            <p:nvSpPr>
              <p:cNvPr id="7" name="TextBox 6">
                <a:extLst>
                  <a:ext uri="{FF2B5EF4-FFF2-40B4-BE49-F238E27FC236}">
                    <a16:creationId xmlns:a16="http://schemas.microsoft.com/office/drawing/2014/main" id="{4EDC23DC-7DCB-413B-88E2-8C3ABBC7BD21}"/>
                  </a:ext>
                </a:extLst>
              </p:cNvPr>
              <p:cNvSpPr txBox="1">
                <a:spLocks noRot="1" noChangeAspect="1" noMove="1" noResize="1" noEditPoints="1" noAdjustHandles="1" noChangeArrowheads="1" noChangeShapeType="1" noTextEdit="1"/>
              </p:cNvSpPr>
              <p:nvPr/>
            </p:nvSpPr>
            <p:spPr>
              <a:xfrm>
                <a:off x="3045666" y="2836648"/>
                <a:ext cx="2995588" cy="369332"/>
              </a:xfrm>
              <a:prstGeom prst="rect">
                <a:avLst/>
              </a:prstGeom>
              <a:blipFill>
                <a:blip r:embed="rId2"/>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62A8C14-3D5B-4987-8DDA-73821E95F5F3}"/>
                  </a:ext>
                </a:extLst>
              </p:cNvPr>
              <p:cNvSpPr txBox="1">
                <a:spLocks/>
              </p:cNvSpPr>
              <p:nvPr/>
            </p:nvSpPr>
            <p:spPr>
              <a:xfrm>
                <a:off x="3001142" y="3935397"/>
                <a:ext cx="3125131" cy="276999"/>
              </a:xfrm>
              <a:prstGeom prst="rect">
                <a:avLst/>
              </a:prstGeom>
            </p:spPr>
            <p:txBody>
              <a:bodyPr vert="horz" wrap="square" lIns="0" tIns="0" rIns="0" bIns="0" rtlCol="0">
                <a:spAutoFit/>
              </a:bodyPr>
              <a:lstStyle/>
              <a:p>
                <a:pPr marL="384954" indent="-384954" defTabSz="914363" hangingPunct="1">
                  <a:lnSpc>
                    <a:spcPct val="90000"/>
                  </a:lnSpc>
                  <a:buSzPct val="90000"/>
                </a:pPr>
                <a14:m>
                  <m:oMathPara xmlns:m="http://schemas.openxmlformats.org/officeDocument/2006/math">
                    <m:oMathParaPr>
                      <m:jc m:val="centerGroup"/>
                    </m:oMathParaPr>
                    <m:oMath xmlns:m="http://schemas.openxmlformats.org/officeDocument/2006/math">
                      <m:r>
                        <a:rPr lang="en-US" sz="2000" i="1" kern="1200" dirty="0" smtClean="0">
                          <a:solidFill>
                            <a:srgbClr val="00B050"/>
                          </a:solidFill>
                          <a:latin typeface="Cambria Math" panose="02040503050406030204" pitchFamily="18" charset="0"/>
                          <a:ea typeface="+mn-ea"/>
                          <a:cs typeface="+mn-cs"/>
                          <a:sym typeface="Symbol"/>
                        </a:rPr>
                        <m:t>𝑝</m:t>
                      </m:r>
                      <m:r>
                        <a:rPr lang="en-US" sz="2000" i="1" kern="1200" baseline="-25000" dirty="0" smtClean="0">
                          <a:solidFill>
                            <a:srgbClr val="00B050"/>
                          </a:solidFill>
                          <a:latin typeface="Cambria Math" panose="02040503050406030204" pitchFamily="18" charset="0"/>
                          <a:ea typeface="+mn-ea"/>
                          <a:cs typeface="+mn-cs"/>
                          <a:sym typeface="Symbol"/>
                        </a:rPr>
                        <m:t>1</m:t>
                      </m:r>
                      <m:r>
                        <a:rPr lang="en-US" sz="2000" i="1" kern="1200" dirty="0">
                          <a:solidFill>
                            <a:srgbClr val="00B050"/>
                          </a:solidFill>
                          <a:latin typeface="Cambria Math" panose="02040503050406030204" pitchFamily="18" charset="0"/>
                          <a:ea typeface="+mn-ea"/>
                          <a:cs typeface="+mn-cs"/>
                          <a:sym typeface="Symbol"/>
                        </a:rPr>
                        <m:t>,  </m:t>
                      </m:r>
                      <m:r>
                        <a:rPr lang="en-US" sz="2000" i="1" kern="1200" dirty="0">
                          <a:solidFill>
                            <a:srgbClr val="00B050"/>
                          </a:solidFill>
                          <a:latin typeface="Cambria Math" panose="02040503050406030204" pitchFamily="18" charset="0"/>
                          <a:ea typeface="+mn-ea"/>
                          <a:cs typeface="+mn-cs"/>
                          <a:sym typeface="Symbol"/>
                        </a:rPr>
                        <m:t>𝑝</m:t>
                      </m:r>
                      <m:r>
                        <a:rPr lang="en-US" sz="2000" i="1" kern="1200" baseline="-25000" dirty="0">
                          <a:solidFill>
                            <a:srgbClr val="00B050"/>
                          </a:solidFill>
                          <a:latin typeface="Cambria Math" panose="02040503050406030204" pitchFamily="18" charset="0"/>
                          <a:ea typeface="+mn-ea"/>
                          <a:cs typeface="+mn-cs"/>
                          <a:sym typeface="Symbol"/>
                        </a:rPr>
                        <m:t>2</m:t>
                      </m:r>
                      <m:r>
                        <a:rPr lang="en-US" sz="2000" i="1" kern="1200" dirty="0">
                          <a:solidFill>
                            <a:srgbClr val="00B050"/>
                          </a:solidFill>
                          <a:latin typeface="Cambria Math" panose="02040503050406030204" pitchFamily="18" charset="0"/>
                          <a:ea typeface="+mn-ea"/>
                          <a:cs typeface="+mn-cs"/>
                          <a:sym typeface="Symbol"/>
                        </a:rPr>
                        <m:t>, </m:t>
                      </m:r>
                      <m:r>
                        <a:rPr lang="en-US" sz="2000" b="0" i="1" kern="1200" dirty="0" smtClean="0">
                          <a:solidFill>
                            <a:srgbClr val="00B050"/>
                          </a:solidFill>
                          <a:latin typeface="Cambria Math" panose="02040503050406030204" pitchFamily="18" charset="0"/>
                          <a:ea typeface="+mn-ea"/>
                          <a:cs typeface="+mn-cs"/>
                          <a:sym typeface="Symbol"/>
                        </a:rPr>
                        <m:t> </m:t>
                      </m:r>
                      <m:r>
                        <a:rPr lang="en-US" sz="2000" i="1" kern="1200" dirty="0">
                          <a:solidFill>
                            <a:srgbClr val="00B050"/>
                          </a:solidFill>
                          <a:latin typeface="Cambria Math" panose="02040503050406030204" pitchFamily="18" charset="0"/>
                          <a:ea typeface="+mn-ea"/>
                          <a:cs typeface="+mn-cs"/>
                          <a:sym typeface="Symbol"/>
                        </a:rPr>
                        <m:t></m:t>
                      </m:r>
                      <m:r>
                        <a:rPr lang="en-US" sz="2000" i="1" kern="1200" dirty="0">
                          <a:solidFill>
                            <a:srgbClr val="00B050"/>
                          </a:solidFill>
                          <a:latin typeface="Cambria Math" panose="02040503050406030204" pitchFamily="18" charset="0"/>
                          <a:ea typeface="+mn-ea"/>
                          <a:cs typeface="+mn-cs"/>
                          <a:sym typeface="Symbol"/>
                        </a:rPr>
                        <m:t>𝑝</m:t>
                      </m:r>
                      <m:r>
                        <a:rPr lang="en-US" sz="2000" i="1" kern="1200" baseline="-25000" dirty="0">
                          <a:solidFill>
                            <a:srgbClr val="00B050"/>
                          </a:solidFill>
                          <a:latin typeface="Cambria Math" panose="02040503050406030204" pitchFamily="18" charset="0"/>
                          <a:ea typeface="+mn-ea"/>
                          <a:cs typeface="+mn-cs"/>
                          <a:sym typeface="Symbol"/>
                        </a:rPr>
                        <m:t>3</m:t>
                      </m:r>
                      <m:r>
                        <a:rPr lang="en-US" sz="2000" i="1" kern="1200" dirty="0">
                          <a:solidFill>
                            <a:srgbClr val="00B050"/>
                          </a:solidFill>
                          <a:latin typeface="Cambria Math" panose="02040503050406030204" pitchFamily="18" charset="0"/>
                          <a:ea typeface="+mn-ea"/>
                          <a:cs typeface="+mn-cs"/>
                          <a:sym typeface="Symbol"/>
                        </a:rPr>
                        <m:t>, </m:t>
                      </m:r>
                      <m:r>
                        <a:rPr lang="en-US" sz="2000" b="0" i="1" kern="1200" dirty="0" smtClean="0">
                          <a:solidFill>
                            <a:srgbClr val="00B050"/>
                          </a:solidFill>
                          <a:latin typeface="Cambria Math" panose="02040503050406030204" pitchFamily="18" charset="0"/>
                          <a:ea typeface="+mn-ea"/>
                          <a:cs typeface="+mn-cs"/>
                          <a:sym typeface="Symbol"/>
                        </a:rPr>
                        <m:t> </m:t>
                      </m:r>
                      <m:r>
                        <a:rPr lang="en-US" sz="2000" i="1" kern="1200" dirty="0">
                          <a:solidFill>
                            <a:srgbClr val="00B050"/>
                          </a:solidFill>
                          <a:latin typeface="Cambria Math" panose="02040503050406030204" pitchFamily="18" charset="0"/>
                          <a:ea typeface="+mn-ea"/>
                          <a:cs typeface="+mn-cs"/>
                          <a:sym typeface="Symbol"/>
                        </a:rPr>
                        <m:t>𝑝</m:t>
                      </m:r>
                      <m:r>
                        <a:rPr lang="en-US" sz="2000" i="1" kern="1200" baseline="-25000" dirty="0">
                          <a:solidFill>
                            <a:srgbClr val="00B050"/>
                          </a:solidFill>
                          <a:latin typeface="Cambria Math" panose="02040503050406030204" pitchFamily="18" charset="0"/>
                          <a:ea typeface="+mn-ea"/>
                          <a:cs typeface="+mn-cs"/>
                          <a:sym typeface="Symbol"/>
                        </a:rPr>
                        <m:t>4</m:t>
                      </m:r>
                    </m:oMath>
                  </m:oMathPara>
                </a14:m>
                <a:endParaRPr lang="en-US" sz="2000" kern="1200">
                  <a:solidFill>
                    <a:srgbClr val="00B050"/>
                  </a:solidFill>
                  <a:latin typeface="Calibri"/>
                  <a:ea typeface="+mn-ea"/>
                  <a:cs typeface="+mn-cs"/>
                  <a:sym typeface="Symbol"/>
                </a:endParaRPr>
              </a:p>
            </p:txBody>
          </p:sp>
        </mc:Choice>
        <mc:Fallback xmlns="">
          <p:sp>
            <p:nvSpPr>
              <p:cNvPr id="9" name="Content Placeholder 2">
                <a:extLst>
                  <a:ext uri="{FF2B5EF4-FFF2-40B4-BE49-F238E27FC236}">
                    <a16:creationId xmlns:a16="http://schemas.microsoft.com/office/drawing/2014/main" id="{662A8C14-3D5B-4987-8DDA-73821E95F5F3}"/>
                  </a:ext>
                </a:extLst>
              </p:cNvPr>
              <p:cNvSpPr txBox="1">
                <a:spLocks noRot="1" noChangeAspect="1" noMove="1" noResize="1" noEditPoints="1" noAdjustHandles="1" noChangeArrowheads="1" noChangeShapeType="1" noTextEdit="1"/>
              </p:cNvSpPr>
              <p:nvPr/>
            </p:nvSpPr>
            <p:spPr>
              <a:xfrm>
                <a:off x="3001142" y="3935397"/>
                <a:ext cx="3125131" cy="276999"/>
              </a:xfrm>
              <a:prstGeom prst="rect">
                <a:avLst/>
              </a:prstGeom>
              <a:blipFill>
                <a:blip r:embed="rId3"/>
                <a:stretch>
                  <a:fillRect b="-28889"/>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C68C5C5-30A8-4872-BA4B-0D8D86B8DA16}"/>
              </a:ext>
            </a:extLst>
          </p:cNvPr>
          <p:cNvSpPr txBox="1"/>
          <p:nvPr/>
        </p:nvSpPr>
        <p:spPr>
          <a:xfrm>
            <a:off x="3182916" y="5291143"/>
            <a:ext cx="2761582" cy="341632"/>
          </a:xfrm>
          <a:prstGeom prst="rect">
            <a:avLst/>
          </a:prstGeom>
          <a:noFill/>
        </p:spPr>
        <p:txBody>
          <a:bodyPr wrap="square">
            <a:spAutoFit/>
          </a:bodyPr>
          <a:lstStyle/>
          <a:p>
            <a:pPr marL="384954" indent="-384954" defTabSz="914363" hangingPunct="1">
              <a:lnSpc>
                <a:spcPct val="90000"/>
              </a:lnSpc>
              <a:spcBef>
                <a:spcPct val="20000"/>
              </a:spcBef>
              <a:buSzPct val="90000"/>
            </a:pPr>
            <a:r>
              <a:rPr lang="en-US" sz="1800" kern="1200" dirty="0">
                <a:solidFill>
                  <a:srgbClr val="0070C0"/>
                </a:solidFill>
                <a:latin typeface="Calibri"/>
                <a:ea typeface="+mn-ea"/>
                <a:cs typeface="+mn-cs"/>
              </a:rPr>
              <a:t>x </a:t>
            </a:r>
            <a:r>
              <a:rPr lang="en-US" sz="1800" kern="1200" dirty="0">
                <a:solidFill>
                  <a:srgbClr val="0070C0"/>
                </a:solidFill>
                <a:latin typeface="Calibri"/>
                <a:ea typeface="+mn-ea"/>
                <a:cs typeface="+mn-cs"/>
                <a:sym typeface="Symbol"/>
              </a:rPr>
              <a:t> 0, y = x + 1, y</a:t>
            </a:r>
            <a:r>
              <a:rPr lang="en-US" sz="1800" kern="1200" dirty="0">
                <a:solidFill>
                  <a:srgbClr val="0070C0"/>
                </a:solidFill>
                <a:latin typeface="Calibri"/>
                <a:ea typeface="+mn-ea"/>
                <a:cs typeface="+mn-cs"/>
              </a:rPr>
              <a:t> ≤ 2, </a:t>
            </a:r>
            <a:r>
              <a:rPr lang="en-US" sz="1800" kern="1200" dirty="0">
                <a:solidFill>
                  <a:srgbClr val="0070C0"/>
                </a:solidFill>
                <a:latin typeface="Calibri"/>
                <a:ea typeface="+mn-ea"/>
                <a:cs typeface="+mn-cs"/>
                <a:sym typeface="Symbol"/>
              </a:rPr>
              <a:t>y</a:t>
            </a:r>
            <a:r>
              <a:rPr lang="en-US" sz="1800" kern="1200" dirty="0">
                <a:solidFill>
                  <a:srgbClr val="0070C0"/>
                </a:solidFill>
                <a:latin typeface="Calibri"/>
                <a:ea typeface="+mn-ea"/>
                <a:cs typeface="+mn-cs"/>
              </a:rPr>
              <a:t> &lt; 1</a:t>
            </a:r>
          </a:p>
        </p:txBody>
      </p:sp>
      <p:sp>
        <p:nvSpPr>
          <p:cNvPr id="13" name="TextBox 12">
            <a:extLst>
              <a:ext uri="{FF2B5EF4-FFF2-40B4-BE49-F238E27FC236}">
                <a16:creationId xmlns:a16="http://schemas.microsoft.com/office/drawing/2014/main" id="{B95C996E-9BCC-453A-A090-B471A8567F6C}"/>
              </a:ext>
            </a:extLst>
          </p:cNvPr>
          <p:cNvSpPr txBox="1"/>
          <p:nvPr/>
        </p:nvSpPr>
        <p:spPr>
          <a:xfrm>
            <a:off x="8100788" y="5291143"/>
            <a:ext cx="2761582" cy="341632"/>
          </a:xfrm>
          <a:prstGeom prst="rect">
            <a:avLst/>
          </a:prstGeom>
          <a:noFill/>
        </p:spPr>
        <p:txBody>
          <a:bodyPr wrap="square">
            <a:spAutoFit/>
          </a:bodyPr>
          <a:lstStyle/>
          <a:p>
            <a:pPr marL="384954" indent="-384954" defTabSz="914363" hangingPunct="1">
              <a:lnSpc>
                <a:spcPct val="90000"/>
              </a:lnSpc>
              <a:spcBef>
                <a:spcPct val="20000"/>
              </a:spcBef>
              <a:buSzPct val="90000"/>
            </a:pPr>
            <a:r>
              <a:rPr lang="en-US" sz="1800" kern="1200">
                <a:solidFill>
                  <a:srgbClr val="0070C0"/>
                </a:solidFill>
                <a:latin typeface="Calibri"/>
                <a:ea typeface="+mn-ea"/>
                <a:cs typeface="+mn-cs"/>
              </a:rPr>
              <a:t>x </a:t>
            </a:r>
            <a:r>
              <a:rPr lang="en-US" sz="1800" kern="1200">
                <a:solidFill>
                  <a:srgbClr val="0070C0"/>
                </a:solidFill>
                <a:latin typeface="Calibri"/>
                <a:ea typeface="+mn-ea"/>
                <a:cs typeface="+mn-cs"/>
                <a:sym typeface="Symbol"/>
              </a:rPr>
              <a:t> 0, y = x + 1, y</a:t>
            </a:r>
            <a:r>
              <a:rPr lang="en-US" sz="1800" kern="1200">
                <a:solidFill>
                  <a:srgbClr val="0070C0"/>
                </a:solidFill>
                <a:latin typeface="Calibri"/>
                <a:ea typeface="+mn-ea"/>
                <a:cs typeface="+mn-cs"/>
              </a:rPr>
              <a:t> &lt; 1</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4AAE6EAA-2549-4A23-8931-8CA2F92052F7}"/>
                  </a:ext>
                </a:extLst>
              </p:cNvPr>
              <p:cNvSpPr txBox="1">
                <a:spLocks/>
              </p:cNvSpPr>
              <p:nvPr/>
            </p:nvSpPr>
            <p:spPr>
              <a:xfrm>
                <a:off x="7853779" y="3935396"/>
                <a:ext cx="2174443" cy="276999"/>
              </a:xfrm>
              <a:prstGeom prst="rect">
                <a:avLst/>
              </a:prstGeom>
            </p:spPr>
            <p:txBody>
              <a:bodyPr vert="horz" wrap="square" lIns="0" tIns="0" rIns="0" bIns="0" rtlCol="0">
                <a:spAutoFit/>
              </a:bodyPr>
              <a:lstStyle/>
              <a:p>
                <a:pPr marL="384954" indent="-384954" defTabSz="914363" hangingPunct="1">
                  <a:lnSpc>
                    <a:spcPct val="90000"/>
                  </a:lnSpc>
                  <a:buSzPct val="90000"/>
                </a:pPr>
                <a14:m>
                  <m:oMathPara xmlns:m="http://schemas.openxmlformats.org/officeDocument/2006/math">
                    <m:oMathParaPr>
                      <m:jc m:val="centerGroup"/>
                    </m:oMathParaPr>
                    <m:oMath xmlns:m="http://schemas.openxmlformats.org/officeDocument/2006/math">
                      <m:r>
                        <a:rPr lang="en-US" sz="2000" i="1" kern="1200" dirty="0" smtClean="0">
                          <a:solidFill>
                            <a:srgbClr val="FF0000"/>
                          </a:solidFill>
                          <a:latin typeface="Cambria Math" panose="02040503050406030204" pitchFamily="18" charset="0"/>
                          <a:ea typeface="+mn-ea"/>
                          <a:cs typeface="+mn-cs"/>
                          <a:sym typeface="Symbol"/>
                        </a:rPr>
                        <m:t>𝑝</m:t>
                      </m:r>
                      <m:r>
                        <a:rPr lang="en-US" sz="2000" i="1" kern="1200" baseline="-25000" dirty="0">
                          <a:solidFill>
                            <a:srgbClr val="FF0000"/>
                          </a:solidFill>
                          <a:latin typeface="Cambria Math" panose="02040503050406030204" pitchFamily="18" charset="0"/>
                          <a:ea typeface="+mn-ea"/>
                          <a:cs typeface="+mn-cs"/>
                          <a:sym typeface="Symbol"/>
                        </a:rPr>
                        <m:t>1</m:t>
                      </m:r>
                      <m:r>
                        <a:rPr lang="en-US" sz="2000" i="1" kern="1200" dirty="0">
                          <a:solidFill>
                            <a:srgbClr val="FF0000"/>
                          </a:solidFill>
                          <a:latin typeface="Cambria Math" panose="02040503050406030204" pitchFamily="18" charset="0"/>
                          <a:ea typeface="+mn-ea"/>
                          <a:cs typeface="+mn-cs"/>
                          <a:sym typeface="Symbol"/>
                        </a:rPr>
                        <m:t>,  </m:t>
                      </m:r>
                      <m:r>
                        <a:rPr lang="en-US" sz="2000" i="1" kern="1200" dirty="0">
                          <a:solidFill>
                            <a:srgbClr val="FF0000"/>
                          </a:solidFill>
                          <a:latin typeface="Cambria Math" panose="02040503050406030204" pitchFamily="18" charset="0"/>
                          <a:ea typeface="+mn-ea"/>
                          <a:cs typeface="+mn-cs"/>
                          <a:sym typeface="Symbol"/>
                        </a:rPr>
                        <m:t>𝑝</m:t>
                      </m:r>
                      <m:r>
                        <a:rPr lang="en-US" sz="2000" i="1" kern="1200" baseline="-25000" dirty="0">
                          <a:solidFill>
                            <a:srgbClr val="FF0000"/>
                          </a:solidFill>
                          <a:latin typeface="Cambria Math" panose="02040503050406030204" pitchFamily="18" charset="0"/>
                          <a:ea typeface="+mn-ea"/>
                          <a:cs typeface="+mn-cs"/>
                          <a:sym typeface="Symbol"/>
                        </a:rPr>
                        <m:t>2</m:t>
                      </m:r>
                      <m:r>
                        <a:rPr lang="en-US" sz="2000" i="1" kern="1200" dirty="0" smtClean="0">
                          <a:solidFill>
                            <a:srgbClr val="FF0000"/>
                          </a:solidFill>
                          <a:latin typeface="Cambria Math" panose="02040503050406030204" pitchFamily="18" charset="0"/>
                          <a:ea typeface="+mn-ea"/>
                          <a:cs typeface="+mn-cs"/>
                          <a:sym typeface="Symbol"/>
                        </a:rPr>
                        <m:t>, </m:t>
                      </m:r>
                      <m:r>
                        <a:rPr lang="en-US" sz="2000" b="0" i="1" kern="1200" dirty="0" smtClean="0">
                          <a:solidFill>
                            <a:srgbClr val="FF0000"/>
                          </a:solidFill>
                          <a:latin typeface="Cambria Math" panose="02040503050406030204" pitchFamily="18" charset="0"/>
                          <a:ea typeface="+mn-ea"/>
                          <a:cs typeface="+mn-cs"/>
                          <a:sym typeface="Symbol"/>
                        </a:rPr>
                        <m:t> </m:t>
                      </m:r>
                      <m:r>
                        <a:rPr lang="en-US" sz="2000" i="1" kern="1200" dirty="0">
                          <a:solidFill>
                            <a:srgbClr val="FF0000"/>
                          </a:solidFill>
                          <a:latin typeface="Cambria Math" panose="02040503050406030204" pitchFamily="18" charset="0"/>
                          <a:ea typeface="+mn-ea"/>
                          <a:cs typeface="+mn-cs"/>
                          <a:sym typeface="Symbol"/>
                        </a:rPr>
                        <m:t>𝑝</m:t>
                      </m:r>
                      <m:r>
                        <a:rPr lang="en-US" sz="2000" i="1" kern="1200" baseline="-25000" dirty="0">
                          <a:solidFill>
                            <a:srgbClr val="FF0000"/>
                          </a:solidFill>
                          <a:latin typeface="Cambria Math" panose="02040503050406030204" pitchFamily="18" charset="0"/>
                          <a:ea typeface="+mn-ea"/>
                          <a:cs typeface="+mn-cs"/>
                          <a:sym typeface="Symbol"/>
                        </a:rPr>
                        <m:t>4</m:t>
                      </m:r>
                    </m:oMath>
                  </m:oMathPara>
                </a14:m>
                <a:endParaRPr lang="en-US" sz="2000" kern="1200">
                  <a:solidFill>
                    <a:srgbClr val="FF0000"/>
                  </a:solidFill>
                  <a:latin typeface="Calibri"/>
                  <a:ea typeface="+mn-ea"/>
                  <a:cs typeface="+mn-cs"/>
                  <a:sym typeface="Symbol"/>
                </a:endParaRPr>
              </a:p>
            </p:txBody>
          </p:sp>
        </mc:Choice>
        <mc:Fallback xmlns="">
          <p:sp>
            <p:nvSpPr>
              <p:cNvPr id="15" name="Content Placeholder 2">
                <a:extLst>
                  <a:ext uri="{FF2B5EF4-FFF2-40B4-BE49-F238E27FC236}">
                    <a16:creationId xmlns:a16="http://schemas.microsoft.com/office/drawing/2014/main" id="{4AAE6EAA-2549-4A23-8931-8CA2F92052F7}"/>
                  </a:ext>
                </a:extLst>
              </p:cNvPr>
              <p:cNvSpPr txBox="1">
                <a:spLocks noRot="1" noChangeAspect="1" noMove="1" noResize="1" noEditPoints="1" noAdjustHandles="1" noChangeArrowheads="1" noChangeShapeType="1" noTextEdit="1"/>
              </p:cNvSpPr>
              <p:nvPr/>
            </p:nvSpPr>
            <p:spPr>
              <a:xfrm>
                <a:off x="7853779" y="3935396"/>
                <a:ext cx="2174443" cy="276999"/>
              </a:xfrm>
              <a:prstGeom prst="rect">
                <a:avLst/>
              </a:prstGeom>
              <a:blipFill>
                <a:blip r:embed="rId4"/>
                <a:stretch>
                  <a:fillRect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3CAB405-7863-435B-A195-6A649FCF6470}"/>
                  </a:ext>
                </a:extLst>
              </p:cNvPr>
              <p:cNvSpPr txBox="1"/>
              <p:nvPr/>
            </p:nvSpPr>
            <p:spPr>
              <a:xfrm>
                <a:off x="7853779" y="2837789"/>
                <a:ext cx="2995588" cy="369332"/>
              </a:xfrm>
              <a:prstGeom prst="rect">
                <a:avLst/>
              </a:prstGeom>
              <a:noFill/>
            </p:spPr>
            <p:txBody>
              <a:bodyPr wrap="square">
                <a:spAutoFit/>
              </a:bodyPr>
              <a:lstStyle/>
              <a:p>
                <a:pPr marL="384954" indent="-384954" defTabSz="914363" hangingPunct="1">
                  <a:lnSpc>
                    <a:spcPct val="90000"/>
                  </a:lnSpc>
                  <a:spcBef>
                    <a:spcPct val="20000"/>
                  </a:spcBef>
                  <a:buSzPct val="90000"/>
                </a:pPr>
                <a:r>
                  <a:rPr lang="en-US" sz="2000" kern="1200">
                    <a:latin typeface="Calibri"/>
                    <a:ea typeface="+mn-ea"/>
                    <a:cs typeface="+mn-cs"/>
                    <a:sym typeface="Symbol"/>
                  </a:rPr>
                  <a:t>(</a:t>
                </a:r>
                <a14:m>
                  <m:oMath xmlns:m="http://schemas.openxmlformats.org/officeDocument/2006/math">
                    <m:r>
                      <a:rPr lang="en-US" sz="2000" b="0" i="1" kern="1200" smtClean="0">
                        <a:latin typeface="Cambria Math" panose="02040503050406030204" pitchFamily="18" charset="0"/>
                        <a:ea typeface="+mn-ea"/>
                        <a:cs typeface="+mn-cs"/>
                        <a:sym typeface="Symbol"/>
                      </a:rPr>
                      <m:t>¬</m:t>
                    </m:r>
                    <m:sSub>
                      <m:sSubPr>
                        <m:ctrlPr>
                          <a:rPr lang="en-US" sz="2000" b="0" i="1" kern="1200" smtClean="0">
                            <a:latin typeface="Cambria Math" panose="02040503050406030204" pitchFamily="18" charset="0"/>
                            <a:ea typeface="+mn-ea"/>
                            <a:cs typeface="+mn-cs"/>
                            <a:sym typeface="Symbol"/>
                          </a:rPr>
                        </m:ctrlPr>
                      </m:sSubPr>
                      <m:e>
                        <m:r>
                          <a:rPr lang="en-US" sz="2000" b="0" i="1" kern="1200" smtClean="0">
                            <a:latin typeface="Cambria Math" panose="02040503050406030204" pitchFamily="18" charset="0"/>
                            <a:ea typeface="+mn-ea"/>
                            <a:cs typeface="+mn-cs"/>
                            <a:sym typeface="Symbol"/>
                          </a:rPr>
                          <m:t>𝑝</m:t>
                        </m:r>
                      </m:e>
                      <m:sub>
                        <m:r>
                          <a:rPr lang="en-US" sz="2000" b="0" i="1" kern="1200" smtClean="0">
                            <a:latin typeface="Cambria Math" panose="02040503050406030204" pitchFamily="18" charset="0"/>
                            <a:ea typeface="+mn-ea"/>
                            <a:cs typeface="+mn-cs"/>
                            <a:sym typeface="Symbol"/>
                          </a:rPr>
                          <m:t>1</m:t>
                        </m:r>
                      </m:sub>
                    </m:sSub>
                    <m:r>
                      <a:rPr lang="en-US" sz="2000" b="0" i="1" kern="1200" smtClean="0">
                        <a:latin typeface="Cambria Math" panose="02040503050406030204" pitchFamily="18" charset="0"/>
                        <a:ea typeface="+mn-ea"/>
                        <a:cs typeface="+mn-cs"/>
                        <a:sym typeface="Symbol"/>
                      </a:rPr>
                      <m:t>∨¬</m:t>
                    </m:r>
                    <m:sSub>
                      <m:sSubPr>
                        <m:ctrlPr>
                          <a:rPr lang="en-US" sz="2000" b="0" i="1" kern="1200" smtClean="0">
                            <a:latin typeface="Cambria Math" panose="02040503050406030204" pitchFamily="18" charset="0"/>
                            <a:ea typeface="+mn-ea"/>
                            <a:cs typeface="+mn-cs"/>
                            <a:sym typeface="Symbol"/>
                          </a:rPr>
                        </m:ctrlPr>
                      </m:sSubPr>
                      <m:e>
                        <m:r>
                          <a:rPr lang="en-US" sz="2000" b="0" i="1" kern="1200" smtClean="0">
                            <a:latin typeface="Cambria Math" panose="02040503050406030204" pitchFamily="18" charset="0"/>
                            <a:ea typeface="+mn-ea"/>
                            <a:cs typeface="+mn-cs"/>
                            <a:sym typeface="Symbol"/>
                          </a:rPr>
                          <m:t>𝑝</m:t>
                        </m:r>
                      </m:e>
                      <m:sub>
                        <m:r>
                          <a:rPr lang="en-US" sz="2000" b="0" i="1" kern="1200" smtClean="0">
                            <a:latin typeface="Cambria Math" panose="02040503050406030204" pitchFamily="18" charset="0"/>
                            <a:ea typeface="+mn-ea"/>
                            <a:cs typeface="+mn-cs"/>
                            <a:sym typeface="Symbol"/>
                          </a:rPr>
                          <m:t>2</m:t>
                        </m:r>
                      </m:sub>
                    </m:sSub>
                    <m:r>
                      <a:rPr lang="en-US" sz="2000" b="0" i="1" kern="1200" smtClean="0">
                        <a:latin typeface="Cambria Math" panose="02040503050406030204" pitchFamily="18" charset="0"/>
                        <a:ea typeface="+mn-ea"/>
                        <a:cs typeface="+mn-cs"/>
                        <a:sym typeface="Symbol"/>
                      </a:rPr>
                      <m:t>∨¬</m:t>
                    </m:r>
                    <m:sSub>
                      <m:sSubPr>
                        <m:ctrlPr>
                          <a:rPr lang="en-US" sz="2000" b="0" i="1" kern="1200" smtClean="0">
                            <a:latin typeface="Cambria Math" panose="02040503050406030204" pitchFamily="18" charset="0"/>
                            <a:ea typeface="+mn-ea"/>
                            <a:cs typeface="+mn-cs"/>
                            <a:sym typeface="Symbol"/>
                          </a:rPr>
                        </m:ctrlPr>
                      </m:sSubPr>
                      <m:e>
                        <m:r>
                          <a:rPr lang="en-US" sz="2000" b="0" i="1" kern="1200" smtClean="0">
                            <a:latin typeface="Cambria Math" panose="02040503050406030204" pitchFamily="18" charset="0"/>
                            <a:ea typeface="+mn-ea"/>
                            <a:cs typeface="+mn-cs"/>
                            <a:sym typeface="Symbol"/>
                          </a:rPr>
                          <m:t>𝑝</m:t>
                        </m:r>
                      </m:e>
                      <m:sub>
                        <m:r>
                          <a:rPr lang="en-US" sz="2000" b="0" i="1" kern="1200" smtClean="0">
                            <a:latin typeface="Cambria Math" panose="02040503050406030204" pitchFamily="18" charset="0"/>
                            <a:ea typeface="+mn-ea"/>
                            <a:cs typeface="+mn-cs"/>
                            <a:sym typeface="Symbol"/>
                          </a:rPr>
                          <m:t>4</m:t>
                        </m:r>
                      </m:sub>
                    </m:sSub>
                    <m:r>
                      <a:rPr lang="en-US" sz="2000" b="0" i="1" kern="1200" smtClean="0">
                        <a:latin typeface="Cambria Math" panose="02040503050406030204" pitchFamily="18" charset="0"/>
                        <a:ea typeface="+mn-ea"/>
                        <a:cs typeface="+mn-cs"/>
                        <a:sym typeface="Symbol"/>
                      </a:rPr>
                      <m:t>)</m:t>
                    </m:r>
                  </m:oMath>
                </a14:m>
                <a:endParaRPr lang="en-US" sz="2000" kern="1200">
                  <a:latin typeface="Calibri"/>
                  <a:ea typeface="+mn-ea"/>
                  <a:cs typeface="+mn-cs"/>
                  <a:sym typeface="Symbol"/>
                </a:endParaRPr>
              </a:p>
            </p:txBody>
          </p:sp>
        </mc:Choice>
        <mc:Fallback xmlns="">
          <p:sp>
            <p:nvSpPr>
              <p:cNvPr id="17" name="TextBox 16">
                <a:extLst>
                  <a:ext uri="{FF2B5EF4-FFF2-40B4-BE49-F238E27FC236}">
                    <a16:creationId xmlns:a16="http://schemas.microsoft.com/office/drawing/2014/main" id="{C3CAB405-7863-435B-A195-6A649FCF6470}"/>
                  </a:ext>
                </a:extLst>
              </p:cNvPr>
              <p:cNvSpPr txBox="1">
                <a:spLocks noRot="1" noChangeAspect="1" noMove="1" noResize="1" noEditPoints="1" noAdjustHandles="1" noChangeArrowheads="1" noChangeShapeType="1" noTextEdit="1"/>
              </p:cNvSpPr>
              <p:nvPr/>
            </p:nvSpPr>
            <p:spPr>
              <a:xfrm>
                <a:off x="7853779" y="2837789"/>
                <a:ext cx="2995588" cy="369332"/>
              </a:xfrm>
              <a:prstGeom prst="rect">
                <a:avLst/>
              </a:prstGeom>
              <a:blipFill>
                <a:blip r:embed="rId5"/>
                <a:stretch>
                  <a:fillRect l="-2033" t="-18333" b="-30000"/>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E50D88ED-6B50-411C-87E4-57E88F321F99}"/>
              </a:ext>
            </a:extLst>
          </p:cNvPr>
          <p:cNvSpPr/>
          <p:nvPr/>
        </p:nvSpPr>
        <p:spPr>
          <a:xfrm>
            <a:off x="3959440" y="3346882"/>
            <a:ext cx="1145220" cy="58851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a:t>
            </a:r>
          </a:p>
        </p:txBody>
      </p:sp>
      <mc:AlternateContent xmlns:mc="http://schemas.openxmlformats.org/markup-compatibility/2006" xmlns:a14="http://schemas.microsoft.com/office/drawing/2010/main">
        <mc:Choice Requires="a14">
          <p:sp>
            <p:nvSpPr>
              <p:cNvPr id="23" name="Arrow: Down 22">
                <a:extLst>
                  <a:ext uri="{FF2B5EF4-FFF2-40B4-BE49-F238E27FC236}">
                    <a16:creationId xmlns:a16="http://schemas.microsoft.com/office/drawing/2014/main" id="{58C74A6C-5AA4-46C3-91D4-975008889382}"/>
                  </a:ext>
                </a:extLst>
              </p:cNvPr>
              <p:cNvSpPr/>
              <p:nvPr/>
            </p:nvSpPr>
            <p:spPr>
              <a:xfrm>
                <a:off x="3959440" y="2342625"/>
                <a:ext cx="1145220" cy="58851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𝛼</m:t>
                      </m:r>
                    </m:oMath>
                  </m:oMathPara>
                </a14:m>
                <a:endParaRPr lang="en-US">
                  <a:solidFill>
                    <a:schemeClr val="tx1"/>
                  </a:solidFill>
                </a:endParaRPr>
              </a:p>
            </p:txBody>
          </p:sp>
        </mc:Choice>
        <mc:Fallback xmlns="">
          <p:sp>
            <p:nvSpPr>
              <p:cNvPr id="23" name="Arrow: Down 22">
                <a:extLst>
                  <a:ext uri="{FF2B5EF4-FFF2-40B4-BE49-F238E27FC236}">
                    <a16:creationId xmlns:a16="http://schemas.microsoft.com/office/drawing/2014/main" id="{58C74A6C-5AA4-46C3-91D4-975008889382}"/>
                  </a:ext>
                </a:extLst>
              </p:cNvPr>
              <p:cNvSpPr>
                <a:spLocks noRot="1" noChangeAspect="1" noMove="1" noResize="1" noEditPoints="1" noAdjustHandles="1" noChangeArrowheads="1" noChangeShapeType="1" noTextEdit="1"/>
              </p:cNvSpPr>
              <p:nvPr/>
            </p:nvSpPr>
            <p:spPr>
              <a:xfrm>
                <a:off x="3959440" y="2342625"/>
                <a:ext cx="1145220" cy="588514"/>
              </a:xfrm>
              <a:prstGeom prst="downArrow">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Arrow: Down 24">
                <a:extLst>
                  <a:ext uri="{FF2B5EF4-FFF2-40B4-BE49-F238E27FC236}">
                    <a16:creationId xmlns:a16="http://schemas.microsoft.com/office/drawing/2014/main" id="{08B038BB-EB59-45A1-B5D6-C7F67CE0FBFF}"/>
                  </a:ext>
                </a:extLst>
              </p:cNvPr>
              <p:cNvSpPr/>
              <p:nvPr/>
            </p:nvSpPr>
            <p:spPr>
              <a:xfrm>
                <a:off x="3959440" y="4479341"/>
                <a:ext cx="1145220" cy="58851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𝛾</m:t>
                      </m:r>
                    </m:oMath>
                  </m:oMathPara>
                </a14:m>
                <a:endParaRPr lang="en-US">
                  <a:solidFill>
                    <a:schemeClr val="tx1"/>
                  </a:solidFill>
                </a:endParaRPr>
              </a:p>
            </p:txBody>
          </p:sp>
        </mc:Choice>
        <mc:Fallback xmlns="">
          <p:sp>
            <p:nvSpPr>
              <p:cNvPr id="25" name="Arrow: Down 24">
                <a:extLst>
                  <a:ext uri="{FF2B5EF4-FFF2-40B4-BE49-F238E27FC236}">
                    <a16:creationId xmlns:a16="http://schemas.microsoft.com/office/drawing/2014/main" id="{08B038BB-EB59-45A1-B5D6-C7F67CE0FBFF}"/>
                  </a:ext>
                </a:extLst>
              </p:cNvPr>
              <p:cNvSpPr>
                <a:spLocks noRot="1" noChangeAspect="1" noMove="1" noResize="1" noEditPoints="1" noAdjustHandles="1" noChangeArrowheads="1" noChangeShapeType="1" noTextEdit="1"/>
              </p:cNvSpPr>
              <p:nvPr/>
            </p:nvSpPr>
            <p:spPr>
              <a:xfrm>
                <a:off x="3959440" y="4479341"/>
                <a:ext cx="1145220" cy="588514"/>
              </a:xfrm>
              <a:prstGeom prst="downArrow">
                <a:avLst/>
              </a:prstGeom>
              <a:blipFill>
                <a:blip r:embed="rId7"/>
                <a:stretch>
                  <a:fillRect/>
                </a:stretch>
              </a:blipFill>
            </p:spPr>
            <p:txBody>
              <a:bodyPr/>
              <a:lstStyle/>
              <a:p>
                <a:r>
                  <a:rPr lang="en-US">
                    <a:noFill/>
                  </a:rPr>
                  <a:t> </a:t>
                </a:r>
              </a:p>
            </p:txBody>
          </p:sp>
        </mc:Fallback>
      </mc:AlternateContent>
      <p:sp>
        <p:nvSpPr>
          <p:cNvPr id="26" name="Arrow: Right 25">
            <a:extLst>
              <a:ext uri="{FF2B5EF4-FFF2-40B4-BE49-F238E27FC236}">
                <a16:creationId xmlns:a16="http://schemas.microsoft.com/office/drawing/2014/main" id="{6A3E821C-C476-4207-8481-61E60A0D03EA}"/>
              </a:ext>
            </a:extLst>
          </p:cNvPr>
          <p:cNvSpPr/>
          <p:nvPr/>
        </p:nvSpPr>
        <p:spPr>
          <a:xfrm>
            <a:off x="6246532" y="5000345"/>
            <a:ext cx="1616512" cy="92322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Theory Conflict</a:t>
            </a:r>
            <a:r>
              <a:rPr lang="en-US"/>
              <a:t> </a:t>
            </a:r>
          </a:p>
        </p:txBody>
      </p:sp>
      <mc:AlternateContent xmlns:mc="http://schemas.openxmlformats.org/markup-compatibility/2006" xmlns:a14="http://schemas.microsoft.com/office/drawing/2010/main">
        <mc:Choice Requires="a14">
          <p:sp>
            <p:nvSpPr>
              <p:cNvPr id="31" name="Arrow: Up 30">
                <a:extLst>
                  <a:ext uri="{FF2B5EF4-FFF2-40B4-BE49-F238E27FC236}">
                    <a16:creationId xmlns:a16="http://schemas.microsoft.com/office/drawing/2014/main" id="{DBDF6092-A73D-492F-BE31-1B2CA9B6CA96}"/>
                  </a:ext>
                </a:extLst>
              </p:cNvPr>
              <p:cNvSpPr/>
              <p:nvPr/>
            </p:nvSpPr>
            <p:spPr>
              <a:xfrm>
                <a:off x="8403901" y="4457512"/>
                <a:ext cx="1074198" cy="58851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𝛼</m:t>
                      </m:r>
                    </m:oMath>
                  </m:oMathPara>
                </a14:m>
                <a:endParaRPr lang="en-US">
                  <a:solidFill>
                    <a:schemeClr val="tx1"/>
                  </a:solidFill>
                </a:endParaRPr>
              </a:p>
            </p:txBody>
          </p:sp>
        </mc:Choice>
        <mc:Fallback xmlns="">
          <p:sp>
            <p:nvSpPr>
              <p:cNvPr id="31" name="Arrow: Up 30">
                <a:extLst>
                  <a:ext uri="{FF2B5EF4-FFF2-40B4-BE49-F238E27FC236}">
                    <a16:creationId xmlns:a16="http://schemas.microsoft.com/office/drawing/2014/main" id="{DBDF6092-A73D-492F-BE31-1B2CA9B6CA96}"/>
                  </a:ext>
                </a:extLst>
              </p:cNvPr>
              <p:cNvSpPr>
                <a:spLocks noRot="1" noChangeAspect="1" noMove="1" noResize="1" noEditPoints="1" noAdjustHandles="1" noChangeArrowheads="1" noChangeShapeType="1" noTextEdit="1"/>
              </p:cNvSpPr>
              <p:nvPr/>
            </p:nvSpPr>
            <p:spPr>
              <a:xfrm>
                <a:off x="8403901" y="4457512"/>
                <a:ext cx="1074198" cy="588514"/>
              </a:xfrm>
              <a:prstGeom prst="upArrow">
                <a:avLst/>
              </a:prstGeom>
              <a:blipFill>
                <a:blip r:embed="rId8"/>
                <a:stretch>
                  <a:fillRect/>
                </a:stretch>
              </a:blipFill>
            </p:spPr>
            <p:txBody>
              <a:bodyPr/>
              <a:lstStyle/>
              <a:p>
                <a:r>
                  <a:rPr lang="en-US">
                    <a:noFill/>
                  </a:rPr>
                  <a:t> </a:t>
                </a:r>
              </a:p>
            </p:txBody>
          </p:sp>
        </mc:Fallback>
      </mc:AlternateContent>
      <p:sp>
        <p:nvSpPr>
          <p:cNvPr id="33" name="Arrow: Up 32">
            <a:extLst>
              <a:ext uri="{FF2B5EF4-FFF2-40B4-BE49-F238E27FC236}">
                <a16:creationId xmlns:a16="http://schemas.microsoft.com/office/drawing/2014/main" id="{CDA26678-C8B1-44D1-B834-05E55422317F}"/>
              </a:ext>
            </a:extLst>
          </p:cNvPr>
          <p:cNvSpPr/>
          <p:nvPr/>
        </p:nvSpPr>
        <p:spPr>
          <a:xfrm>
            <a:off x="8167592" y="3272119"/>
            <a:ext cx="1411414" cy="58851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Block</a:t>
            </a:r>
          </a:p>
        </p:txBody>
      </p:sp>
      <p:sp>
        <p:nvSpPr>
          <p:cNvPr id="34" name="Arrow: Left 33">
            <a:extLst>
              <a:ext uri="{FF2B5EF4-FFF2-40B4-BE49-F238E27FC236}">
                <a16:creationId xmlns:a16="http://schemas.microsoft.com/office/drawing/2014/main" id="{5E5F157D-4928-4F3D-AF12-C272FD14A172}"/>
              </a:ext>
            </a:extLst>
          </p:cNvPr>
          <p:cNvSpPr/>
          <p:nvPr/>
        </p:nvSpPr>
        <p:spPr>
          <a:xfrm>
            <a:off x="6041254" y="2794031"/>
            <a:ext cx="1616513" cy="47808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Strengthen</a:t>
            </a:r>
          </a:p>
        </p:txBody>
      </p:sp>
      <p:sp>
        <p:nvSpPr>
          <p:cNvPr id="4" name="Title 1">
            <a:extLst>
              <a:ext uri="{FF2B5EF4-FFF2-40B4-BE49-F238E27FC236}">
                <a16:creationId xmlns:a16="http://schemas.microsoft.com/office/drawing/2014/main" id="{25B0A3F0-F42D-EC57-8B30-DC3F48E962C1}"/>
              </a:ext>
            </a:extLst>
          </p:cNvPr>
          <p:cNvSpPr>
            <a:spLocks noGrp="1"/>
          </p:cNvSpPr>
          <p:nvPr>
            <p:ph type="title"/>
          </p:nvPr>
        </p:nvSpPr>
        <p:spPr>
          <a:xfrm>
            <a:off x="609600" y="274638"/>
            <a:ext cx="10972800" cy="1143000"/>
          </a:xfrm>
        </p:spPr>
        <p:txBody>
          <a:bodyPr>
            <a:normAutofit/>
          </a:bodyPr>
          <a:lstStyle/>
          <a:p>
            <a:r>
              <a:rPr lang="en-US" sz="4400" dirty="0">
                <a:latin typeface="Calibri" pitchFamily="34" charset="0"/>
                <a:sym typeface="Symbol"/>
              </a:rPr>
              <a:t>CDCL(T)</a:t>
            </a:r>
            <a:endParaRPr spc="-167" dirty="0">
              <a:solidFill>
                <a:schemeClr val="accent1"/>
              </a:solidFill>
              <a:effectLst>
                <a:outerShdw blurRad="50800" dist="38100" dir="2700000" algn="tl" rotWithShape="0">
                  <a:prstClr val="black">
                    <a:alpha val="61000"/>
                  </a:prstClr>
                </a:outerShdw>
              </a:effectLst>
              <a:latin typeface="Calibri" pitchFamily="34" charset="0"/>
            </a:endParaRPr>
          </a:p>
        </p:txBody>
      </p:sp>
    </p:spTree>
    <p:extLst>
      <p:ext uri="{BB962C8B-B14F-4D97-AF65-F5344CB8AC3E}">
        <p14:creationId xmlns:p14="http://schemas.microsoft.com/office/powerpoint/2010/main" val="2153281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B0A3F0-F42D-EC57-8B30-DC3F48E962C1}"/>
              </a:ext>
            </a:extLst>
          </p:cNvPr>
          <p:cNvSpPr>
            <a:spLocks noGrp="1"/>
          </p:cNvSpPr>
          <p:nvPr>
            <p:ph type="title"/>
          </p:nvPr>
        </p:nvSpPr>
        <p:spPr/>
        <p:txBody>
          <a:bodyPr>
            <a:normAutofit/>
          </a:bodyPr>
          <a:lstStyle/>
          <a:p>
            <a:r>
              <a:rPr lang="en-US" sz="4400" dirty="0">
                <a:latin typeface="Calibri" pitchFamily="34" charset="0"/>
                <a:sym typeface="Symbol"/>
              </a:rPr>
              <a:t>CDCL(T) – Main State Variables</a:t>
            </a:r>
            <a:endParaRPr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 name="Content Placeholder 1">
            <a:extLst>
              <a:ext uri="{FF2B5EF4-FFF2-40B4-BE49-F238E27FC236}">
                <a16:creationId xmlns:a16="http://schemas.microsoft.com/office/drawing/2014/main" id="{4658C8D3-FA2A-3692-4BB8-9B4052E68D8F}"/>
              </a:ext>
            </a:extLst>
          </p:cNvPr>
          <p:cNvSpPr>
            <a:spLocks noGrp="1"/>
          </p:cNvSpPr>
          <p:nvPr>
            <p:ph idx="1"/>
          </p:nvPr>
        </p:nvSpPr>
        <p:spPr>
          <a:xfrm>
            <a:off x="609600" y="3055778"/>
            <a:ext cx="10972800" cy="3317032"/>
          </a:xfrm>
        </p:spPr>
        <p:txBody>
          <a:bodyPr/>
          <a:lstStyle/>
          <a:p>
            <a:r>
              <a:rPr lang="en-US" i="1" dirty="0"/>
              <a:t>F – </a:t>
            </a:r>
            <a:r>
              <a:rPr lang="en-US" dirty="0"/>
              <a:t>set of clauses</a:t>
            </a:r>
          </a:p>
          <a:p>
            <a:pPr lvl="1"/>
            <a:r>
              <a:rPr lang="en-US" dirty="0"/>
              <a:t>Split into </a:t>
            </a:r>
            <a:r>
              <a:rPr lang="en-US" i="1" dirty="0">
                <a:solidFill>
                  <a:srgbClr val="00B050"/>
                </a:solidFill>
              </a:rPr>
              <a:t>irredundant</a:t>
            </a:r>
            <a:r>
              <a:rPr lang="en-US" i="1" dirty="0"/>
              <a:t> </a:t>
            </a:r>
            <a:r>
              <a:rPr lang="en-US" dirty="0"/>
              <a:t>and </a:t>
            </a:r>
            <a:r>
              <a:rPr lang="en-US" i="1" dirty="0">
                <a:solidFill>
                  <a:srgbClr val="FF0000"/>
                </a:solidFill>
              </a:rPr>
              <a:t>redundant</a:t>
            </a:r>
            <a:r>
              <a:rPr lang="en-US" i="1" dirty="0"/>
              <a:t> </a:t>
            </a:r>
            <a:r>
              <a:rPr lang="en-US" dirty="0"/>
              <a:t>clauses. </a:t>
            </a:r>
          </a:p>
          <a:p>
            <a:pPr lvl="1"/>
            <a:r>
              <a:rPr lang="en-US" dirty="0"/>
              <a:t>Redundant clauses can be garbage collected.</a:t>
            </a:r>
          </a:p>
          <a:p>
            <a:pPr lvl="1"/>
            <a:r>
              <a:rPr lang="en-US" dirty="0"/>
              <a:t>2 literal watch list and binary clause optimization</a:t>
            </a:r>
          </a:p>
          <a:p>
            <a:r>
              <a:rPr lang="en-US" i="1" dirty="0"/>
              <a:t>M – </a:t>
            </a:r>
            <a:r>
              <a:rPr lang="en-US" dirty="0"/>
              <a:t>a trail of assigned literals</a:t>
            </a:r>
          </a:p>
          <a:p>
            <a:r>
              <a:rPr lang="en-US" i="1" dirty="0"/>
              <a:t>C – </a:t>
            </a:r>
            <a:r>
              <a:rPr lang="en-US" dirty="0"/>
              <a:t>a conflict clause</a:t>
            </a:r>
            <a:endParaRPr lang="en-US" i="1"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DAB1DF-580D-B59B-C53F-DD68261F6F2E}"/>
                  </a:ext>
                </a:extLst>
              </p:cNvPr>
              <p:cNvSpPr txBox="1"/>
              <p:nvPr/>
            </p:nvSpPr>
            <p:spPr>
              <a:xfrm>
                <a:off x="7058608" y="2021264"/>
                <a:ext cx="15079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 </m:t>
                      </m:r>
                    </m:oMath>
                  </m:oMathPara>
                </a14:m>
                <a:endParaRPr lang="en-US" sz="2800" dirty="0"/>
              </a:p>
            </p:txBody>
          </p:sp>
        </mc:Choice>
        <mc:Fallback xmlns="">
          <p:sp>
            <p:nvSpPr>
              <p:cNvPr id="3" name="TextBox 2">
                <a:extLst>
                  <a:ext uri="{FF2B5EF4-FFF2-40B4-BE49-F238E27FC236}">
                    <a16:creationId xmlns:a16="http://schemas.microsoft.com/office/drawing/2014/main" id="{45DAB1DF-580D-B59B-C53F-DD68261F6F2E}"/>
                  </a:ext>
                </a:extLst>
              </p:cNvPr>
              <p:cNvSpPr txBox="1">
                <a:spLocks noRot="1" noChangeAspect="1" noMove="1" noResize="1" noEditPoints="1" noAdjustHandles="1" noChangeArrowheads="1" noChangeShapeType="1" noTextEdit="1"/>
              </p:cNvSpPr>
              <p:nvPr/>
            </p:nvSpPr>
            <p:spPr>
              <a:xfrm>
                <a:off x="7058608" y="2021264"/>
                <a:ext cx="1507977"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CBA79F5-DB5B-EA15-43EB-67CA16EE8F42}"/>
                  </a:ext>
                </a:extLst>
              </p:cNvPr>
              <p:cNvSpPr txBox="1"/>
              <p:nvPr/>
            </p:nvSpPr>
            <p:spPr>
              <a:xfrm>
                <a:off x="3394787" y="2021263"/>
                <a:ext cx="11230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𝐹</m:t>
                      </m:r>
                      <m:r>
                        <a:rPr lang="en-US" sz="2800" b="0" i="1" smtClean="0">
                          <a:latin typeface="Cambria Math" panose="02040503050406030204" pitchFamily="18" charset="0"/>
                        </a:rPr>
                        <m:t>⟩ </m:t>
                      </m:r>
                    </m:oMath>
                  </m:oMathPara>
                </a14:m>
                <a:endParaRPr lang="en-US" sz="2800" dirty="0"/>
              </a:p>
            </p:txBody>
          </p:sp>
        </mc:Choice>
        <mc:Fallback xmlns="">
          <p:sp>
            <p:nvSpPr>
              <p:cNvPr id="6" name="TextBox 5">
                <a:extLst>
                  <a:ext uri="{FF2B5EF4-FFF2-40B4-BE49-F238E27FC236}">
                    <a16:creationId xmlns:a16="http://schemas.microsoft.com/office/drawing/2014/main" id="{DCBA79F5-DB5B-EA15-43EB-67CA16EE8F42}"/>
                  </a:ext>
                </a:extLst>
              </p:cNvPr>
              <p:cNvSpPr txBox="1">
                <a:spLocks noRot="1" noChangeAspect="1" noMove="1" noResize="1" noEditPoints="1" noAdjustHandles="1" noChangeArrowheads="1" noChangeShapeType="1" noTextEdit="1"/>
              </p:cNvSpPr>
              <p:nvPr/>
            </p:nvSpPr>
            <p:spPr>
              <a:xfrm>
                <a:off x="3394787" y="2021263"/>
                <a:ext cx="1123000" cy="430887"/>
              </a:xfrm>
              <a:prstGeom prst="rect">
                <a:avLst/>
              </a:prstGeom>
              <a:blipFill>
                <a:blip r:embed="rId3"/>
                <a:stretch>
                  <a:fillRect/>
                </a:stretch>
              </a:blipFill>
            </p:spPr>
            <p:txBody>
              <a:bodyPr/>
              <a:lstStyle/>
              <a:p>
                <a:r>
                  <a:rPr lang="en-US">
                    <a:noFill/>
                  </a:rPr>
                  <a:t> </a:t>
                </a:r>
              </a:p>
            </p:txBody>
          </p:sp>
        </mc:Fallback>
      </mc:AlternateContent>
      <p:sp>
        <p:nvSpPr>
          <p:cNvPr id="8" name="Speech Bubble: Rectangle 7">
            <a:extLst>
              <a:ext uri="{FF2B5EF4-FFF2-40B4-BE49-F238E27FC236}">
                <a16:creationId xmlns:a16="http://schemas.microsoft.com/office/drawing/2014/main" id="{1C9E41B8-0A13-2081-809B-60644FCF33F5}"/>
              </a:ext>
            </a:extLst>
          </p:cNvPr>
          <p:cNvSpPr/>
          <p:nvPr/>
        </p:nvSpPr>
        <p:spPr>
          <a:xfrm>
            <a:off x="9660295" y="2043723"/>
            <a:ext cx="1632856" cy="367628"/>
          </a:xfrm>
          <a:prstGeom prst="wedgeRectCallout">
            <a:avLst>
              <a:gd name="adj1" fmla="val -115098"/>
              <a:gd name="adj2" fmla="val 21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Conflict State</a:t>
            </a:r>
          </a:p>
        </p:txBody>
      </p:sp>
      <p:sp>
        <p:nvSpPr>
          <p:cNvPr id="10" name="Speech Bubble: Rectangle 9">
            <a:extLst>
              <a:ext uri="{FF2B5EF4-FFF2-40B4-BE49-F238E27FC236}">
                <a16:creationId xmlns:a16="http://schemas.microsoft.com/office/drawing/2014/main" id="{0BFD64D0-F444-119F-B690-D58DF6BF6F24}"/>
              </a:ext>
            </a:extLst>
          </p:cNvPr>
          <p:cNvSpPr/>
          <p:nvPr/>
        </p:nvSpPr>
        <p:spPr>
          <a:xfrm>
            <a:off x="1060581" y="2025495"/>
            <a:ext cx="1632856" cy="367628"/>
          </a:xfrm>
          <a:prstGeom prst="wedgeRectCallout">
            <a:avLst>
              <a:gd name="adj1" fmla="val 86045"/>
              <a:gd name="adj2" fmla="val 16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State</a:t>
            </a:r>
          </a:p>
        </p:txBody>
      </p:sp>
    </p:spTree>
    <p:extLst>
      <p:ext uri="{BB962C8B-B14F-4D97-AF65-F5344CB8AC3E}">
        <p14:creationId xmlns:p14="http://schemas.microsoft.com/office/powerpoint/2010/main" val="3095393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D2DC-6004-B51D-5BAE-02814E8EB90E}"/>
              </a:ext>
            </a:extLst>
          </p:cNvPr>
          <p:cNvSpPr>
            <a:spLocks noGrp="1"/>
          </p:cNvSpPr>
          <p:nvPr>
            <p:ph type="title"/>
          </p:nvPr>
        </p:nvSpPr>
        <p:spPr/>
        <p:txBody>
          <a:bodyPr/>
          <a:lstStyle/>
          <a:p>
            <a:r>
              <a:rPr lang="en-US" sz="4400" dirty="0">
                <a:latin typeface="Calibri" pitchFamily="34" charset="0"/>
                <a:sym typeface="Symbol"/>
              </a:rPr>
              <a:t>CDCL(T) – Dual Model/Proof search </a:t>
            </a:r>
            <a:endParaRPr lang="en-US" dirty="0"/>
          </a:p>
        </p:txBody>
      </p:sp>
      <p:sp>
        <p:nvSpPr>
          <p:cNvPr id="6" name="Left Arrow 6">
            <a:extLst>
              <a:ext uri="{FF2B5EF4-FFF2-40B4-BE49-F238E27FC236}">
                <a16:creationId xmlns:a16="http://schemas.microsoft.com/office/drawing/2014/main" id="{5151DB8F-3F5F-45AC-412A-B23C82CA28DC}"/>
              </a:ext>
            </a:extLst>
          </p:cNvPr>
          <p:cNvSpPr/>
          <p:nvPr/>
        </p:nvSpPr>
        <p:spPr bwMode="auto">
          <a:xfrm rot="5400000">
            <a:off x="3898178" y="3377184"/>
            <a:ext cx="2895600" cy="1932432"/>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kern="0" dirty="0">
                <a:solidFill>
                  <a:srgbClr val="FFFFFF"/>
                </a:solidFill>
                <a:effectLst>
                  <a:outerShdw blurRad="38100" dist="38100" dir="2700000" algn="tl">
                    <a:srgbClr val="000000">
                      <a:alpha val="43137"/>
                    </a:srgbClr>
                  </a:outerShdw>
                </a:effectLst>
                <a:latin typeface="Segoe"/>
              </a:rPr>
              <a:t>Proofs</a:t>
            </a:r>
          </a:p>
          <a:p>
            <a:pPr algn="ctr" defTabSz="1096963" fontAlgn="base">
              <a:spcBef>
                <a:spcPct val="0"/>
              </a:spcBef>
              <a:spcAft>
                <a:spcPct val="0"/>
              </a:spcAft>
              <a:defRPr/>
            </a:pPr>
            <a:r>
              <a:rPr lang="en-US" sz="2000" kern="0" dirty="0">
                <a:solidFill>
                  <a:srgbClr val="FFFFFF"/>
                </a:solidFill>
                <a:effectLst>
                  <a:outerShdw blurRad="38100" dist="38100" dir="2700000" algn="tl">
                    <a:srgbClr val="000000">
                      <a:alpha val="43137"/>
                    </a:srgbClr>
                  </a:outerShdw>
                </a:effectLst>
                <a:latin typeface="Segoe"/>
              </a:rPr>
              <a:t>Conflict Clauses</a:t>
            </a:r>
          </a:p>
        </p:txBody>
      </p:sp>
      <p:sp>
        <p:nvSpPr>
          <p:cNvPr id="7" name="Left Arrow 7">
            <a:extLst>
              <a:ext uri="{FF2B5EF4-FFF2-40B4-BE49-F238E27FC236}">
                <a16:creationId xmlns:a16="http://schemas.microsoft.com/office/drawing/2014/main" id="{73819450-3571-6ECE-6D8F-FA09F0CF75AC}"/>
              </a:ext>
            </a:extLst>
          </p:cNvPr>
          <p:cNvSpPr/>
          <p:nvPr/>
        </p:nvSpPr>
        <p:spPr bwMode="auto">
          <a:xfrm rot="16200000">
            <a:off x="5345978" y="2386584"/>
            <a:ext cx="2895600"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kern="0" dirty="0">
                <a:solidFill>
                  <a:srgbClr val="FFFFFF"/>
                </a:solidFill>
                <a:effectLst>
                  <a:outerShdw blurRad="38100" dist="38100" dir="2700000" algn="tl">
                    <a:srgbClr val="000000">
                      <a:alpha val="43137"/>
                    </a:srgbClr>
                  </a:outerShdw>
                </a:effectLst>
                <a:latin typeface="Segoe"/>
              </a:rPr>
              <a:t>Models</a:t>
            </a:r>
          </a:p>
          <a:p>
            <a:pPr algn="ctr" defTabSz="1096963" fontAlgn="base">
              <a:spcBef>
                <a:spcPct val="0"/>
              </a:spcBef>
              <a:spcAft>
                <a:spcPct val="0"/>
              </a:spcAft>
              <a:defRPr/>
            </a:pPr>
            <a:r>
              <a:rPr lang="en-US" sz="2000" kern="0" dirty="0">
                <a:solidFill>
                  <a:srgbClr val="FFFFFF"/>
                </a:solidFill>
                <a:effectLst>
                  <a:outerShdw blurRad="38100" dist="38100" dir="2700000" algn="tl">
                    <a:srgbClr val="000000">
                      <a:alpha val="43137"/>
                    </a:srgbClr>
                  </a:outerShdw>
                </a:effectLst>
                <a:latin typeface="Segoe"/>
              </a:rPr>
              <a:t>literal assignments</a:t>
            </a:r>
          </a:p>
        </p:txBody>
      </p:sp>
      <p:sp>
        <p:nvSpPr>
          <p:cNvPr id="8" name="Rectangle 7">
            <a:extLst>
              <a:ext uri="{FF2B5EF4-FFF2-40B4-BE49-F238E27FC236}">
                <a16:creationId xmlns:a16="http://schemas.microsoft.com/office/drawing/2014/main" id="{6A84B749-0972-DAAA-86C1-F90FC5920B07}"/>
              </a:ext>
            </a:extLst>
          </p:cNvPr>
          <p:cNvSpPr/>
          <p:nvPr/>
        </p:nvSpPr>
        <p:spPr bwMode="auto">
          <a:xfrm rot="2771272">
            <a:off x="4244307" y="3500175"/>
            <a:ext cx="3657600" cy="685800"/>
          </a:xfrm>
          <a:prstGeom prst="rect">
            <a:avLst/>
          </a:prstGeom>
          <a:gradFill flip="none" rotWithShape="1">
            <a:gsLst>
              <a:gs pos="0">
                <a:srgbClr val="1F6E12">
                  <a:tint val="66000"/>
                  <a:satMod val="160000"/>
                </a:srgbClr>
              </a:gs>
              <a:gs pos="50000">
                <a:srgbClr val="1F6E12">
                  <a:tint val="44500"/>
                  <a:satMod val="160000"/>
                </a:srgbClr>
              </a:gs>
              <a:gs pos="100000">
                <a:srgbClr val="1F6E12">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kern="0" dirty="0">
                <a:solidFill>
                  <a:srgbClr val="FFFFFF"/>
                </a:solidFill>
                <a:effectLst>
                  <a:outerShdw blurRad="38100" dist="38100" dir="2700000" algn="tl">
                    <a:srgbClr val="000000">
                      <a:alpha val="43137"/>
                    </a:srgbClr>
                  </a:outerShdw>
                </a:effectLst>
                <a:latin typeface="Segoe"/>
              </a:rPr>
              <a:t>Conflict Resolution</a:t>
            </a:r>
          </a:p>
        </p:txBody>
      </p:sp>
      <p:sp>
        <p:nvSpPr>
          <p:cNvPr id="9" name="Left Arrow 9">
            <a:extLst>
              <a:ext uri="{FF2B5EF4-FFF2-40B4-BE49-F238E27FC236}">
                <a16:creationId xmlns:a16="http://schemas.microsoft.com/office/drawing/2014/main" id="{450F4169-C6D3-B71E-4CE5-6A5A143AC4FF}"/>
              </a:ext>
            </a:extLst>
          </p:cNvPr>
          <p:cNvSpPr/>
          <p:nvPr/>
        </p:nvSpPr>
        <p:spPr bwMode="auto">
          <a:xfrm rot="5400000">
            <a:off x="4373275" y="1130211"/>
            <a:ext cx="1908212" cy="1825270"/>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algn="ctr" defTabSz="1096963" fontAlgn="base">
              <a:spcBef>
                <a:spcPct val="0"/>
              </a:spcBef>
              <a:spcAft>
                <a:spcPct val="0"/>
              </a:spcAft>
              <a:defRPr/>
            </a:pPr>
            <a:r>
              <a:rPr lang="en-US" sz="2400" kern="0" dirty="0" err="1">
                <a:solidFill>
                  <a:srgbClr val="FFFFFF"/>
                </a:solidFill>
                <a:effectLst>
                  <a:outerShdw blurRad="38100" dist="38100" dir="2700000" algn="tl">
                    <a:srgbClr val="000000">
                      <a:alpha val="43137"/>
                    </a:srgbClr>
                  </a:outerShdw>
                </a:effectLst>
                <a:latin typeface="Segoe"/>
              </a:rPr>
              <a:t>Backjump</a:t>
            </a:r>
            <a:endParaRPr lang="en-US" sz="2400" kern="0" dirty="0">
              <a:solidFill>
                <a:srgbClr val="FFFFFF"/>
              </a:solidFill>
              <a:effectLst>
                <a:outerShdw blurRad="38100" dist="38100" dir="2700000" algn="tl">
                  <a:srgbClr val="000000">
                    <a:alpha val="43137"/>
                  </a:srgbClr>
                </a:outerShdw>
              </a:effectLst>
              <a:latin typeface="Segoe"/>
            </a:endParaRPr>
          </a:p>
        </p:txBody>
      </p:sp>
      <p:sp>
        <p:nvSpPr>
          <p:cNvPr id="10" name="Left Arrow 10">
            <a:extLst>
              <a:ext uri="{FF2B5EF4-FFF2-40B4-BE49-F238E27FC236}">
                <a16:creationId xmlns:a16="http://schemas.microsoft.com/office/drawing/2014/main" id="{343151C1-E8D9-CF49-8908-341A634607C8}"/>
              </a:ext>
            </a:extLst>
          </p:cNvPr>
          <p:cNvSpPr/>
          <p:nvPr/>
        </p:nvSpPr>
        <p:spPr bwMode="auto">
          <a:xfrm rot="16200000">
            <a:off x="5855807" y="4617081"/>
            <a:ext cx="2004338"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algn="ctr" defTabSz="1096963" fontAlgn="base">
              <a:spcBef>
                <a:spcPct val="0"/>
              </a:spcBef>
              <a:spcAft>
                <a:spcPct val="0"/>
              </a:spcAft>
              <a:defRPr/>
            </a:pPr>
            <a:r>
              <a:rPr lang="en-US" sz="2400" kern="0" dirty="0">
                <a:solidFill>
                  <a:srgbClr val="FFFFFF"/>
                </a:solidFill>
                <a:effectLst>
                  <a:outerShdw blurRad="38100" dist="38100" dir="2700000" algn="tl">
                    <a:srgbClr val="000000">
                      <a:alpha val="43137"/>
                    </a:srgbClr>
                  </a:outerShdw>
                </a:effectLst>
                <a:latin typeface="Segoe"/>
              </a:rPr>
              <a:t>Propagate</a:t>
            </a:r>
          </a:p>
        </p:txBody>
      </p:sp>
    </p:spTree>
    <p:extLst>
      <p:ext uri="{BB962C8B-B14F-4D97-AF65-F5344CB8AC3E}">
        <p14:creationId xmlns:p14="http://schemas.microsoft.com/office/powerpoint/2010/main" val="6604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D2DC-6004-B51D-5BAE-02814E8EB90E}"/>
              </a:ext>
            </a:extLst>
          </p:cNvPr>
          <p:cNvSpPr>
            <a:spLocks noGrp="1"/>
          </p:cNvSpPr>
          <p:nvPr>
            <p:ph type="title"/>
          </p:nvPr>
        </p:nvSpPr>
        <p:spPr/>
        <p:txBody>
          <a:bodyPr/>
          <a:lstStyle/>
          <a:p>
            <a:r>
              <a:rPr lang="en-US" sz="4400" dirty="0">
                <a:latin typeface="Calibri" pitchFamily="34" charset="0"/>
                <a:sym typeface="Symbol"/>
              </a:rPr>
              <a:t>CDCL(T) as inference rules</a:t>
            </a:r>
            <a:endParaRPr lang="en-US" dirty="0"/>
          </a:p>
        </p:txBody>
      </p:sp>
      <p:pic>
        <p:nvPicPr>
          <p:cNvPr id="7" name="Picture 6">
            <a:extLst>
              <a:ext uri="{FF2B5EF4-FFF2-40B4-BE49-F238E27FC236}">
                <a16:creationId xmlns:a16="http://schemas.microsoft.com/office/drawing/2014/main" id="{785F40AA-5018-7421-7384-17E7B059653F}"/>
              </a:ext>
            </a:extLst>
          </p:cNvPr>
          <p:cNvPicPr>
            <a:picLocks noChangeAspect="1"/>
          </p:cNvPicPr>
          <p:nvPr/>
        </p:nvPicPr>
        <p:blipFill>
          <a:blip r:embed="rId2"/>
          <a:stretch>
            <a:fillRect/>
          </a:stretch>
        </p:blipFill>
        <p:spPr>
          <a:xfrm>
            <a:off x="706714" y="1417638"/>
            <a:ext cx="11485286" cy="4269229"/>
          </a:xfrm>
          <a:prstGeom prst="rect">
            <a:avLst/>
          </a:prstGeom>
        </p:spPr>
      </p:pic>
    </p:spTree>
    <p:extLst>
      <p:ext uri="{BB962C8B-B14F-4D97-AF65-F5344CB8AC3E}">
        <p14:creationId xmlns:p14="http://schemas.microsoft.com/office/powerpoint/2010/main" val="1618104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BD36-5BBB-8142-63E5-B39513415769}"/>
              </a:ext>
            </a:extLst>
          </p:cNvPr>
          <p:cNvSpPr>
            <a:spLocks noGrp="1"/>
          </p:cNvSpPr>
          <p:nvPr>
            <p:ph type="title"/>
          </p:nvPr>
        </p:nvSpPr>
        <p:spPr/>
        <p:txBody>
          <a:bodyPr/>
          <a:lstStyle/>
          <a:p>
            <a:r>
              <a:rPr lang="en-US" dirty="0"/>
              <a:t>CDCL(T) – SAT vs SMT</a:t>
            </a:r>
          </a:p>
        </p:txBody>
      </p:sp>
      <p:sp>
        <p:nvSpPr>
          <p:cNvPr id="3" name="Content Placeholder 2">
            <a:extLst>
              <a:ext uri="{FF2B5EF4-FFF2-40B4-BE49-F238E27FC236}">
                <a16:creationId xmlns:a16="http://schemas.microsoft.com/office/drawing/2014/main" id="{EE8458F2-DE91-DFFD-0778-377CE766E379}"/>
              </a:ext>
            </a:extLst>
          </p:cNvPr>
          <p:cNvSpPr>
            <a:spLocks noGrp="1"/>
          </p:cNvSpPr>
          <p:nvPr>
            <p:ph sz="half" idx="1"/>
          </p:nvPr>
        </p:nvSpPr>
        <p:spPr/>
        <p:txBody>
          <a:bodyPr>
            <a:normAutofit fontScale="62500" lnSpcReduction="20000"/>
          </a:bodyPr>
          <a:lstStyle/>
          <a:p>
            <a:pPr marL="0" indent="0">
              <a:buNone/>
            </a:pPr>
            <a:r>
              <a:rPr lang="en-US" b="1" dirty="0"/>
              <a:t>SAT engine</a:t>
            </a:r>
          </a:p>
          <a:p>
            <a:pPr marL="0" indent="0">
              <a:buNone/>
            </a:pPr>
            <a:endParaRPr lang="en-US" dirty="0"/>
          </a:p>
          <a:p>
            <a:r>
              <a:rPr lang="en-US" dirty="0"/>
              <a:t>Truth assignment is symmetric for Boolean variables</a:t>
            </a:r>
          </a:p>
          <a:p>
            <a:endParaRPr lang="en-US" dirty="0"/>
          </a:p>
          <a:p>
            <a:r>
              <a:rPr lang="en-US" dirty="0"/>
              <a:t>Probing (for failed literals)</a:t>
            </a:r>
          </a:p>
          <a:p>
            <a:pPr lvl="1"/>
            <a:r>
              <a:rPr lang="en-US" dirty="0"/>
              <a:t>L is failed if asserting L &amp; F infers false by unit propagation.</a:t>
            </a:r>
          </a:p>
          <a:p>
            <a:pPr lvl="1"/>
            <a:r>
              <a:rPr lang="en-US" dirty="0"/>
              <a:t>Cost of propagation controlled by clause watch list</a:t>
            </a:r>
          </a:p>
          <a:p>
            <a:pPr lvl="1"/>
            <a:endParaRPr lang="en-US" dirty="0"/>
          </a:p>
          <a:p>
            <a:r>
              <a:rPr lang="en-US" dirty="0"/>
              <a:t>Boolean Variables are fixed during search</a:t>
            </a:r>
          </a:p>
          <a:p>
            <a:endParaRPr lang="en-US" dirty="0"/>
          </a:p>
          <a:p>
            <a:endParaRPr lang="en-US" dirty="0"/>
          </a:p>
          <a:p>
            <a:r>
              <a:rPr lang="en-US" dirty="0"/>
              <a:t>“Fast restart” introduced to prioritize variables used in conflicts</a:t>
            </a:r>
          </a:p>
          <a:p>
            <a:pPr marL="0" indent="0">
              <a:buNone/>
            </a:pPr>
            <a:endParaRPr lang="en-US" dirty="0"/>
          </a:p>
          <a:p>
            <a:pPr lvl="1"/>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451B88E-4EA2-A251-A0D5-E24C674BEA85}"/>
                  </a:ext>
                </a:extLst>
              </p:cNvPr>
              <p:cNvSpPr>
                <a:spLocks noGrp="1"/>
              </p:cNvSpPr>
              <p:nvPr>
                <p:ph sz="half" idx="2"/>
              </p:nvPr>
            </p:nvSpPr>
            <p:spPr/>
            <p:txBody>
              <a:bodyPr>
                <a:normAutofit fontScale="62500" lnSpcReduction="20000"/>
              </a:bodyPr>
              <a:lstStyle/>
              <a:p>
                <a:pPr marL="0" indent="0">
                  <a:buNone/>
                </a:pPr>
                <a:r>
                  <a:rPr lang="en-US" b="1" dirty="0"/>
                  <a:t>SMT engine</a:t>
                </a:r>
              </a:p>
              <a:p>
                <a:pPr marL="0" indent="0">
                  <a:buNone/>
                </a:pPr>
                <a:endParaRPr lang="en-US" dirty="0"/>
              </a:p>
              <a:p>
                <a:r>
                  <a:rPr lang="en-US" dirty="0"/>
                  <a:t>Truth values of Booleans are not independent</a:t>
                </a:r>
              </a:p>
              <a:p>
                <a:pPr lvl="1"/>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 </m:t>
                    </m:r>
                    <m:r>
                      <a:rPr lang="en-US" b="0" i="1" smtClean="0">
                        <a:latin typeface="Cambria Math" panose="02040503050406030204" pitchFamily="18" charset="0"/>
                      </a:rPr>
                      <m:t>𝑥</m:t>
                    </m:r>
                    <m:r>
                      <a:rPr lang="en-US" b="0" i="1" smtClean="0">
                        <a:latin typeface="Cambria Math" panose="02040503050406030204" pitchFamily="18" charset="0"/>
                      </a:rPr>
                      <m:t>≤1</m:t>
                    </m:r>
                  </m:oMath>
                </a14:m>
                <a:r>
                  <a:rPr lang="en-US" dirty="0"/>
                  <a:t> are dependent  </a:t>
                </a:r>
              </a:p>
              <a:p>
                <a:endParaRPr lang="en-US" dirty="0"/>
              </a:p>
              <a:p>
                <a:r>
                  <a:rPr lang="en-US" dirty="0"/>
                  <a:t>Cost of propagation depends on theories</a:t>
                </a:r>
              </a:p>
              <a:p>
                <a:endParaRPr lang="en-US" dirty="0"/>
              </a:p>
              <a:p>
                <a:endParaRPr lang="en-US" dirty="0"/>
              </a:p>
              <a:p>
                <a:pPr marL="0" indent="0">
                  <a:buNone/>
                </a:pPr>
                <a:endParaRPr lang="en-US" dirty="0"/>
              </a:p>
              <a:p>
                <a:r>
                  <a:rPr lang="en-US" dirty="0"/>
                  <a:t>Quantifier instantiation, theory lemmas introduce fresh literals (all the time)</a:t>
                </a:r>
              </a:p>
              <a:p>
                <a:pPr marL="0" indent="0">
                  <a:buNone/>
                </a:pPr>
                <a:endParaRPr lang="en-US" dirty="0"/>
              </a:p>
              <a:p>
                <a:r>
                  <a:rPr lang="en-US" dirty="0"/>
                  <a:t>Fast restarts appears likely not a great idea</a:t>
                </a:r>
              </a:p>
            </p:txBody>
          </p:sp>
        </mc:Choice>
        <mc:Fallback xmlns="">
          <p:sp>
            <p:nvSpPr>
              <p:cNvPr id="4" name="Content Placeholder 3">
                <a:extLst>
                  <a:ext uri="{FF2B5EF4-FFF2-40B4-BE49-F238E27FC236}">
                    <a16:creationId xmlns:a16="http://schemas.microsoft.com/office/drawing/2014/main" id="{0451B88E-4EA2-A251-A0D5-E24C674BEA85}"/>
                  </a:ext>
                </a:extLst>
              </p:cNvPr>
              <p:cNvSpPr>
                <a:spLocks noGrp="1" noRot="1" noChangeAspect="1" noMove="1" noResize="1" noEditPoints="1" noAdjustHandles="1" noChangeArrowheads="1" noChangeShapeType="1" noTextEdit="1"/>
              </p:cNvSpPr>
              <p:nvPr>
                <p:ph sz="half" idx="2"/>
              </p:nvPr>
            </p:nvSpPr>
            <p:spPr>
              <a:blipFill>
                <a:blip r:embed="rId2"/>
                <a:stretch>
                  <a:fillRect l="-1059" t="-2241"/>
                </a:stretch>
              </a:blipFill>
            </p:spPr>
            <p:txBody>
              <a:bodyPr/>
              <a:lstStyle/>
              <a:p>
                <a:r>
                  <a:rPr lang="en-US">
                    <a:noFill/>
                  </a:rPr>
                  <a:t> </a:t>
                </a:r>
              </a:p>
            </p:txBody>
          </p:sp>
        </mc:Fallback>
      </mc:AlternateContent>
    </p:spTree>
    <p:extLst>
      <p:ext uri="{BB962C8B-B14F-4D97-AF65-F5344CB8AC3E}">
        <p14:creationId xmlns:p14="http://schemas.microsoft.com/office/powerpoint/2010/main" val="4063752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A4A5-8DDE-4A6C-8159-AD3058D36BD7}"/>
              </a:ext>
            </a:extLst>
          </p:cNvPr>
          <p:cNvSpPr>
            <a:spLocks noGrp="1"/>
          </p:cNvSpPr>
          <p:nvPr>
            <p:ph type="title"/>
          </p:nvPr>
        </p:nvSpPr>
        <p:spPr/>
        <p:txBody>
          <a:bodyPr/>
          <a:lstStyle/>
          <a:p>
            <a:r>
              <a:rPr lang="en-US" dirty="0"/>
              <a:t>CDCL – </a:t>
            </a:r>
            <a:r>
              <a:rPr lang="en-US" dirty="0" err="1"/>
              <a:t>CaDiCaL</a:t>
            </a:r>
            <a:r>
              <a:rPr lang="en-US" dirty="0"/>
              <a:t> loop</a:t>
            </a:r>
          </a:p>
        </p:txBody>
      </p:sp>
      <p:pic>
        <p:nvPicPr>
          <p:cNvPr id="5" name="Content Placeholder 4">
            <a:extLst>
              <a:ext uri="{FF2B5EF4-FFF2-40B4-BE49-F238E27FC236}">
                <a16:creationId xmlns:a16="http://schemas.microsoft.com/office/drawing/2014/main" id="{38433D78-67BA-4FFB-AE8E-041B7DBF972D}"/>
              </a:ext>
            </a:extLst>
          </p:cNvPr>
          <p:cNvPicPr>
            <a:picLocks noGrp="1" noChangeAspect="1"/>
          </p:cNvPicPr>
          <p:nvPr>
            <p:ph idx="1"/>
          </p:nvPr>
        </p:nvPicPr>
        <p:blipFill>
          <a:blip r:embed="rId2"/>
          <a:stretch>
            <a:fillRect/>
          </a:stretch>
        </p:blipFill>
        <p:spPr>
          <a:xfrm>
            <a:off x="2247055" y="1760900"/>
            <a:ext cx="8512655" cy="4559889"/>
          </a:xfrm>
        </p:spPr>
      </p:pic>
    </p:spTree>
    <p:extLst>
      <p:ext uri="{BB962C8B-B14F-4D97-AF65-F5344CB8AC3E}">
        <p14:creationId xmlns:p14="http://schemas.microsoft.com/office/powerpoint/2010/main" val="2572417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A4A5-8DDE-4A6C-8159-AD3058D36BD7}"/>
              </a:ext>
            </a:extLst>
          </p:cNvPr>
          <p:cNvSpPr>
            <a:spLocks noGrp="1"/>
          </p:cNvSpPr>
          <p:nvPr>
            <p:ph type="title"/>
          </p:nvPr>
        </p:nvSpPr>
        <p:spPr/>
        <p:txBody>
          <a:bodyPr/>
          <a:lstStyle/>
          <a:p>
            <a:r>
              <a:rPr lang="en-US" dirty="0"/>
              <a:t>CDCL(T) </a:t>
            </a:r>
          </a:p>
        </p:txBody>
      </p:sp>
      <p:pic>
        <p:nvPicPr>
          <p:cNvPr id="9" name="Picture 8">
            <a:extLst>
              <a:ext uri="{FF2B5EF4-FFF2-40B4-BE49-F238E27FC236}">
                <a16:creationId xmlns:a16="http://schemas.microsoft.com/office/drawing/2014/main" id="{DAFB224F-E26A-4B8F-BB4E-19212BC2BD95}"/>
              </a:ext>
            </a:extLst>
          </p:cNvPr>
          <p:cNvPicPr>
            <a:picLocks noChangeAspect="1"/>
          </p:cNvPicPr>
          <p:nvPr/>
        </p:nvPicPr>
        <p:blipFill>
          <a:blip r:embed="rId2"/>
          <a:stretch>
            <a:fillRect/>
          </a:stretch>
        </p:blipFill>
        <p:spPr>
          <a:xfrm>
            <a:off x="1799155" y="1671377"/>
            <a:ext cx="8774300" cy="4860665"/>
          </a:xfrm>
          <a:prstGeom prst="rect">
            <a:avLst/>
          </a:prstGeom>
        </p:spPr>
      </p:pic>
    </p:spTree>
    <p:extLst>
      <p:ext uri="{BB962C8B-B14F-4D97-AF65-F5344CB8AC3E}">
        <p14:creationId xmlns:p14="http://schemas.microsoft.com/office/powerpoint/2010/main" val="3254401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9F1-1AC2-FEBA-4860-469C55254D3E}"/>
              </a:ext>
            </a:extLst>
          </p:cNvPr>
          <p:cNvSpPr>
            <a:spLocks noGrp="1"/>
          </p:cNvSpPr>
          <p:nvPr>
            <p:ph type="ctrTitle"/>
          </p:nvPr>
        </p:nvSpPr>
        <p:spPr/>
        <p:txBody>
          <a:bodyPr/>
          <a:lstStyle/>
          <a:p>
            <a:r>
              <a:rPr lang="en-US" dirty="0"/>
              <a:t>Core Decision Procedures</a:t>
            </a:r>
          </a:p>
        </p:txBody>
      </p:sp>
      <p:sp>
        <p:nvSpPr>
          <p:cNvPr id="3" name="Subtitle 2">
            <a:extLst>
              <a:ext uri="{FF2B5EF4-FFF2-40B4-BE49-F238E27FC236}">
                <a16:creationId xmlns:a16="http://schemas.microsoft.com/office/drawing/2014/main" id="{E906C6DA-740A-1E63-C8E5-E23B20305CB7}"/>
              </a:ext>
            </a:extLst>
          </p:cNvPr>
          <p:cNvSpPr>
            <a:spLocks noGrp="1"/>
          </p:cNvSpPr>
          <p:nvPr>
            <p:ph type="subTitle" idx="1"/>
          </p:nvPr>
        </p:nvSpPr>
        <p:spPr/>
        <p:txBody>
          <a:bodyPr/>
          <a:lstStyle/>
          <a:p>
            <a:r>
              <a:rPr lang="en-US" dirty="0"/>
              <a:t>Samples</a:t>
            </a:r>
          </a:p>
        </p:txBody>
      </p:sp>
    </p:spTree>
    <p:extLst>
      <p:ext uri="{BB962C8B-B14F-4D97-AF65-F5344CB8AC3E}">
        <p14:creationId xmlns:p14="http://schemas.microsoft.com/office/powerpoint/2010/main" val="4091303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A0C7838-519E-4C7C-BF74-624B75044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571" y="292410"/>
            <a:ext cx="6305549" cy="6394360"/>
          </a:xfrm>
          <a:prstGeom prst="rect">
            <a:avLst/>
          </a:prstGeom>
        </p:spPr>
      </p:pic>
      <p:sp>
        <p:nvSpPr>
          <p:cNvPr id="7" name="TextBox 6">
            <a:extLst>
              <a:ext uri="{FF2B5EF4-FFF2-40B4-BE49-F238E27FC236}">
                <a16:creationId xmlns:a16="http://schemas.microsoft.com/office/drawing/2014/main" id="{9773374F-F846-442A-8F5F-6012787369D2}"/>
              </a:ext>
            </a:extLst>
          </p:cNvPr>
          <p:cNvSpPr txBox="1"/>
          <p:nvPr/>
        </p:nvSpPr>
        <p:spPr>
          <a:xfrm>
            <a:off x="7600950" y="4086225"/>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Title 1">
            <a:extLst>
              <a:ext uri="{FF2B5EF4-FFF2-40B4-BE49-F238E27FC236}">
                <a16:creationId xmlns:a16="http://schemas.microsoft.com/office/drawing/2014/main" id="{9A8335DA-ADE9-40DF-B65B-B458D0767C7A}"/>
              </a:ext>
            </a:extLst>
          </p:cNvPr>
          <p:cNvSpPr>
            <a:spLocks noGrp="1"/>
          </p:cNvSpPr>
          <p:nvPr>
            <p:ph type="title"/>
          </p:nvPr>
        </p:nvSpPr>
        <p:spPr>
          <a:xfrm>
            <a:off x="838200" y="365125"/>
            <a:ext cx="10515600" cy="1325563"/>
          </a:xfrm>
        </p:spPr>
        <p:txBody>
          <a:bodyPr/>
          <a:lstStyle/>
          <a:p>
            <a:r>
              <a:rPr lang="en-US"/>
              <a:t>        overview</a:t>
            </a:r>
          </a:p>
        </p:txBody>
      </p:sp>
      <p:pic>
        <p:nvPicPr>
          <p:cNvPr id="10" name="Picture 2" descr="Picture 2">
            <a:extLst>
              <a:ext uri="{FF2B5EF4-FFF2-40B4-BE49-F238E27FC236}">
                <a16:creationId xmlns:a16="http://schemas.microsoft.com/office/drawing/2014/main" id="{B50BA9FD-C68B-49D1-AE57-7ADC77BC2B39}"/>
              </a:ext>
            </a:extLst>
          </p:cNvPr>
          <p:cNvPicPr>
            <a:picLocks noChangeAspect="1"/>
          </p:cNvPicPr>
          <p:nvPr/>
        </p:nvPicPr>
        <p:blipFill>
          <a:blip r:embed="rId3"/>
          <a:stretch>
            <a:fillRect/>
          </a:stretch>
        </p:blipFill>
        <p:spPr>
          <a:xfrm>
            <a:off x="972364" y="795173"/>
            <a:ext cx="769890" cy="465465"/>
          </a:xfrm>
          <a:prstGeom prst="rect">
            <a:avLst/>
          </a:prstGeom>
          <a:ln w="12700">
            <a:miter lim="400000"/>
          </a:ln>
        </p:spPr>
      </p:pic>
    </p:spTree>
    <p:extLst>
      <p:ext uri="{BB962C8B-B14F-4D97-AF65-F5344CB8AC3E}">
        <p14:creationId xmlns:p14="http://schemas.microsoft.com/office/powerpoint/2010/main" val="375817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D415BC-CE38-4705-B011-92AA2D5F0CE8}"/>
              </a:ext>
            </a:extLst>
          </p:cNvPr>
          <p:cNvPicPr>
            <a:picLocks noChangeAspect="1"/>
          </p:cNvPicPr>
          <p:nvPr/>
        </p:nvPicPr>
        <p:blipFill>
          <a:blip r:embed="rId2"/>
          <a:stretch>
            <a:fillRect/>
          </a:stretch>
        </p:blipFill>
        <p:spPr>
          <a:xfrm>
            <a:off x="628650" y="1799342"/>
            <a:ext cx="9177337" cy="4949120"/>
          </a:xfrm>
          <a:prstGeom prst="rect">
            <a:avLst/>
          </a:prstGeom>
        </p:spPr>
      </p:pic>
      <p:sp>
        <p:nvSpPr>
          <p:cNvPr id="6" name="Title 1">
            <a:extLst>
              <a:ext uri="{FF2B5EF4-FFF2-40B4-BE49-F238E27FC236}">
                <a16:creationId xmlns:a16="http://schemas.microsoft.com/office/drawing/2014/main" id="{2BF5A4CA-A0A4-463C-82B8-8EEE87AF5B00}"/>
              </a:ext>
            </a:extLst>
          </p:cNvPr>
          <p:cNvSpPr>
            <a:spLocks noGrp="1"/>
          </p:cNvSpPr>
          <p:nvPr>
            <p:ph type="title"/>
          </p:nvPr>
        </p:nvSpPr>
        <p:spPr>
          <a:xfrm>
            <a:off x="838200" y="365125"/>
            <a:ext cx="10515600" cy="1325563"/>
          </a:xfrm>
        </p:spPr>
        <p:txBody>
          <a:bodyPr/>
          <a:lstStyle/>
          <a:p>
            <a:r>
              <a:rPr lang="en-US" dirty="0"/>
              <a:t>        on GitHub</a:t>
            </a:r>
          </a:p>
        </p:txBody>
      </p:sp>
      <p:pic>
        <p:nvPicPr>
          <p:cNvPr id="7" name="Picture 2" descr="Picture 2">
            <a:extLst>
              <a:ext uri="{FF2B5EF4-FFF2-40B4-BE49-F238E27FC236}">
                <a16:creationId xmlns:a16="http://schemas.microsoft.com/office/drawing/2014/main" id="{6D9D178A-D291-4FB1-9F7E-F49333DB761C}"/>
              </a:ext>
            </a:extLst>
          </p:cNvPr>
          <p:cNvPicPr>
            <a:picLocks noChangeAspect="1"/>
          </p:cNvPicPr>
          <p:nvPr/>
        </p:nvPicPr>
        <p:blipFill>
          <a:blip r:embed="rId3"/>
          <a:stretch>
            <a:fillRect/>
          </a:stretch>
        </p:blipFill>
        <p:spPr>
          <a:xfrm>
            <a:off x="972364" y="795173"/>
            <a:ext cx="769890" cy="465465"/>
          </a:xfrm>
          <a:prstGeom prst="rect">
            <a:avLst/>
          </a:prstGeom>
          <a:ln w="12700">
            <a:miter lim="400000"/>
          </a:ln>
        </p:spPr>
      </p:pic>
      <p:pic>
        <p:nvPicPr>
          <p:cNvPr id="11" name="Picture 10">
            <a:extLst>
              <a:ext uri="{FF2B5EF4-FFF2-40B4-BE49-F238E27FC236}">
                <a16:creationId xmlns:a16="http://schemas.microsoft.com/office/drawing/2014/main" id="{67DBB86E-5EEB-4D54-86CD-12B0FE0C1038}"/>
              </a:ext>
            </a:extLst>
          </p:cNvPr>
          <p:cNvPicPr>
            <a:picLocks noChangeAspect="1"/>
          </p:cNvPicPr>
          <p:nvPr/>
        </p:nvPicPr>
        <p:blipFill>
          <a:blip r:embed="rId4"/>
          <a:stretch>
            <a:fillRect/>
          </a:stretch>
        </p:blipFill>
        <p:spPr>
          <a:xfrm>
            <a:off x="1514475" y="3619499"/>
            <a:ext cx="5893007" cy="2556255"/>
          </a:xfrm>
          <a:prstGeom prst="rect">
            <a:avLst/>
          </a:prstGeom>
          <a:ln>
            <a:noFill/>
          </a:ln>
          <a:effectLst>
            <a:outerShdw blurRad="292100" dist="139700" dir="2700000" algn="tl" rotWithShape="0">
              <a:srgbClr val="333333">
                <a:alpha val="65000"/>
              </a:srgbClr>
            </a:outerShdw>
          </a:effectLst>
        </p:spPr>
      </p:pic>
      <p:sp>
        <p:nvSpPr>
          <p:cNvPr id="13" name="Speech Bubble: Rectangle with Corners Rounded 12">
            <a:extLst>
              <a:ext uri="{FF2B5EF4-FFF2-40B4-BE49-F238E27FC236}">
                <a16:creationId xmlns:a16="http://schemas.microsoft.com/office/drawing/2014/main" id="{E4A5041F-2966-489E-BC9F-ECAA23B2C2A0}"/>
              </a:ext>
            </a:extLst>
          </p:cNvPr>
          <p:cNvSpPr/>
          <p:nvPr/>
        </p:nvSpPr>
        <p:spPr>
          <a:xfrm>
            <a:off x="8980623" y="852018"/>
            <a:ext cx="2373177" cy="408620"/>
          </a:xfrm>
          <a:prstGeom prst="wedgeRoundRectCallout">
            <a:avLst>
              <a:gd name="adj1" fmla="val -223787"/>
              <a:gd name="adj2" fmla="val 607043"/>
              <a:gd name="adj3" fmla="val 16667"/>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Source code</a:t>
            </a:r>
          </a:p>
        </p:txBody>
      </p:sp>
    </p:spTree>
    <p:extLst>
      <p:ext uri="{BB962C8B-B14F-4D97-AF65-F5344CB8AC3E}">
        <p14:creationId xmlns:p14="http://schemas.microsoft.com/office/powerpoint/2010/main" val="424667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p:txBody>
          <a:bodyPr/>
          <a:lstStyle/>
          <a:p>
            <a:r>
              <a:rPr lang="en-US" dirty="0"/>
              <a:t>Classification</a:t>
            </a:r>
          </a:p>
        </p:txBody>
      </p:sp>
      <p:sp>
        <p:nvSpPr>
          <p:cNvPr id="4" name="Rectangle 3">
            <a:extLst>
              <a:ext uri="{FF2B5EF4-FFF2-40B4-BE49-F238E27FC236}">
                <a16:creationId xmlns:a16="http://schemas.microsoft.com/office/drawing/2014/main" id="{18B0E677-8B6B-328D-374C-79DC6CA3A34B}"/>
              </a:ext>
            </a:extLst>
          </p:cNvPr>
          <p:cNvSpPr/>
          <p:nvPr/>
        </p:nvSpPr>
        <p:spPr>
          <a:xfrm>
            <a:off x="4736224" y="2096814"/>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Finite Domains</a:t>
            </a:r>
          </a:p>
        </p:txBody>
      </p:sp>
      <p:sp>
        <p:nvSpPr>
          <p:cNvPr id="5" name="Rectangle 4">
            <a:extLst>
              <a:ext uri="{FF2B5EF4-FFF2-40B4-BE49-F238E27FC236}">
                <a16:creationId xmlns:a16="http://schemas.microsoft.com/office/drawing/2014/main" id="{14387DFC-014B-4E1C-9DCD-9B39C9AF7E47}"/>
              </a:ext>
            </a:extLst>
          </p:cNvPr>
          <p:cNvSpPr/>
          <p:nvPr/>
        </p:nvSpPr>
        <p:spPr>
          <a:xfrm>
            <a:off x="1618594" y="3731173"/>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EUF</a:t>
            </a:r>
          </a:p>
        </p:txBody>
      </p:sp>
      <p:sp>
        <p:nvSpPr>
          <p:cNvPr id="6" name="Rectangle 5">
            <a:extLst>
              <a:ext uri="{FF2B5EF4-FFF2-40B4-BE49-F238E27FC236}">
                <a16:creationId xmlns:a16="http://schemas.microsoft.com/office/drawing/2014/main" id="{332A0DE5-40F5-1C44-74D8-14F60005B874}"/>
              </a:ext>
            </a:extLst>
          </p:cNvPr>
          <p:cNvSpPr/>
          <p:nvPr/>
        </p:nvSpPr>
        <p:spPr>
          <a:xfrm>
            <a:off x="8100849" y="3697015"/>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Arithmetic</a:t>
            </a:r>
          </a:p>
        </p:txBody>
      </p:sp>
      <p:sp>
        <p:nvSpPr>
          <p:cNvPr id="7" name="Rectangle 6">
            <a:extLst>
              <a:ext uri="{FF2B5EF4-FFF2-40B4-BE49-F238E27FC236}">
                <a16:creationId xmlns:a16="http://schemas.microsoft.com/office/drawing/2014/main" id="{7C28D089-780C-A429-8ECA-D58ACC2E8FCE}"/>
              </a:ext>
            </a:extLst>
          </p:cNvPr>
          <p:cNvSpPr/>
          <p:nvPr/>
        </p:nvSpPr>
        <p:spPr>
          <a:xfrm>
            <a:off x="4736224" y="4874174"/>
            <a:ext cx="2719552" cy="89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Hybrid </a:t>
            </a:r>
          </a:p>
          <a:p>
            <a:pPr algn="ctr"/>
            <a:r>
              <a:rPr lang="en-US" sz="2800" dirty="0" err="1"/>
              <a:t>str.len</a:t>
            </a:r>
            <a:r>
              <a:rPr lang="en-US" sz="2800" dirty="0"/>
              <a:t>, bv2nat</a:t>
            </a:r>
          </a:p>
        </p:txBody>
      </p:sp>
      <p:sp>
        <p:nvSpPr>
          <p:cNvPr id="8" name="Rectangle 7">
            <a:extLst>
              <a:ext uri="{FF2B5EF4-FFF2-40B4-BE49-F238E27FC236}">
                <a16:creationId xmlns:a16="http://schemas.microsoft.com/office/drawing/2014/main" id="{61F2DD79-0712-ADE8-7F71-66B997E4E9D1}"/>
              </a:ext>
            </a:extLst>
          </p:cNvPr>
          <p:cNvSpPr/>
          <p:nvPr/>
        </p:nvSpPr>
        <p:spPr>
          <a:xfrm>
            <a:off x="517635" y="1803099"/>
            <a:ext cx="2719552" cy="8907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Arrays</a:t>
            </a:r>
          </a:p>
        </p:txBody>
      </p:sp>
      <p:sp>
        <p:nvSpPr>
          <p:cNvPr id="9" name="Rectangle 8">
            <a:extLst>
              <a:ext uri="{FF2B5EF4-FFF2-40B4-BE49-F238E27FC236}">
                <a16:creationId xmlns:a16="http://schemas.microsoft.com/office/drawing/2014/main" id="{C9AF3788-82E9-64D4-6C30-FBDE4CFFB5AB}"/>
              </a:ext>
            </a:extLst>
          </p:cNvPr>
          <p:cNvSpPr/>
          <p:nvPr/>
        </p:nvSpPr>
        <p:spPr>
          <a:xfrm>
            <a:off x="838200" y="2522482"/>
            <a:ext cx="2719552" cy="8907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ADTs</a:t>
            </a:r>
          </a:p>
        </p:txBody>
      </p:sp>
      <p:sp>
        <p:nvSpPr>
          <p:cNvPr id="10" name="Rectangle 9">
            <a:extLst>
              <a:ext uri="{FF2B5EF4-FFF2-40B4-BE49-F238E27FC236}">
                <a16:creationId xmlns:a16="http://schemas.microsoft.com/office/drawing/2014/main" id="{AED95295-0904-CAA0-3FB7-FC0CA6239975}"/>
              </a:ext>
            </a:extLst>
          </p:cNvPr>
          <p:cNvSpPr/>
          <p:nvPr/>
        </p:nvSpPr>
        <p:spPr>
          <a:xfrm>
            <a:off x="4742792" y="5868880"/>
            <a:ext cx="2719552" cy="8907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User-Propagator</a:t>
            </a:r>
          </a:p>
        </p:txBody>
      </p:sp>
    </p:spTree>
    <p:extLst>
      <p:ext uri="{BB962C8B-B14F-4D97-AF65-F5344CB8AC3E}">
        <p14:creationId xmlns:p14="http://schemas.microsoft.com/office/powerpoint/2010/main" val="1345616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p:txBody>
          <a:bodyPr/>
          <a:lstStyle/>
          <a:p>
            <a:r>
              <a:rPr lang="en-US" dirty="0"/>
              <a:t>EUF</a:t>
            </a:r>
          </a:p>
        </p:txBody>
      </p:sp>
      <p:pic>
        <p:nvPicPr>
          <p:cNvPr id="4" name="Picture 3">
            <a:extLst>
              <a:ext uri="{FF2B5EF4-FFF2-40B4-BE49-F238E27FC236}">
                <a16:creationId xmlns:a16="http://schemas.microsoft.com/office/drawing/2014/main" id="{6416CC39-5C2C-1023-FCBB-165750CB35F7}"/>
              </a:ext>
            </a:extLst>
          </p:cNvPr>
          <p:cNvPicPr>
            <a:picLocks noChangeAspect="1"/>
          </p:cNvPicPr>
          <p:nvPr/>
        </p:nvPicPr>
        <p:blipFill>
          <a:blip r:embed="rId2"/>
          <a:srcRect t="28498"/>
          <a:stretch>
            <a:fillRect/>
          </a:stretch>
        </p:blipFill>
        <p:spPr>
          <a:xfrm>
            <a:off x="59818" y="1932315"/>
            <a:ext cx="12072364" cy="4261451"/>
          </a:xfrm>
          <a:prstGeom prst="rect">
            <a:avLst/>
          </a:prstGeom>
        </p:spPr>
      </p:pic>
    </p:spTree>
    <p:extLst>
      <p:ext uri="{BB962C8B-B14F-4D97-AF65-F5344CB8AC3E}">
        <p14:creationId xmlns:p14="http://schemas.microsoft.com/office/powerpoint/2010/main" val="178994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A4D49E-7065-4144-8746-3128160E4DDF}"/>
              </a:ext>
            </a:extLst>
          </p:cNvPr>
          <p:cNvSpPr txBox="1">
            <a:spLocks/>
          </p:cNvSpPr>
          <p:nvPr/>
        </p:nvSpPr>
        <p:spPr>
          <a:xfrm>
            <a:off x="0" y="386215"/>
            <a:ext cx="2033752"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gradFill>
                  <a:gsLst>
                    <a:gs pos="1250">
                      <a:srgbClr val="000000"/>
                    </a:gs>
                    <a:gs pos="100000">
                      <a:srgbClr val="000000"/>
                    </a:gs>
                  </a:gsLst>
                  <a:lin ang="5400000" scaled="0"/>
                </a:gradFill>
                <a:effectLst/>
                <a:uLnTx/>
                <a:uFillTx/>
                <a:latin typeface="Segoe UI Semibold"/>
                <a:ea typeface="+mn-ea"/>
                <a:cs typeface="Segoe UI" pitchFamily="34" charset="0"/>
              </a:rPr>
              <a:t>EUF</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9F00870-84F7-4F1A-A1BC-4FF2316D561D}"/>
                  </a:ext>
                </a:extLst>
              </p:cNvPr>
              <p:cNvSpPr txBox="1">
                <a:spLocks/>
              </p:cNvSpPr>
              <p:nvPr/>
            </p:nvSpPr>
            <p:spPr>
              <a:xfrm>
                <a:off x="282863" y="2325674"/>
                <a:ext cx="8382000" cy="1514838"/>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buFont typeface="Arial" pitchFamily="34" charset="0"/>
                  <a:buNone/>
                </a:pPr>
                <a:r>
                  <a:rPr lang="en-US" sz="2800" b="0">
                    <a:cs typeface="Calibri" pitchFamily="34" charset="0"/>
                  </a:rPr>
                  <a:t> </a:t>
                </a:r>
                <a14:m>
                  <m:oMath xmlns:m="http://schemas.openxmlformats.org/officeDocument/2006/math">
                    <m:r>
                      <a:rPr lang="en-US" sz="2800" i="1" dirty="0" smtClean="0">
                        <a:latin typeface="Cambria Math"/>
                        <a:cs typeface="Calibri" pitchFamily="34" charset="0"/>
                      </a:rPr>
                      <m:t>𝑎</m:t>
                    </m:r>
                    <m:r>
                      <a:rPr lang="en-US" sz="2800" i="1" dirty="0" smtClean="0">
                        <a:latin typeface="Cambria Math"/>
                        <a:cs typeface="Calibri" pitchFamily="34" charset="0"/>
                      </a:rPr>
                      <m:t> =</m:t>
                    </m:r>
                    <m:sSub>
                      <m:sSubPr>
                        <m:ctrlPr>
                          <a:rPr lang="en-US" sz="2800" i="1" dirty="0" smtClean="0">
                            <a:latin typeface="Cambria Math" panose="02040503050406030204" pitchFamily="18" charset="0"/>
                            <a:cs typeface="Calibri" pitchFamily="34" charset="0"/>
                          </a:rPr>
                        </m:ctrlPr>
                      </m:sSubPr>
                      <m:e>
                        <m:r>
                          <a:rPr lang="en-US" sz="2800" i="1" dirty="0" smtClean="0">
                            <a:latin typeface="Cambria Math"/>
                            <a:cs typeface="Calibri" pitchFamily="34" charset="0"/>
                          </a:rPr>
                          <m:t>𝑣</m:t>
                        </m:r>
                      </m:e>
                      <m:sub>
                        <m:r>
                          <a:rPr lang="en-US" sz="2800" i="1" dirty="0" smtClean="0">
                            <a:latin typeface="Cambria Math"/>
                            <a:cs typeface="Calibri" pitchFamily="34" charset="0"/>
                          </a:rPr>
                          <m:t>2</m:t>
                        </m:r>
                      </m:sub>
                    </m:sSub>
                    <m:r>
                      <a:rPr lang="en-US" sz="2800" i="1" dirty="0" smtClean="0">
                        <a:latin typeface="Cambria Math"/>
                        <a:cs typeface="Calibri" pitchFamily="34" charset="0"/>
                      </a:rPr>
                      <m:t>,</m:t>
                    </m:r>
                    <m:r>
                      <a:rPr lang="en-US" sz="2800" i="1" dirty="0" smtClean="0">
                        <a:solidFill>
                          <a:srgbClr val="FF0000"/>
                        </a:solidFill>
                        <a:latin typeface="Cambria Math"/>
                        <a:cs typeface="Calibri" pitchFamily="34" charset="0"/>
                      </a:rPr>
                      <m:t> </m:t>
                    </m:r>
                    <m:r>
                      <a:rPr lang="en-US" sz="2800" i="1" dirty="0">
                        <a:latin typeface="Cambria Math"/>
                        <a:cs typeface="Calibri" pitchFamily="34" charset="0"/>
                      </a:rPr>
                      <m:t>𝑎</m:t>
                    </m:r>
                    <m:r>
                      <a:rPr lang="en-US" sz="2800" i="1" dirty="0" smtClean="0">
                        <a:latin typeface="Cambria Math"/>
                        <a:cs typeface="Calibri" pitchFamily="34" charset="0"/>
                      </a:rPr>
                      <m:t> =</m:t>
                    </m:r>
                    <m:sSub>
                      <m:sSubPr>
                        <m:ctrlPr>
                          <a:rPr lang="en-US" sz="2800" i="1" dirty="0" smtClean="0">
                            <a:latin typeface="Cambria Math" panose="02040503050406030204" pitchFamily="18" charset="0"/>
                            <a:cs typeface="Calibri" pitchFamily="34" charset="0"/>
                          </a:rPr>
                        </m:ctrlPr>
                      </m:sSubPr>
                      <m:e>
                        <m:r>
                          <a:rPr lang="en-US" sz="2800" i="1" dirty="0" smtClean="0">
                            <a:latin typeface="Cambria Math"/>
                            <a:cs typeface="Calibri" pitchFamily="34" charset="0"/>
                          </a:rPr>
                          <m:t>𝑣</m:t>
                        </m:r>
                      </m:e>
                      <m:sub>
                        <m:r>
                          <a:rPr lang="en-US" sz="2800" i="1" dirty="0" smtClean="0">
                            <a:latin typeface="Cambria Math"/>
                            <a:cs typeface="Calibri" pitchFamily="34" charset="0"/>
                          </a:rPr>
                          <m:t>3</m:t>
                        </m:r>
                      </m:sub>
                    </m:sSub>
                    <m:r>
                      <a:rPr lang="en-US" sz="2800" i="1" dirty="0" smtClean="0">
                        <a:latin typeface="Cambria Math"/>
                        <a:cs typeface="Calibri" pitchFamily="34" charset="0"/>
                      </a:rPr>
                      <m:t>, </m:t>
                    </m:r>
                    <m:r>
                      <a:rPr lang="en-US" sz="2800" i="1" dirty="0" smtClean="0">
                        <a:solidFill>
                          <a:srgbClr val="D83B01"/>
                        </a:solidFill>
                        <a:latin typeface="Cambria Math"/>
                        <a:cs typeface="Calibri" pitchFamily="34" charset="0"/>
                        <a:sym typeface="Symbol"/>
                      </a:rPr>
                      <m:t>𝑎</m:t>
                    </m:r>
                    <m:r>
                      <a:rPr lang="en-US" sz="2800" i="1" baseline="-25000" dirty="0" smtClean="0">
                        <a:solidFill>
                          <a:srgbClr val="0070C0"/>
                        </a:solidFill>
                        <a:latin typeface="Cambria Math"/>
                        <a:cs typeface="Calibri" pitchFamily="34" charset="0"/>
                        <a:sym typeface="Symbol"/>
                      </a:rPr>
                      <m:t> </m:t>
                    </m:r>
                    <m:r>
                      <a:rPr lang="en-US" sz="2800" i="1" dirty="0" smtClean="0">
                        <a:latin typeface="Cambria Math"/>
                        <a:cs typeface="Calibri" pitchFamily="34" charset="0"/>
                        <a:sym typeface="Symbol"/>
                      </a:rPr>
                      <m:t>  </m:t>
                    </m:r>
                    <m:sSub>
                      <m:sSubPr>
                        <m:ctrlPr>
                          <a:rPr lang="en-US" sz="2800" i="1" dirty="0" smtClean="0">
                            <a:solidFill>
                              <a:srgbClr val="107C10"/>
                            </a:solidFill>
                            <a:latin typeface="Cambria Math" panose="02040503050406030204" pitchFamily="18" charset="0"/>
                            <a:cs typeface="Calibri" pitchFamily="34" charset="0"/>
                            <a:sym typeface="Symbol"/>
                          </a:rPr>
                        </m:ctrlPr>
                      </m:sSubPr>
                      <m:e>
                        <m:r>
                          <a:rPr lang="en-US" sz="2800" i="1" dirty="0" smtClean="0">
                            <a:solidFill>
                              <a:srgbClr val="107C10"/>
                            </a:solidFill>
                            <a:latin typeface="Cambria Math"/>
                            <a:cs typeface="Calibri" pitchFamily="34" charset="0"/>
                            <a:sym typeface="Symbol"/>
                          </a:rPr>
                          <m:t>𝑣</m:t>
                        </m:r>
                      </m:e>
                      <m:sub>
                        <m:r>
                          <a:rPr lang="en-US" sz="2800" i="1" dirty="0" smtClean="0">
                            <a:solidFill>
                              <a:srgbClr val="107C10"/>
                            </a:solidFill>
                            <a:latin typeface="Cambria Math"/>
                            <a:cs typeface="Calibri" pitchFamily="34" charset="0"/>
                            <a:sym typeface="Symbol"/>
                          </a:rPr>
                          <m:t>1</m:t>
                        </m:r>
                      </m:sub>
                    </m:sSub>
                    <m:r>
                      <a:rPr lang="en-US" sz="2800" i="1" dirty="0" smtClean="0">
                        <a:latin typeface="Cambria Math"/>
                        <a:cs typeface="Calibri" pitchFamily="34" charset="0"/>
                        <a:sym typeface="Symbol"/>
                      </a:rPr>
                      <m:t>,</m:t>
                    </m:r>
                    <m:r>
                      <a:rPr lang="en-US" sz="2800" dirty="0" smtClean="0">
                        <a:latin typeface="Cambria Math"/>
                        <a:cs typeface="Calibri" pitchFamily="34" charset="0"/>
                        <a:sym typeface="Symbol"/>
                      </a:rPr>
                      <m:t> </m:t>
                    </m:r>
                  </m:oMath>
                </a14:m>
                <a:endParaRPr lang="en-US" sz="2800">
                  <a:latin typeface="Cambria Math"/>
                  <a:cs typeface="Calibri" pitchFamily="34" charset="0"/>
                  <a:sym typeface="Symbol"/>
                </a:endParaRPr>
              </a:p>
              <a:p>
                <a:pPr>
                  <a:buFont typeface="Arial" pitchFamily="34" charset="0"/>
                  <a:buNone/>
                </a:pPr>
                <a:r>
                  <a:rPr lang="en-US" sz="2800">
                    <a:cs typeface="Calibri" pitchFamily="34" charset="0"/>
                    <a:sym typeface="Symbol"/>
                  </a:rPr>
                  <a:t> </a:t>
                </a:r>
                <a14:m>
                  <m:oMath xmlns:m="http://schemas.openxmlformats.org/officeDocument/2006/math">
                    <m:sSub>
                      <m:sSubPr>
                        <m:ctrlPr>
                          <a:rPr lang="en-US" sz="2800" i="1" dirty="0" smtClean="0">
                            <a:latin typeface="Cambria Math" panose="02040503050406030204" pitchFamily="18" charset="0"/>
                            <a:cs typeface="Calibri" pitchFamily="34" charset="0"/>
                            <a:sym typeface="Symbol"/>
                          </a:rPr>
                        </m:ctrlPr>
                      </m:sSubPr>
                      <m:e>
                        <m:r>
                          <a:rPr lang="en-US" sz="2800" i="1" dirty="0" smtClean="0">
                            <a:latin typeface="Cambria Math"/>
                            <a:cs typeface="Calibri" pitchFamily="34" charset="0"/>
                            <a:sym typeface="Symbol"/>
                          </a:rPr>
                          <m:t>𝑣</m:t>
                        </m:r>
                      </m:e>
                      <m:sub>
                        <m:r>
                          <a:rPr lang="en-US" sz="2800" i="1" dirty="0" smtClean="0">
                            <a:latin typeface="Cambria Math"/>
                            <a:cs typeface="Calibri" pitchFamily="34" charset="0"/>
                            <a:sym typeface="Symbol"/>
                          </a:rPr>
                          <m:t>1</m:t>
                        </m:r>
                      </m:sub>
                    </m:sSub>
                    <m:r>
                      <a:rPr lang="en-US" sz="2800" i="1" dirty="0" smtClean="0">
                        <a:latin typeface="Cambria Math"/>
                        <a:cs typeface="Calibri" pitchFamily="34" charset="0"/>
                        <a:sym typeface="Symbol"/>
                      </a:rPr>
                      <m:t>≡</m:t>
                    </m:r>
                    <m:r>
                      <a:rPr lang="en-US" sz="2800" i="1" dirty="0" smtClean="0">
                        <a:latin typeface="Cambria Math"/>
                        <a:cs typeface="Calibri" pitchFamily="34" charset="0"/>
                        <a:sym typeface="Symbol"/>
                      </a:rPr>
                      <m:t>𝑓</m:t>
                    </m:r>
                    <m:d>
                      <m:dPr>
                        <m:ctrlPr>
                          <a:rPr lang="en-US" sz="2800" i="1" dirty="0" smtClean="0">
                            <a:latin typeface="Cambria Math" panose="02040503050406030204" pitchFamily="18" charset="0"/>
                            <a:cs typeface="Calibri" pitchFamily="34" charset="0"/>
                            <a:sym typeface="Symbol"/>
                          </a:rPr>
                        </m:ctrlPr>
                      </m:dPr>
                      <m:e>
                        <m:r>
                          <a:rPr lang="en-US" sz="2800" i="1" dirty="0" smtClean="0">
                            <a:latin typeface="Cambria Math"/>
                            <a:cs typeface="Calibri" pitchFamily="34" charset="0"/>
                            <a:sym typeface="Symbol"/>
                          </a:rPr>
                          <m:t>𝑎</m:t>
                        </m:r>
                      </m:e>
                    </m:d>
                    <m:r>
                      <a:rPr lang="en-US" sz="2800" i="1" dirty="0" smtClean="0">
                        <a:latin typeface="Cambria Math"/>
                        <a:cs typeface="Calibri" pitchFamily="34" charset="0"/>
                        <a:sym typeface="Symbol"/>
                      </a:rPr>
                      <m:t>, </m:t>
                    </m:r>
                    <m:sSub>
                      <m:sSubPr>
                        <m:ctrlPr>
                          <a:rPr lang="en-US" sz="2800" i="1" dirty="0" smtClean="0">
                            <a:latin typeface="Cambria Math" panose="02040503050406030204" pitchFamily="18" charset="0"/>
                            <a:cs typeface="Calibri" pitchFamily="34" charset="0"/>
                            <a:sym typeface="Symbol"/>
                          </a:rPr>
                        </m:ctrlPr>
                      </m:sSubPr>
                      <m:e>
                        <m:r>
                          <a:rPr lang="en-US" sz="2800" i="1" dirty="0" smtClean="0">
                            <a:latin typeface="Cambria Math"/>
                            <a:cs typeface="Calibri" pitchFamily="34" charset="0"/>
                            <a:sym typeface="Symbol"/>
                          </a:rPr>
                          <m:t>𝑣</m:t>
                        </m:r>
                      </m:e>
                      <m:sub>
                        <m:r>
                          <a:rPr lang="en-US" sz="2800" i="1" dirty="0" smtClean="0">
                            <a:latin typeface="Cambria Math"/>
                            <a:cs typeface="Calibri" pitchFamily="34" charset="0"/>
                            <a:sym typeface="Symbol"/>
                          </a:rPr>
                          <m:t>2</m:t>
                        </m:r>
                      </m:sub>
                    </m:sSub>
                    <m:r>
                      <a:rPr lang="en-US" sz="2800" i="1" dirty="0" smtClean="0">
                        <a:latin typeface="Cambria Math"/>
                        <a:cs typeface="Calibri" pitchFamily="34" charset="0"/>
                        <a:sym typeface="Symbol"/>
                      </a:rPr>
                      <m:t>≡</m:t>
                    </m:r>
                    <m:r>
                      <a:rPr lang="en-US" sz="2800" i="1" dirty="0" smtClean="0">
                        <a:latin typeface="Cambria Math"/>
                        <a:cs typeface="Calibri" pitchFamily="34" charset="0"/>
                        <a:sym typeface="Symbol"/>
                      </a:rPr>
                      <m:t>𝑓</m:t>
                    </m:r>
                    <m:d>
                      <m:dPr>
                        <m:ctrlPr>
                          <a:rPr lang="en-US" sz="2800" i="1" dirty="0" smtClean="0">
                            <a:latin typeface="Cambria Math" panose="02040503050406030204" pitchFamily="18" charset="0"/>
                            <a:cs typeface="Calibri" pitchFamily="34" charset="0"/>
                            <a:sym typeface="Symbol"/>
                          </a:rPr>
                        </m:ctrlPr>
                      </m:dPr>
                      <m:e>
                        <m:sSub>
                          <m:sSubPr>
                            <m:ctrlPr>
                              <a:rPr lang="en-US" sz="2800" i="1" dirty="0" smtClean="0">
                                <a:latin typeface="Cambria Math" panose="02040503050406030204" pitchFamily="18" charset="0"/>
                                <a:cs typeface="Calibri" pitchFamily="34" charset="0"/>
                                <a:sym typeface="Symbol"/>
                              </a:rPr>
                            </m:ctrlPr>
                          </m:sSubPr>
                          <m:e>
                            <m:r>
                              <a:rPr lang="en-US" sz="2800" i="1" dirty="0" smtClean="0">
                                <a:latin typeface="Cambria Math"/>
                                <a:cs typeface="Calibri" pitchFamily="34" charset="0"/>
                                <a:sym typeface="Symbol"/>
                              </a:rPr>
                              <m:t>𝑣</m:t>
                            </m:r>
                          </m:e>
                          <m:sub>
                            <m:r>
                              <a:rPr lang="en-US" sz="2800" i="1" dirty="0" smtClean="0">
                                <a:latin typeface="Cambria Math"/>
                                <a:cs typeface="Calibri" pitchFamily="34" charset="0"/>
                                <a:sym typeface="Symbol"/>
                              </a:rPr>
                              <m:t>1</m:t>
                            </m:r>
                          </m:sub>
                        </m:sSub>
                      </m:e>
                    </m:d>
                    <m:r>
                      <a:rPr lang="en-US" sz="2800" i="1" dirty="0" smtClean="0">
                        <a:latin typeface="Cambria Math"/>
                        <a:cs typeface="Calibri" pitchFamily="34" charset="0"/>
                        <a:sym typeface="Symbol"/>
                      </a:rPr>
                      <m:t>, </m:t>
                    </m:r>
                    <m:sSub>
                      <m:sSubPr>
                        <m:ctrlPr>
                          <a:rPr lang="en-US" sz="2800" i="1" dirty="0" smtClean="0">
                            <a:latin typeface="Cambria Math" panose="02040503050406030204" pitchFamily="18" charset="0"/>
                            <a:cs typeface="Calibri" pitchFamily="34" charset="0"/>
                            <a:sym typeface="Symbol"/>
                          </a:rPr>
                        </m:ctrlPr>
                      </m:sSubPr>
                      <m:e>
                        <m:r>
                          <a:rPr lang="en-US" sz="2800" i="1" dirty="0" smtClean="0">
                            <a:latin typeface="Cambria Math"/>
                            <a:cs typeface="Calibri" pitchFamily="34" charset="0"/>
                            <a:sym typeface="Symbol"/>
                          </a:rPr>
                          <m:t>𝑣</m:t>
                        </m:r>
                      </m:e>
                      <m:sub>
                        <m:r>
                          <a:rPr lang="en-US" sz="2800" i="1" dirty="0" smtClean="0">
                            <a:latin typeface="Cambria Math"/>
                            <a:cs typeface="Calibri" pitchFamily="34" charset="0"/>
                            <a:sym typeface="Symbol"/>
                          </a:rPr>
                          <m:t>3</m:t>
                        </m:r>
                      </m:sub>
                    </m:sSub>
                    <m:r>
                      <a:rPr lang="en-US" sz="2800" i="1" dirty="0" smtClean="0">
                        <a:latin typeface="Cambria Math"/>
                        <a:cs typeface="Calibri" pitchFamily="34" charset="0"/>
                        <a:sym typeface="Symbol"/>
                      </a:rPr>
                      <m:t>≡</m:t>
                    </m:r>
                    <m:r>
                      <a:rPr lang="en-US" sz="2800" i="1" dirty="0" smtClean="0">
                        <a:latin typeface="Cambria Math"/>
                        <a:cs typeface="Calibri" pitchFamily="34" charset="0"/>
                        <a:sym typeface="Symbol"/>
                      </a:rPr>
                      <m:t>𝑓</m:t>
                    </m:r>
                    <m:r>
                      <a:rPr lang="en-US" sz="2800" i="1" dirty="0" smtClean="0">
                        <a:latin typeface="Cambria Math"/>
                        <a:cs typeface="Calibri" pitchFamily="34" charset="0"/>
                        <a:sym typeface="Symbol"/>
                      </a:rPr>
                      <m:t>(</m:t>
                    </m:r>
                    <m:sSub>
                      <m:sSubPr>
                        <m:ctrlPr>
                          <a:rPr lang="en-US" sz="2800" i="1" dirty="0" smtClean="0">
                            <a:latin typeface="Cambria Math" panose="02040503050406030204" pitchFamily="18" charset="0"/>
                            <a:cs typeface="Calibri" pitchFamily="34" charset="0"/>
                            <a:sym typeface="Symbol"/>
                          </a:rPr>
                        </m:ctrlPr>
                      </m:sSubPr>
                      <m:e>
                        <m:r>
                          <a:rPr lang="en-US" sz="2800" i="1" dirty="0" smtClean="0">
                            <a:latin typeface="Cambria Math"/>
                            <a:cs typeface="Calibri" pitchFamily="34" charset="0"/>
                            <a:sym typeface="Symbol"/>
                          </a:rPr>
                          <m:t>𝑣</m:t>
                        </m:r>
                      </m:e>
                      <m:sub>
                        <m:r>
                          <a:rPr lang="en-US" sz="2800" i="1" dirty="0" smtClean="0">
                            <a:latin typeface="Cambria Math"/>
                            <a:cs typeface="Calibri" pitchFamily="34" charset="0"/>
                            <a:sym typeface="Symbol"/>
                          </a:rPr>
                          <m:t>2</m:t>
                        </m:r>
                      </m:sub>
                    </m:sSub>
                    <m:r>
                      <a:rPr lang="en-US" sz="2800" i="1" dirty="0" smtClean="0">
                        <a:latin typeface="Cambria Math"/>
                        <a:cs typeface="Calibri" pitchFamily="34" charset="0"/>
                        <a:sym typeface="Symbol"/>
                      </a:rPr>
                      <m:t>)</m:t>
                    </m:r>
                  </m:oMath>
                </a14:m>
                <a:r>
                  <a:rPr lang="en-US" sz="2800">
                    <a:cs typeface="Calibri" pitchFamily="34" charset="0"/>
                    <a:sym typeface="Symbol"/>
                  </a:rPr>
                  <a:t> </a:t>
                </a:r>
                <a:endParaRPr lang="en-US" sz="2800">
                  <a:solidFill>
                    <a:srgbClr val="0070C0"/>
                  </a:solidFill>
                  <a:cs typeface="Calibri" pitchFamily="34" charset="0"/>
                  <a:sym typeface="Symbol"/>
                </a:endParaRPr>
              </a:p>
            </p:txBody>
          </p:sp>
        </mc:Choice>
        <mc:Fallback xmlns="">
          <p:sp>
            <p:nvSpPr>
              <p:cNvPr id="7" name="Content Placeholder 2">
                <a:extLst>
                  <a:ext uri="{FF2B5EF4-FFF2-40B4-BE49-F238E27FC236}">
                    <a16:creationId xmlns:a16="http://schemas.microsoft.com/office/drawing/2014/main" id="{59F00870-84F7-4F1A-A1BC-4FF2316D561D}"/>
                  </a:ext>
                </a:extLst>
              </p:cNvPr>
              <p:cNvSpPr txBox="1">
                <a:spLocks noRot="1" noChangeAspect="1" noMove="1" noResize="1" noEditPoints="1" noAdjustHandles="1" noChangeArrowheads="1" noChangeShapeType="1" noTextEdit="1"/>
              </p:cNvSpPr>
              <p:nvPr/>
            </p:nvSpPr>
            <p:spPr>
              <a:xfrm>
                <a:off x="282863" y="2325674"/>
                <a:ext cx="8382000" cy="15148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85E68-D3E4-4D46-B968-14995EB2946D}"/>
                  </a:ext>
                </a:extLst>
              </p:cNvPr>
              <p:cNvSpPr txBox="1"/>
              <p:nvPr/>
            </p:nvSpPr>
            <p:spPr>
              <a:xfrm>
                <a:off x="543789" y="1456314"/>
                <a:ext cx="7899400" cy="523220"/>
              </a:xfrm>
              <a:prstGeom prst="rect">
                <a:avLst/>
              </a:prstGeom>
              <a:noFill/>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cs typeface="Calibri" pitchFamily="34" charset="0"/>
                        </a:rPr>
                        <m:t>𝑎</m:t>
                      </m:r>
                      <m:r>
                        <a:rPr lang="en-US" sz="2800" i="1" dirty="0" smtClean="0">
                          <a:latin typeface="Cambria Math" panose="02040503050406030204" pitchFamily="18" charset="0"/>
                          <a:cs typeface="Calibri" pitchFamily="34" charset="0"/>
                        </a:rPr>
                        <m:t> = </m:t>
                      </m:r>
                      <m:r>
                        <a:rPr lang="en-US" sz="2800" i="1" dirty="0" smtClean="0">
                          <a:latin typeface="Cambria Math" panose="02040503050406030204" pitchFamily="18" charset="0"/>
                          <a:cs typeface="Calibri" pitchFamily="34" charset="0"/>
                        </a:rPr>
                        <m:t>𝑓</m:t>
                      </m:r>
                      <m:r>
                        <a:rPr lang="en-US" sz="2800" i="1" dirty="0" smtClean="0">
                          <a:latin typeface="Cambria Math" panose="02040503050406030204" pitchFamily="18" charset="0"/>
                          <a:cs typeface="Calibri" pitchFamily="34" charset="0"/>
                        </a:rPr>
                        <m:t>(</m:t>
                      </m:r>
                      <m:r>
                        <a:rPr lang="en-US" sz="2800" i="1" dirty="0" smtClean="0">
                          <a:latin typeface="Cambria Math" panose="02040503050406030204" pitchFamily="18" charset="0"/>
                          <a:cs typeface="Calibri" pitchFamily="34" charset="0"/>
                        </a:rPr>
                        <m:t>𝑓</m:t>
                      </m:r>
                      <m:r>
                        <a:rPr lang="en-US" sz="2800" i="1" dirty="0" smtClean="0">
                          <a:latin typeface="Cambria Math" panose="02040503050406030204" pitchFamily="18" charset="0"/>
                          <a:cs typeface="Calibri" pitchFamily="34" charset="0"/>
                        </a:rPr>
                        <m:t>(</m:t>
                      </m:r>
                      <m:r>
                        <a:rPr lang="en-US" sz="2800" i="1" dirty="0" smtClean="0">
                          <a:latin typeface="Cambria Math" panose="02040503050406030204" pitchFamily="18" charset="0"/>
                          <a:cs typeface="Calibri" pitchFamily="34" charset="0"/>
                        </a:rPr>
                        <m:t>𝑎</m:t>
                      </m:r>
                      <m:r>
                        <a:rPr lang="en-US" sz="2800" i="1" dirty="0" smtClean="0">
                          <a:latin typeface="Cambria Math" panose="02040503050406030204" pitchFamily="18" charset="0"/>
                          <a:cs typeface="Calibri" pitchFamily="34" charset="0"/>
                        </a:rPr>
                        <m:t>)),  </m:t>
                      </m:r>
                      <m:r>
                        <a:rPr lang="en-US" sz="2800" i="1" dirty="0">
                          <a:latin typeface="Cambria Math" panose="02040503050406030204" pitchFamily="18" charset="0"/>
                          <a:cs typeface="Calibri" pitchFamily="34" charset="0"/>
                        </a:rPr>
                        <m:t>𝑎</m:t>
                      </m:r>
                      <m:r>
                        <a:rPr lang="en-US" sz="2800" i="1" dirty="0">
                          <a:latin typeface="Cambria Math" panose="02040503050406030204" pitchFamily="18" charset="0"/>
                          <a:cs typeface="Calibri" pitchFamily="34" charset="0"/>
                        </a:rPr>
                        <m:t> = </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𝑎</m:t>
                      </m:r>
                      <m:r>
                        <a:rPr lang="en-US" sz="2800" i="1" dirty="0">
                          <a:latin typeface="Cambria Math" panose="02040503050406030204" pitchFamily="18" charset="0"/>
                          <a:cs typeface="Calibri" pitchFamily="34" charset="0"/>
                        </a:rPr>
                        <m:t>))),  </m:t>
                      </m:r>
                      <m:r>
                        <a:rPr lang="en-US" sz="2800" i="1" dirty="0" smtClean="0">
                          <a:solidFill>
                            <a:srgbClr val="D83B01"/>
                          </a:solidFill>
                          <a:latin typeface="Cambria Math" panose="02040503050406030204" pitchFamily="18" charset="0"/>
                          <a:cs typeface="Calibri" pitchFamily="34" charset="0"/>
                          <a:sym typeface="Symbol"/>
                        </a:rPr>
                        <m:t>𝑎</m:t>
                      </m:r>
                      <m:r>
                        <a:rPr lang="en-US" sz="2800" i="1" baseline="-25000" dirty="0">
                          <a:solidFill>
                            <a:srgbClr val="0070C0"/>
                          </a:solidFill>
                          <a:latin typeface="Cambria Math" panose="02040503050406030204" pitchFamily="18" charset="0"/>
                          <a:cs typeface="Calibri" pitchFamily="34" charset="0"/>
                          <a:sym typeface="Symbol"/>
                        </a:rPr>
                        <m:t> </m:t>
                      </m:r>
                      <m:r>
                        <a:rPr lang="en-US" sz="2800" i="1" dirty="0">
                          <a:latin typeface="Cambria Math" panose="02040503050406030204" pitchFamily="18" charset="0"/>
                          <a:cs typeface="Calibri" pitchFamily="34" charset="0"/>
                          <a:sym typeface="Symbol"/>
                        </a:rPr>
                        <m:t>  </m:t>
                      </m:r>
                      <m:r>
                        <a:rPr lang="en-US" sz="2800" i="1" dirty="0" smtClean="0">
                          <a:solidFill>
                            <a:srgbClr val="107C10"/>
                          </a:solidFill>
                          <a:latin typeface="Cambria Math" panose="02040503050406030204" pitchFamily="18" charset="0"/>
                          <a:cs typeface="Calibri" pitchFamily="34" charset="0"/>
                          <a:sym typeface="Symbol"/>
                        </a:rPr>
                        <m:t>𝑓</m:t>
                      </m:r>
                      <m:r>
                        <a:rPr lang="en-US" sz="2800" i="1" dirty="0" smtClean="0">
                          <a:solidFill>
                            <a:srgbClr val="107C10"/>
                          </a:solidFill>
                          <a:latin typeface="Cambria Math" panose="02040503050406030204" pitchFamily="18" charset="0"/>
                          <a:cs typeface="Calibri" pitchFamily="34" charset="0"/>
                          <a:sym typeface="Symbol"/>
                        </a:rPr>
                        <m:t>(</m:t>
                      </m:r>
                      <m:r>
                        <a:rPr lang="en-US" sz="2800" i="1" dirty="0" smtClean="0">
                          <a:solidFill>
                            <a:srgbClr val="107C10"/>
                          </a:solidFill>
                          <a:latin typeface="Cambria Math" panose="02040503050406030204" pitchFamily="18" charset="0"/>
                          <a:cs typeface="Calibri" pitchFamily="34" charset="0"/>
                          <a:sym typeface="Symbol"/>
                        </a:rPr>
                        <m:t>𝑎</m:t>
                      </m:r>
                      <m:r>
                        <a:rPr lang="en-US" sz="2800" i="1" dirty="0" smtClean="0">
                          <a:solidFill>
                            <a:srgbClr val="107C10"/>
                          </a:solidFill>
                          <a:latin typeface="Cambria Math" panose="02040503050406030204" pitchFamily="18" charset="0"/>
                          <a:cs typeface="Calibri" pitchFamily="34" charset="0"/>
                          <a:sym typeface="Symbol"/>
                        </a:rPr>
                        <m:t>) </m:t>
                      </m:r>
                    </m:oMath>
                  </m:oMathPara>
                </a14:m>
                <a:endParaRPr lang="en-US" sz="2800" dirty="0">
                  <a:solidFill>
                    <a:srgbClr val="0070C0"/>
                  </a:solidFill>
                  <a:cs typeface="Calibri" pitchFamily="34" charset="0"/>
                  <a:sym typeface="Symbol"/>
                </a:endParaRPr>
              </a:p>
            </p:txBody>
          </p:sp>
        </mc:Choice>
        <mc:Fallback xmlns="">
          <p:sp>
            <p:nvSpPr>
              <p:cNvPr id="9" name="TextBox 8">
                <a:extLst>
                  <a:ext uri="{FF2B5EF4-FFF2-40B4-BE49-F238E27FC236}">
                    <a16:creationId xmlns:a16="http://schemas.microsoft.com/office/drawing/2014/main" id="{34D85E68-D3E4-4D46-B968-14995EB2946D}"/>
                  </a:ext>
                </a:extLst>
              </p:cNvPr>
              <p:cNvSpPr txBox="1">
                <a:spLocks noRot="1" noChangeAspect="1" noMove="1" noResize="1" noEditPoints="1" noAdjustHandles="1" noChangeArrowheads="1" noChangeShapeType="1" noTextEdit="1"/>
              </p:cNvSpPr>
              <p:nvPr/>
            </p:nvSpPr>
            <p:spPr>
              <a:xfrm>
                <a:off x="543789" y="1456314"/>
                <a:ext cx="789940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3F8A8F88-B17F-487E-8934-8D3977CAC45F}"/>
                  </a:ext>
                </a:extLst>
              </p:cNvPr>
              <p:cNvSpPr/>
              <p:nvPr/>
            </p:nvSpPr>
            <p:spPr bwMode="auto">
              <a:xfrm>
                <a:off x="7174062" y="3271896"/>
                <a:ext cx="1625601" cy="1529165"/>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sz="2400" b="0" i="1" u="none" strike="noStrike" kern="0" cap="none" spc="0" normalizeH="0" baseline="0" noProof="0" smtClean="0">
                        <a:ln>
                          <a:noFill/>
                        </a:ln>
                        <a:solidFill>
                          <a:srgbClr val="D83B01"/>
                        </a:solidFill>
                        <a:effectLst/>
                        <a:uLnTx/>
                        <a:uFillTx/>
                        <a:latin typeface="Cambria Math"/>
                        <a:ea typeface="+mn-ea"/>
                        <a:cs typeface="Calibri" pitchFamily="34" charset="0"/>
                      </a:rPr>
                      <m:t>𝑎</m:t>
                    </m:r>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 </m:t>
                    </m:r>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𝑣</m:t>
                        </m:r>
                      </m:e>
                      <m: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2</m:t>
                        </m:r>
                      </m:sub>
                    </m:s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 </m:t>
                    </m:r>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𝑣</m:t>
                        </m:r>
                      </m:e>
                      <m: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3</m:t>
                        </m:r>
                      </m:sub>
                    </m:sSub>
                  </m:oMath>
                </a14:m>
                <a:r>
                  <a:rPr kumimoji="0" lang="en-US" sz="2400" b="0" i="0" u="none" strike="noStrike" kern="0" cap="none" spc="0" normalizeH="0" baseline="0" noProof="0">
                    <a:ln>
                      <a:noFill/>
                    </a:ln>
                    <a:solidFill>
                      <a:srgbClr val="000000"/>
                    </a:solidFill>
                    <a:effectLst/>
                    <a:uLnTx/>
                    <a:uFillTx/>
                    <a:latin typeface="Calibri" pitchFamily="34" charset="0"/>
                    <a:ea typeface="+mn-ea"/>
                    <a:cs typeface="Calibri" pitchFamily="34" charset="0"/>
                  </a:rPr>
                  <a:t> </a:t>
                </a:r>
              </a:p>
            </p:txBody>
          </p:sp>
        </mc:Choice>
        <mc:Fallback xmlns="">
          <p:sp>
            <p:nvSpPr>
              <p:cNvPr id="12" name="Oval 11">
                <a:extLst>
                  <a:ext uri="{FF2B5EF4-FFF2-40B4-BE49-F238E27FC236}">
                    <a16:creationId xmlns:a16="http://schemas.microsoft.com/office/drawing/2014/main" id="{3F8A8F88-B17F-487E-8934-8D3977CAC45F}"/>
                  </a:ext>
                </a:extLst>
              </p:cNvPr>
              <p:cNvSpPr>
                <a:spLocks noRot="1" noChangeAspect="1" noMove="1" noResize="1" noEditPoints="1" noAdjustHandles="1" noChangeArrowheads="1" noChangeShapeType="1" noTextEdit="1"/>
              </p:cNvSpPr>
              <p:nvPr/>
            </p:nvSpPr>
            <p:spPr bwMode="auto">
              <a:xfrm>
                <a:off x="7174062" y="3271896"/>
                <a:ext cx="1625601" cy="1529165"/>
              </a:xfrm>
              <a:prstGeom prst="ellipse">
                <a:avLst/>
              </a:prstGeom>
              <a:blipFill>
                <a:blip r:embed="rId5"/>
                <a:stretch>
                  <a:fillRect/>
                </a:stretch>
              </a:blip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0A00AD31-A571-4845-98C9-33F768BC0724}"/>
                  </a:ext>
                </a:extLst>
              </p:cNvPr>
              <p:cNvSpPr/>
              <p:nvPr/>
            </p:nvSpPr>
            <p:spPr bwMode="auto">
              <a:xfrm>
                <a:off x="8934464" y="3611241"/>
                <a:ext cx="960582" cy="850473"/>
              </a:xfrm>
              <a:prstGeom prst="ellipse">
                <a:avLst/>
              </a:prstGeom>
              <a:gradFill rotWithShape="1">
                <a:gsLst>
                  <a:gs pos="0">
                    <a:srgbClr val="DCDDA9"/>
                  </a:gs>
                  <a:gs pos="100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0" cap="none" spc="0" normalizeH="0" baseline="0" noProof="0" dirty="0" smtClean="0">
                              <a:ln>
                                <a:noFill/>
                              </a:ln>
                              <a:solidFill>
                                <a:srgbClr val="107C1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dirty="0" smtClean="0">
                              <a:ln>
                                <a:noFill/>
                              </a:ln>
                              <a:solidFill>
                                <a:srgbClr val="107C10"/>
                              </a:solidFill>
                              <a:effectLst/>
                              <a:uLnTx/>
                              <a:uFillTx/>
                              <a:latin typeface="Cambria Math"/>
                              <a:ea typeface="+mn-ea"/>
                              <a:cs typeface="Calibri" pitchFamily="34" charset="0"/>
                            </a:rPr>
                            <m:t>𝑣</m:t>
                          </m:r>
                        </m:e>
                        <m:sub>
                          <m:r>
                            <a:rPr kumimoji="0" lang="en-US" sz="2400" b="0" i="1" u="none" strike="noStrike" kern="0" cap="none" spc="0" normalizeH="0" baseline="0" noProof="0" dirty="0" smtClean="0">
                              <a:ln>
                                <a:noFill/>
                              </a:ln>
                              <a:solidFill>
                                <a:srgbClr val="107C10"/>
                              </a:solidFill>
                              <a:effectLst/>
                              <a:uLnTx/>
                              <a:uFillTx/>
                              <a:latin typeface="Cambria Math"/>
                              <a:ea typeface="+mn-ea"/>
                              <a:cs typeface="Calibri" pitchFamily="34" charset="0"/>
                            </a:rPr>
                            <m:t>1</m:t>
                          </m:r>
                        </m:sub>
                      </m:sSub>
                    </m:oMath>
                  </m:oMathPara>
                </a14:m>
                <a:endParaRPr kumimoji="0" lang="en-US" sz="2400" b="0" i="0" u="none" strike="noStrike" kern="0" cap="none" spc="0" normalizeH="0" baseline="0" noProof="0">
                  <a:ln>
                    <a:noFill/>
                  </a:ln>
                  <a:solidFill>
                    <a:srgbClr val="000000"/>
                  </a:solidFill>
                  <a:effectLst/>
                  <a:uLnTx/>
                  <a:uFillTx/>
                  <a:latin typeface="Calibri" pitchFamily="34" charset="0"/>
                  <a:ea typeface="+mn-ea"/>
                  <a:cs typeface="Calibri" pitchFamily="34" charset="0"/>
                </a:endParaRPr>
              </a:p>
            </p:txBody>
          </p:sp>
        </mc:Choice>
        <mc:Fallback xmlns="">
          <p:sp>
            <p:nvSpPr>
              <p:cNvPr id="13" name="Oval 12">
                <a:extLst>
                  <a:ext uri="{FF2B5EF4-FFF2-40B4-BE49-F238E27FC236}">
                    <a16:creationId xmlns:a16="http://schemas.microsoft.com/office/drawing/2014/main" id="{0A00AD31-A571-4845-98C9-33F768BC0724}"/>
                  </a:ext>
                </a:extLst>
              </p:cNvPr>
              <p:cNvSpPr>
                <a:spLocks noRot="1" noChangeAspect="1" noMove="1" noResize="1" noEditPoints="1" noAdjustHandles="1" noChangeArrowheads="1" noChangeShapeType="1" noTextEdit="1"/>
              </p:cNvSpPr>
              <p:nvPr/>
            </p:nvSpPr>
            <p:spPr bwMode="auto">
              <a:xfrm>
                <a:off x="8934464" y="3611241"/>
                <a:ext cx="960582" cy="850473"/>
              </a:xfrm>
              <a:prstGeom prst="ellipse">
                <a:avLst/>
              </a:prstGeom>
              <a:blipFill>
                <a:blip r:embed="rId6"/>
                <a:stretch>
                  <a:fillRect/>
                </a:stretch>
              </a:blip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8612402A-1911-4D11-8455-718D596415CF}"/>
                  </a:ext>
                </a:extLst>
              </p:cNvPr>
              <p:cNvSpPr txBox="1">
                <a:spLocks/>
              </p:cNvSpPr>
              <p:nvPr/>
            </p:nvSpPr>
            <p:spPr>
              <a:xfrm>
                <a:off x="443344" y="5056013"/>
                <a:ext cx="7148945" cy="861774"/>
              </a:xfrm>
              <a:prstGeom prst="rect">
                <a:avLst/>
              </a:prstGeom>
            </p:spPr>
            <p:txBody>
              <a:bodyPr vert="horz" wrap="square" lIns="0" tIns="0" rIns="0" bIns="0" rtlCol="0">
                <a:spAutoFit/>
              </a:bodyPr>
              <a:lstStyle/>
              <a:p>
                <a:pPr marL="384954" marR="0" lvl="0" indent="-384954" defTabSz="914363" rtl="0" eaLnBrk="1" fontAlgn="auto" latinLnBrk="0" hangingPunct="1">
                  <a:lnSpc>
                    <a:spcPct val="90000"/>
                  </a:lnSpc>
                  <a:spcBef>
                    <a:spcPct val="20000"/>
                  </a:spcBef>
                  <a:spcAft>
                    <a:spcPts val="0"/>
                  </a:spcAft>
                  <a:buClrTx/>
                  <a:buSzPct val="90000"/>
                  <a:buFontTx/>
                  <a:buNone/>
                  <a:tabLst/>
                  <a:defRPr/>
                </a:pPr>
                <a:r>
                  <a:rPr lang="en-US" sz="2800">
                    <a:solidFill>
                      <a:srgbClr val="FF0000"/>
                    </a:solidFill>
                    <a:latin typeface="Segoe UI" panose="020B0502040204020203" pitchFamily="34" charset="0"/>
                    <a:cs typeface="Segoe UI" panose="020B0502040204020203" pitchFamily="34" charset="0"/>
                  </a:rPr>
                  <a:t>Step 2: Apply Congruence Rule:</a:t>
                </a:r>
              </a:p>
              <a:p>
                <a:pPr marL="384954" lvl="0" indent="-384954">
                  <a:lnSpc>
                    <a:spcPct val="90000"/>
                  </a:lnSpc>
                  <a:spcBef>
                    <a:spcPct val="20000"/>
                  </a:spcBef>
                  <a:buSzPct val="90000"/>
                </a:pPr>
                <a14:m>
                  <m:oMath xmlns:m="http://schemas.openxmlformats.org/officeDocument/2006/math">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𝑎</m:t>
                    </m:r>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m:t>
                    </m:r>
                    <m:sSub>
                      <m:sSubPr>
                        <m:ctrlPr>
                          <a:rPr kumimoji="0" lang="en-US" sz="2800" b="0" i="1" u="none" strike="noStrike" kern="1200" cap="none" spc="0" normalizeH="0" baseline="0" noProof="0" dirty="0" smtClean="0">
                            <a:ln>
                              <a:noFill/>
                            </a:ln>
                            <a:solidFill>
                              <a:srgbClr val="FF0000"/>
                            </a:solidFill>
                            <a:effectLst/>
                            <a:uLnTx/>
                            <a:uFillTx/>
                            <a:latin typeface="Cambria Math" panose="02040503050406030204" pitchFamily="18" charset="0"/>
                            <a:cs typeface="Calibri" pitchFamily="34" charset="0"/>
                          </a:rPr>
                        </m:ctrlPr>
                      </m:sSubPr>
                      <m:e>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baseline="0" noProof="0" dirty="0" smtClean="0">
                            <a:ln>
                              <a:noFill/>
                            </a:ln>
                            <a:solidFill>
                              <a:srgbClr val="FF0000"/>
                            </a:solidFill>
                            <a:effectLst/>
                            <a:uLnTx/>
                            <a:uFillTx/>
                            <a:latin typeface="Cambria Math"/>
                            <a:cs typeface="Calibri" pitchFamily="34" charset="0"/>
                          </a:rPr>
                          <m:t>2</m:t>
                        </m:r>
                      </m:sub>
                    </m:sSub>
                  </m:oMath>
                </a14:m>
                <a:r>
                  <a:rPr kumimoji="0" lang="en-US" sz="2800" b="0" u="none" strike="noStrike" kern="1200" cap="none" spc="0" normalizeH="0" noProof="0">
                    <a:ln>
                      <a:noFill/>
                    </a:ln>
                    <a:solidFill>
                      <a:srgbClr val="FF0000"/>
                    </a:solidFill>
                    <a:effectLst/>
                    <a:uLnTx/>
                    <a:uFillTx/>
                    <a:latin typeface="Calibri" pitchFamily="34" charset="0"/>
                    <a:cs typeface="Calibri" pitchFamily="34" charset="0"/>
                  </a:rPr>
                  <a:t>   implies </a:t>
                </a:r>
                <a14:m>
                  <m:oMath xmlns:m="http://schemas.openxmlformats.org/officeDocument/2006/math">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𝑓</m:t>
                    </m:r>
                    <m:d>
                      <m:dPr>
                        <m:ctrlPr>
                          <a:rPr kumimoji="0" lang="en-US" sz="2800" b="0" i="1" u="none" strike="noStrike" kern="1200" cap="none" spc="0" normalizeH="0" noProof="0" dirty="0" smtClean="0">
                            <a:ln>
                              <a:noFill/>
                            </a:ln>
                            <a:solidFill>
                              <a:srgbClr val="FF0000"/>
                            </a:solidFill>
                            <a:effectLst/>
                            <a:uLnTx/>
                            <a:uFillTx/>
                            <a:latin typeface="Cambria Math" panose="02040503050406030204" pitchFamily="18" charset="0"/>
                            <a:cs typeface="Calibri" pitchFamily="34" charset="0"/>
                          </a:rPr>
                        </m:ctrlPr>
                      </m:d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𝑎</m:t>
                        </m:r>
                      </m:e>
                    </m:d>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m:t>
                    </m:r>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𝑓</m:t>
                    </m:r>
                    <m:d>
                      <m:dPr>
                        <m:ctrlPr>
                          <a:rPr kumimoji="0" lang="en-US" sz="2800" b="0" i="1" u="none" strike="noStrike" kern="1200" cap="none" spc="0" normalizeH="0" noProof="0" dirty="0" smtClean="0">
                            <a:ln>
                              <a:noFill/>
                            </a:ln>
                            <a:solidFill>
                              <a:srgbClr val="FF0000"/>
                            </a:solidFill>
                            <a:effectLst/>
                            <a:uLnTx/>
                            <a:uFillTx/>
                            <a:latin typeface="Cambria Math" panose="02040503050406030204" pitchFamily="18" charset="0"/>
                            <a:cs typeface="Calibri" pitchFamily="34" charset="0"/>
                          </a:rPr>
                        </m:ctrlPr>
                      </m:dPr>
                      <m:e>
                        <m:sSub>
                          <m:sSubPr>
                            <m:ctrlPr>
                              <a:rPr kumimoji="0" lang="en-US" sz="2800" b="0" i="1" u="none" strike="noStrike" kern="1200" cap="none" spc="0" normalizeH="0" noProof="0" dirty="0" smtClean="0">
                                <a:ln>
                                  <a:noFill/>
                                </a:ln>
                                <a:solidFill>
                                  <a:srgbClr val="FF0000"/>
                                </a:solidFill>
                                <a:effectLst/>
                                <a:uLnTx/>
                                <a:uFillTx/>
                                <a:latin typeface="Cambria Math" panose="02040503050406030204" pitchFamily="18" charset="0"/>
                                <a:cs typeface="Calibri" pitchFamily="34" charset="0"/>
                              </a:rPr>
                            </m:ctrlPr>
                          </m:sSub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2</m:t>
                            </m:r>
                          </m:sub>
                        </m:sSub>
                      </m:e>
                    </m:d>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m:t>
                    </m:r>
                    <m:sSub>
                      <m:sSubPr>
                        <m:ctrlPr>
                          <a:rPr kumimoji="0" lang="en-US" sz="2800" b="0" i="1" u="none" strike="noStrike" kern="1200" cap="none" spc="0" normalizeH="0" noProof="0" dirty="0" smtClean="0">
                            <a:ln>
                              <a:noFill/>
                            </a:ln>
                            <a:solidFill>
                              <a:srgbClr val="FF0000"/>
                            </a:solidFill>
                            <a:effectLst/>
                            <a:uLnTx/>
                            <a:uFillTx/>
                            <a:latin typeface="Cambria Math" panose="02040503050406030204" pitchFamily="18" charset="0"/>
                            <a:cs typeface="Calibri" pitchFamily="34" charset="0"/>
                          </a:rPr>
                        </m:ctrlPr>
                      </m:sSub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       </m:t>
                        </m:r>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1</m:t>
                        </m:r>
                      </m:sub>
                    </m:s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m:t>
                    </m:r>
                    <m:sSub>
                      <m:sSubPr>
                        <m:ctrlPr>
                          <a:rPr kumimoji="0" lang="en-US" sz="2800" b="0" i="1" u="none" strike="noStrike" kern="1200" cap="none" spc="0" normalizeH="0" noProof="0" dirty="0" smtClean="0">
                            <a:ln>
                              <a:noFill/>
                            </a:ln>
                            <a:solidFill>
                              <a:srgbClr val="FF0000"/>
                            </a:solidFill>
                            <a:effectLst/>
                            <a:uLnTx/>
                            <a:uFillTx/>
                            <a:latin typeface="Cambria Math" panose="02040503050406030204" pitchFamily="18" charset="0"/>
                            <a:cs typeface="Calibri" pitchFamily="34" charset="0"/>
                          </a:rPr>
                        </m:ctrlPr>
                      </m:sSubPr>
                      <m:e>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𝑣</m:t>
                        </m:r>
                      </m:e>
                      <m:sub>
                        <m:r>
                          <a:rPr kumimoji="0" lang="en-US" sz="2800" b="0" i="1" u="none" strike="noStrike" kern="1200" cap="none" spc="0" normalizeH="0" noProof="0" dirty="0" smtClean="0">
                            <a:ln>
                              <a:noFill/>
                            </a:ln>
                            <a:solidFill>
                              <a:srgbClr val="FF0000"/>
                            </a:solidFill>
                            <a:effectLst/>
                            <a:uLnTx/>
                            <a:uFillTx/>
                            <a:latin typeface="Cambria Math"/>
                            <a:cs typeface="Calibri" pitchFamily="34" charset="0"/>
                          </a:rPr>
                          <m:t>3</m:t>
                        </m:r>
                      </m:sub>
                    </m:sSub>
                  </m:oMath>
                </a14:m>
                <a:endParaRPr kumimoji="0" lang="en-US" sz="2800" b="0" u="none" strike="noStrike" kern="1200" cap="none" spc="0" normalizeH="0" noProof="0">
                  <a:ln>
                    <a:noFill/>
                  </a:ln>
                  <a:solidFill>
                    <a:srgbClr val="FF0000"/>
                  </a:solidFill>
                  <a:effectLst/>
                  <a:uLnTx/>
                  <a:uFillTx/>
                  <a:latin typeface="Calibri" pitchFamily="34" charset="0"/>
                  <a:cs typeface="Calibri" pitchFamily="34" charset="0"/>
                </a:endParaRPr>
              </a:p>
            </p:txBody>
          </p:sp>
        </mc:Choice>
        <mc:Fallback xmlns="">
          <p:sp>
            <p:nvSpPr>
              <p:cNvPr id="15" name="Content Placeholder 2">
                <a:extLst>
                  <a:ext uri="{FF2B5EF4-FFF2-40B4-BE49-F238E27FC236}">
                    <a16:creationId xmlns:a16="http://schemas.microsoft.com/office/drawing/2014/main" id="{8612402A-1911-4D11-8455-718D596415CF}"/>
                  </a:ext>
                </a:extLst>
              </p:cNvPr>
              <p:cNvSpPr txBox="1">
                <a:spLocks noRot="1" noChangeAspect="1" noMove="1" noResize="1" noEditPoints="1" noAdjustHandles="1" noChangeArrowheads="1" noChangeShapeType="1" noTextEdit="1"/>
              </p:cNvSpPr>
              <p:nvPr/>
            </p:nvSpPr>
            <p:spPr>
              <a:xfrm>
                <a:off x="443344" y="5056013"/>
                <a:ext cx="7148945" cy="861774"/>
              </a:xfrm>
              <a:prstGeom prst="rect">
                <a:avLst/>
              </a:prstGeom>
              <a:blipFill>
                <a:blip r:embed="rId7"/>
                <a:stretch>
                  <a:fillRect l="-3072" t="-17606" b="-246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DE974972-1409-4BA8-B400-2DEC1ABD1EEB}"/>
                  </a:ext>
                </a:extLst>
              </p:cNvPr>
              <p:cNvSpPr/>
              <p:nvPr/>
            </p:nvSpPr>
            <p:spPr bwMode="auto">
              <a:xfrm>
                <a:off x="7174062" y="4902382"/>
                <a:ext cx="1625601" cy="1529165"/>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style>
              <a:lnRef idx="0">
                <a:scrgbClr r="0" g="0" b="0"/>
              </a:lnRef>
              <a:fillRef idx="0">
                <a:scrgbClr r="0" g="0" b="0"/>
              </a:fillRef>
              <a:effectRef idx="0">
                <a:scrgbClr r="0" g="0" b="0"/>
              </a:effectRef>
              <a:fontRef idx="major"/>
            </p:style>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sz="2400" b="0" i="1" u="none" strike="noStrike" kern="0" cap="none" spc="0" normalizeH="0" baseline="0" noProof="0" smtClean="0">
                        <a:ln>
                          <a:noFill/>
                        </a:ln>
                        <a:solidFill>
                          <a:srgbClr val="FF0000"/>
                        </a:solidFill>
                        <a:effectLst/>
                        <a:uLnTx/>
                        <a:uFillTx/>
                        <a:latin typeface="Cambria Math"/>
                        <a:ea typeface="+mn-ea"/>
                        <a:cs typeface="Calibri" pitchFamily="34" charset="0"/>
                      </a:rPr>
                      <m:t>𝑎</m:t>
                    </m:r>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 </m:t>
                    </m:r>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𝑣</m:t>
                        </m:r>
                      </m:e>
                      <m: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2</m:t>
                        </m:r>
                      </m:sub>
                    </m:s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 </m:t>
                    </m:r>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𝑣</m:t>
                        </m:r>
                      </m:e>
                      <m: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3</m:t>
                        </m:r>
                      </m:sub>
                    </m:sSub>
                    <m:r>
                      <a:rPr kumimoji="0" lang="en-US" sz="2400" b="0" i="1" u="none" strike="noStrike" kern="0" cap="none" spc="0" normalizeH="0" baseline="0" noProof="0" smtClean="0">
                        <a:ln>
                          <a:noFill/>
                        </a:ln>
                        <a:solidFill>
                          <a:srgbClr val="000000"/>
                        </a:solidFill>
                        <a:effectLst/>
                        <a:uLnTx/>
                        <a:uFillTx/>
                        <a:latin typeface="Cambria Math"/>
                        <a:ea typeface="+mn-ea"/>
                        <a:cs typeface="Calibri" pitchFamily="34" charset="0"/>
                      </a:rPr>
                      <m:t>, </m:t>
                    </m:r>
                    <m:sSub>
                      <m:sSubPr>
                        <m:ctrlPr>
                          <a:rPr kumimoji="0" lang="en-US" sz="2400" b="0" i="1" u="none" strike="noStrike" kern="0" cap="none" spc="0" normalizeH="0" baseline="0" noProof="0" smtClean="0">
                            <a:ln>
                              <a:noFill/>
                            </a:ln>
                            <a:solidFill>
                              <a:srgbClr val="107C10"/>
                            </a:solidFill>
                            <a:effectLst/>
                            <a:uLnTx/>
                            <a:uFillTx/>
                            <a:latin typeface="Cambria Math" panose="02040503050406030204" pitchFamily="18" charset="0"/>
                            <a:ea typeface="+mn-ea"/>
                            <a:cs typeface="Calibri" pitchFamily="34" charset="0"/>
                          </a:rPr>
                        </m:ctrlPr>
                      </m:sSubPr>
                      <m:e>
                        <m:r>
                          <a:rPr kumimoji="0" lang="en-US" sz="2400" b="0" i="1" u="none" strike="noStrike" kern="0" cap="none" spc="0" normalizeH="0" baseline="0" noProof="0" smtClean="0">
                            <a:ln>
                              <a:noFill/>
                            </a:ln>
                            <a:solidFill>
                              <a:srgbClr val="107C10"/>
                            </a:solidFill>
                            <a:effectLst/>
                            <a:uLnTx/>
                            <a:uFillTx/>
                            <a:latin typeface="Cambria Math"/>
                            <a:ea typeface="+mn-ea"/>
                            <a:cs typeface="Calibri" pitchFamily="34" charset="0"/>
                          </a:rPr>
                          <m:t>𝑣</m:t>
                        </m:r>
                      </m:e>
                      <m:sub>
                        <m:r>
                          <a:rPr kumimoji="0" lang="en-US" sz="2400" b="0" i="1" u="none" strike="noStrike" kern="0" cap="none" spc="0" normalizeH="0" baseline="0" noProof="0" smtClean="0">
                            <a:ln>
                              <a:noFill/>
                            </a:ln>
                            <a:solidFill>
                              <a:srgbClr val="107C10"/>
                            </a:solidFill>
                            <a:effectLst/>
                            <a:uLnTx/>
                            <a:uFillTx/>
                            <a:latin typeface="Cambria Math"/>
                            <a:ea typeface="+mn-ea"/>
                            <a:cs typeface="Calibri" pitchFamily="34" charset="0"/>
                          </a:rPr>
                          <m:t>1</m:t>
                        </m:r>
                      </m:sub>
                    </m:sSub>
                  </m:oMath>
                </a14:m>
                <a:r>
                  <a:rPr kumimoji="0" lang="en-US" sz="2400" b="0" i="0" u="none" strike="noStrike" kern="0" cap="none" spc="0" normalizeH="0" baseline="0" noProof="0">
                    <a:ln>
                      <a:noFill/>
                    </a:ln>
                    <a:solidFill>
                      <a:srgbClr val="107C10"/>
                    </a:solidFill>
                    <a:effectLst/>
                    <a:uLnTx/>
                    <a:uFillTx/>
                    <a:latin typeface="Calibri" pitchFamily="34" charset="0"/>
                    <a:ea typeface="+mn-ea"/>
                    <a:cs typeface="Calibri" pitchFamily="34" charset="0"/>
                  </a:rPr>
                  <a:t> </a:t>
                </a:r>
                <a:endParaRPr kumimoji="0" lang="en-US" sz="2400" b="0" i="0" u="none" strike="noStrike" kern="0" cap="none" spc="0" normalizeH="0" baseline="0" noProof="0">
                  <a:ln>
                    <a:noFill/>
                  </a:ln>
                  <a:solidFill>
                    <a:srgbClr val="000000"/>
                  </a:solidFill>
                  <a:effectLst/>
                  <a:uLnTx/>
                  <a:uFillTx/>
                  <a:latin typeface="Calibri" pitchFamily="34" charset="0"/>
                  <a:ea typeface="+mn-ea"/>
                  <a:cs typeface="Calibri" pitchFamily="34" charset="0"/>
                </a:endParaRPr>
              </a:p>
            </p:txBody>
          </p:sp>
        </mc:Choice>
        <mc:Fallback xmlns="">
          <p:sp>
            <p:nvSpPr>
              <p:cNvPr id="19" name="Oval 18">
                <a:extLst>
                  <a:ext uri="{FF2B5EF4-FFF2-40B4-BE49-F238E27FC236}">
                    <a16:creationId xmlns:a16="http://schemas.microsoft.com/office/drawing/2014/main" id="{DE974972-1409-4BA8-B400-2DEC1ABD1EEB}"/>
                  </a:ext>
                </a:extLst>
              </p:cNvPr>
              <p:cNvSpPr>
                <a:spLocks noRot="1" noChangeAspect="1" noMove="1" noResize="1" noEditPoints="1" noAdjustHandles="1" noChangeArrowheads="1" noChangeShapeType="1" noTextEdit="1"/>
              </p:cNvSpPr>
              <p:nvPr/>
            </p:nvSpPr>
            <p:spPr bwMode="auto">
              <a:xfrm>
                <a:off x="7174062" y="4902382"/>
                <a:ext cx="1625601" cy="1529165"/>
              </a:xfrm>
              <a:prstGeom prst="ellipse">
                <a:avLst/>
              </a:prstGeom>
              <a:blipFill>
                <a:blip r:embed="rId8"/>
                <a:stretch>
                  <a:fillRect/>
                </a:stretch>
              </a:blip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a:lstStyle/>
              <a:p>
                <a:r>
                  <a:rPr lang="en-US">
                    <a:noFill/>
                  </a:rPr>
                  <a:t> </a:t>
                </a:r>
              </a:p>
            </p:txBody>
          </p:sp>
        </mc:Fallback>
      </mc:AlternateContent>
      <p:sp>
        <p:nvSpPr>
          <p:cNvPr id="21" name="Content Placeholder 2">
            <a:extLst>
              <a:ext uri="{FF2B5EF4-FFF2-40B4-BE49-F238E27FC236}">
                <a16:creationId xmlns:a16="http://schemas.microsoft.com/office/drawing/2014/main" id="{15462653-6E57-4B37-88EF-F01BD32D43F0}"/>
              </a:ext>
            </a:extLst>
          </p:cNvPr>
          <p:cNvSpPr txBox="1">
            <a:spLocks/>
          </p:cNvSpPr>
          <p:nvPr/>
        </p:nvSpPr>
        <p:spPr>
          <a:xfrm>
            <a:off x="443345" y="3842580"/>
            <a:ext cx="7148945" cy="387798"/>
          </a:xfrm>
          <a:prstGeom prst="rect">
            <a:avLst/>
          </a:prstGeom>
        </p:spPr>
        <p:txBody>
          <a:bodyPr vert="horz" wrap="square" lIns="0" tIns="0" rIns="0" bIns="0" rtlCol="0">
            <a:spAutoFit/>
          </a:bodyPr>
          <a:lstStyle/>
          <a:p>
            <a:pPr marL="384954" marR="0" lvl="0" indent="-384954" defTabSz="914363" rtl="0" eaLnBrk="1" fontAlgn="auto" latinLnBrk="0" hangingPunct="1">
              <a:lnSpc>
                <a:spcPct val="90000"/>
              </a:lnSpc>
              <a:spcBef>
                <a:spcPct val="20000"/>
              </a:spcBef>
              <a:spcAft>
                <a:spcPts val="0"/>
              </a:spcAft>
              <a:buClrTx/>
              <a:buSzPct val="90000"/>
              <a:buFontTx/>
              <a:buNone/>
              <a:tabLst/>
              <a:defRPr/>
            </a:pPr>
            <a:r>
              <a:rPr lang="en-US" sz="2800">
                <a:solidFill>
                  <a:srgbClr val="FF0000"/>
                </a:solidFill>
                <a:latin typeface="Segoe UI" panose="020B0502040204020203" pitchFamily="34" charset="0"/>
                <a:cs typeface="Segoe UI" panose="020B0502040204020203" pitchFamily="34" charset="0"/>
              </a:rPr>
              <a:t>Step 1: Equivalence classes from equalities</a:t>
            </a:r>
          </a:p>
        </p:txBody>
      </p:sp>
      <p:sp>
        <p:nvSpPr>
          <p:cNvPr id="22" name="TextBox 21">
            <a:extLst>
              <a:ext uri="{FF2B5EF4-FFF2-40B4-BE49-F238E27FC236}">
                <a16:creationId xmlns:a16="http://schemas.microsoft.com/office/drawing/2014/main" id="{2463C1ED-E583-4C35-ABAA-3C3E565A64E4}"/>
              </a:ext>
            </a:extLst>
          </p:cNvPr>
          <p:cNvSpPr txBox="1"/>
          <p:nvPr/>
        </p:nvSpPr>
        <p:spPr>
          <a:xfrm>
            <a:off x="9895046" y="3694845"/>
            <a:ext cx="2094163" cy="683264"/>
          </a:xfrm>
          <a:prstGeom prst="rect">
            <a:avLst/>
          </a:prstGeom>
          <a:noFill/>
        </p:spPr>
        <p:txBody>
          <a:bodyPr wrap="none" lIns="182880" tIns="146304" rIns="182880" bIns="146304" rtlCol="0">
            <a:spAutoFit/>
          </a:bodyPr>
          <a:lstStyle/>
          <a:p>
            <a:pPr>
              <a:lnSpc>
                <a:spcPct val="90000"/>
              </a:lnSpc>
              <a:spcAft>
                <a:spcPts val="600"/>
              </a:spcAft>
            </a:pPr>
            <a:r>
              <a:rPr lang="en-US" sz="280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Union Find</a:t>
            </a:r>
          </a:p>
        </p:txBody>
      </p:sp>
      <p:sp>
        <p:nvSpPr>
          <p:cNvPr id="24" name="TextBox 23">
            <a:extLst>
              <a:ext uri="{FF2B5EF4-FFF2-40B4-BE49-F238E27FC236}">
                <a16:creationId xmlns:a16="http://schemas.microsoft.com/office/drawing/2014/main" id="{3E0E9CA6-2802-4C3E-8AF9-EC9D39E33A0E}"/>
              </a:ext>
            </a:extLst>
          </p:cNvPr>
          <p:cNvSpPr txBox="1"/>
          <p:nvPr/>
        </p:nvSpPr>
        <p:spPr>
          <a:xfrm>
            <a:off x="10085002" y="5280168"/>
            <a:ext cx="1714252" cy="683264"/>
          </a:xfrm>
          <a:prstGeom prst="rect">
            <a:avLst/>
          </a:prstGeom>
          <a:noFill/>
        </p:spPr>
        <p:txBody>
          <a:bodyPr wrap="none" lIns="182880" tIns="146304" rIns="182880" bIns="146304" rtlCol="0">
            <a:spAutoFit/>
          </a:bodyPr>
          <a:lstStyle/>
          <a:p>
            <a:pPr>
              <a:lnSpc>
                <a:spcPct val="90000"/>
              </a:lnSpc>
              <a:spcAft>
                <a:spcPts val="600"/>
              </a:spcAft>
            </a:pPr>
            <a:r>
              <a:rPr lang="en-US" sz="280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E-graph</a:t>
            </a:r>
            <a:r>
              <a:rPr lang="en-US" sz="2400">
                <a:gradFill>
                  <a:gsLst>
                    <a:gs pos="2917">
                      <a:schemeClr val="tx1"/>
                    </a:gs>
                    <a:gs pos="30000">
                      <a:schemeClr val="tx1"/>
                    </a:gs>
                  </a:gsLst>
                  <a:lin ang="5400000" scaled="0"/>
                </a:gradFill>
              </a:rPr>
              <a:t> </a:t>
            </a:r>
          </a:p>
        </p:txBody>
      </p:sp>
      <p:sp>
        <p:nvSpPr>
          <p:cNvPr id="25" name="TextBox 24">
            <a:extLst>
              <a:ext uri="{FF2B5EF4-FFF2-40B4-BE49-F238E27FC236}">
                <a16:creationId xmlns:a16="http://schemas.microsoft.com/office/drawing/2014/main" id="{54C44D54-3B9E-4EA3-845D-81B0E7858CC0}"/>
              </a:ext>
            </a:extLst>
          </p:cNvPr>
          <p:cNvSpPr txBox="1"/>
          <p:nvPr/>
        </p:nvSpPr>
        <p:spPr>
          <a:xfrm>
            <a:off x="8443189" y="1486627"/>
            <a:ext cx="3544047" cy="1446550"/>
          </a:xfrm>
          <a:prstGeom prst="rect">
            <a:avLst/>
          </a:prstGeom>
          <a:noFill/>
        </p:spPr>
        <p:txBody>
          <a:bodyPr wrap="none" lIns="182880" tIns="146304" rIns="182880" bIns="146304" rtlCol="0">
            <a:spAutoFit/>
          </a:bodyPr>
          <a:lstStyle/>
          <a:p>
            <a:pPr marL="342900" indent="-342900">
              <a:lnSpc>
                <a:spcPct val="90000"/>
              </a:lnSpc>
              <a:spcAft>
                <a:spcPts val="600"/>
              </a:spcAft>
              <a:buFontTx/>
              <a:buChar char="-"/>
            </a:pPr>
            <a:r>
              <a:rPr lang="en-US" sz="2400" dirty="0">
                <a:gradFill>
                  <a:gsLst>
                    <a:gs pos="2917">
                      <a:schemeClr val="tx1"/>
                    </a:gs>
                    <a:gs pos="30000">
                      <a:schemeClr val="tx1"/>
                    </a:gs>
                  </a:gsLst>
                  <a:lin ang="5400000" scaled="0"/>
                </a:gradFill>
              </a:rPr>
              <a:t>Produce Proofs</a:t>
            </a:r>
          </a:p>
          <a:p>
            <a:pPr marL="342900" indent="-342900">
              <a:lnSpc>
                <a:spcPct val="90000"/>
              </a:lnSpc>
              <a:spcAft>
                <a:spcPts val="600"/>
              </a:spcAft>
              <a:buFontTx/>
              <a:buChar char="-"/>
            </a:pPr>
            <a:r>
              <a:rPr lang="en-US" sz="2400" dirty="0">
                <a:gradFill>
                  <a:gsLst>
                    <a:gs pos="2917">
                      <a:schemeClr val="tx1"/>
                    </a:gs>
                    <a:gs pos="30000">
                      <a:schemeClr val="tx1"/>
                    </a:gs>
                  </a:gsLst>
                  <a:lin ang="5400000" scaled="0"/>
                </a:gradFill>
              </a:rPr>
              <a:t>Incremental Updates</a:t>
            </a:r>
          </a:p>
          <a:p>
            <a:pPr marL="342900" indent="-342900">
              <a:lnSpc>
                <a:spcPct val="90000"/>
              </a:lnSpc>
              <a:spcAft>
                <a:spcPts val="600"/>
              </a:spcAft>
              <a:buFontTx/>
              <a:buChar char="-"/>
            </a:pPr>
            <a:r>
              <a:rPr lang="en-US" sz="2400" dirty="0">
                <a:gradFill>
                  <a:gsLst>
                    <a:gs pos="2917">
                      <a:schemeClr val="tx1"/>
                    </a:gs>
                    <a:gs pos="30000">
                      <a:schemeClr val="tx1"/>
                    </a:gs>
                  </a:gsLst>
                  <a:lin ang="5400000" scaled="0"/>
                </a:gradFill>
              </a:rPr>
              <a:t>Propagate Literals</a:t>
            </a:r>
          </a:p>
        </p:txBody>
      </p:sp>
    </p:spTree>
    <p:custDataLst>
      <p:tags r:id="rId1"/>
    </p:custDataLst>
    <p:extLst>
      <p:ext uri="{BB962C8B-B14F-4D97-AF65-F5344CB8AC3E}">
        <p14:creationId xmlns:p14="http://schemas.microsoft.com/office/powerpoint/2010/main" val="20624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5" grpId="0"/>
      <p:bldP spid="19" grpId="0" animBg="1"/>
      <p:bldP spid="21" grpId="0"/>
      <p:bldP spid="22" grpId="0"/>
      <p:bldP spid="24"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988F-FD1A-EA58-32F7-6555F1F8913D}"/>
              </a:ext>
            </a:extLst>
          </p:cNvPr>
          <p:cNvSpPr>
            <a:spLocks noGrp="1"/>
          </p:cNvSpPr>
          <p:nvPr>
            <p:ph type="title"/>
          </p:nvPr>
        </p:nvSpPr>
        <p:spPr>
          <a:xfrm>
            <a:off x="838199" y="365125"/>
            <a:ext cx="10762561" cy="1325563"/>
          </a:xfrm>
        </p:spPr>
        <p:txBody>
          <a:bodyPr/>
          <a:lstStyle/>
          <a:p>
            <a:r>
              <a:rPr lang="en-US" dirty="0"/>
              <a:t>EUF – union-find w. path compression, siblings</a:t>
            </a:r>
          </a:p>
        </p:txBody>
      </p:sp>
      <p:sp>
        <p:nvSpPr>
          <p:cNvPr id="4" name="Content Placeholder 3">
            <a:extLst>
              <a:ext uri="{FF2B5EF4-FFF2-40B4-BE49-F238E27FC236}">
                <a16:creationId xmlns:a16="http://schemas.microsoft.com/office/drawing/2014/main" id="{F1673E32-E6B9-0F4E-1BC7-8B37EF553B75}"/>
              </a:ext>
            </a:extLst>
          </p:cNvPr>
          <p:cNvSpPr>
            <a:spLocks noGrp="1"/>
          </p:cNvSpPr>
          <p:nvPr>
            <p:ph idx="1"/>
          </p:nvPr>
        </p:nvSpPr>
        <p:spPr/>
        <p:txBody>
          <a:bodyPr/>
          <a:lstStyle/>
          <a:p>
            <a:r>
              <a:rPr lang="en-US" b="1" dirty="0"/>
              <a:t>Z3 uses path compression </a:t>
            </a:r>
            <a:r>
              <a:rPr lang="en-US" dirty="0"/>
              <a:t>to ensure roots are within a single hop of </a:t>
            </a:r>
            <a:r>
              <a:rPr lang="en-US" i="1" dirty="0"/>
              <a:t>find</a:t>
            </a:r>
          </a:p>
          <a:p>
            <a:r>
              <a:rPr lang="en-US" dirty="0"/>
              <a:t>Maintain separate singly linked cyclic list of siblings</a:t>
            </a:r>
          </a:p>
          <a:p>
            <a:pPr marL="0" indent="0">
              <a:buNone/>
            </a:pPr>
            <a:endParaRPr lang="en-US" b="1" dirty="0"/>
          </a:p>
        </p:txBody>
      </p:sp>
      <p:sp>
        <p:nvSpPr>
          <p:cNvPr id="6" name="Oval 5">
            <a:extLst>
              <a:ext uri="{FF2B5EF4-FFF2-40B4-BE49-F238E27FC236}">
                <a16:creationId xmlns:a16="http://schemas.microsoft.com/office/drawing/2014/main" id="{2BD6201C-E88C-6B83-9A3B-3EF74C647C4E}"/>
              </a:ext>
            </a:extLst>
          </p:cNvPr>
          <p:cNvSpPr/>
          <p:nvPr/>
        </p:nvSpPr>
        <p:spPr>
          <a:xfrm>
            <a:off x="1556503" y="3961751"/>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7BC55ADF-EEF8-7AE3-4661-101AD8357721}"/>
              </a:ext>
            </a:extLst>
          </p:cNvPr>
          <p:cNvSpPr/>
          <p:nvPr/>
        </p:nvSpPr>
        <p:spPr>
          <a:xfrm>
            <a:off x="349761" y="5313031"/>
            <a:ext cx="741680" cy="612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f(b)</a:t>
            </a:r>
          </a:p>
        </p:txBody>
      </p:sp>
      <p:sp>
        <p:nvSpPr>
          <p:cNvPr id="11" name="Oval 10">
            <a:extLst>
              <a:ext uri="{FF2B5EF4-FFF2-40B4-BE49-F238E27FC236}">
                <a16:creationId xmlns:a16="http://schemas.microsoft.com/office/drawing/2014/main" id="{72A9B383-A3EF-B7E0-10C3-E5DBC0A80AB2}"/>
              </a:ext>
            </a:extLst>
          </p:cNvPr>
          <p:cNvSpPr/>
          <p:nvPr/>
        </p:nvSpPr>
        <p:spPr>
          <a:xfrm>
            <a:off x="2499055" y="5372297"/>
            <a:ext cx="741680" cy="538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a:t>
            </a:r>
          </a:p>
        </p:txBody>
      </p:sp>
      <p:sp>
        <p:nvSpPr>
          <p:cNvPr id="14" name="Arrow: Right 13">
            <a:extLst>
              <a:ext uri="{FF2B5EF4-FFF2-40B4-BE49-F238E27FC236}">
                <a16:creationId xmlns:a16="http://schemas.microsoft.com/office/drawing/2014/main" id="{0B333FDA-D2DD-CAFF-0C21-681657D755AC}"/>
              </a:ext>
            </a:extLst>
          </p:cNvPr>
          <p:cNvSpPr/>
          <p:nvPr/>
        </p:nvSpPr>
        <p:spPr>
          <a:xfrm rot="18601934">
            <a:off x="605999" y="4747456"/>
            <a:ext cx="1273386" cy="230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2CFDCE3-72FE-1DD9-56FD-2DD707E9950F}"/>
              </a:ext>
            </a:extLst>
          </p:cNvPr>
          <p:cNvSpPr/>
          <p:nvPr/>
        </p:nvSpPr>
        <p:spPr>
          <a:xfrm rot="14065304">
            <a:off x="1690741" y="4827230"/>
            <a:ext cx="1273386" cy="160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27B099A-6101-26F0-C1AF-CD6BA1E3B13F}"/>
                  </a:ext>
                </a:extLst>
              </p:cNvPr>
              <p:cNvSpPr txBox="1"/>
              <p:nvPr/>
            </p:nvSpPr>
            <p:spPr>
              <a:xfrm>
                <a:off x="857532" y="6327562"/>
                <a:ext cx="17518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827B099A-6101-26F0-C1AF-CD6BA1E3B13F}"/>
                  </a:ext>
                </a:extLst>
              </p:cNvPr>
              <p:cNvSpPr txBox="1">
                <a:spLocks noRot="1" noChangeAspect="1" noMove="1" noResize="1" noEditPoints="1" noAdjustHandles="1" noChangeArrowheads="1" noChangeShapeType="1" noTextEdit="1"/>
              </p:cNvSpPr>
              <p:nvPr/>
            </p:nvSpPr>
            <p:spPr>
              <a:xfrm>
                <a:off x="857532" y="6327562"/>
                <a:ext cx="1751890" cy="369332"/>
              </a:xfrm>
              <a:prstGeom prst="rect">
                <a:avLst/>
              </a:prstGeom>
              <a:blipFill>
                <a:blip r:embed="rId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26065A-50FF-1D0E-5108-252B7B5A0A50}"/>
                  </a:ext>
                </a:extLst>
              </p:cNvPr>
              <p:cNvSpPr txBox="1"/>
              <p:nvPr/>
            </p:nvSpPr>
            <p:spPr>
              <a:xfrm>
                <a:off x="1435033" y="5014490"/>
                <a:ext cx="11116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22" name="TextBox 21">
                <a:extLst>
                  <a:ext uri="{FF2B5EF4-FFF2-40B4-BE49-F238E27FC236}">
                    <a16:creationId xmlns:a16="http://schemas.microsoft.com/office/drawing/2014/main" id="{7226065A-50FF-1D0E-5108-252B7B5A0A50}"/>
                  </a:ext>
                </a:extLst>
              </p:cNvPr>
              <p:cNvSpPr txBox="1">
                <a:spLocks noRot="1" noChangeAspect="1" noMove="1" noResize="1" noEditPoints="1" noAdjustHandles="1" noChangeArrowheads="1" noChangeShapeType="1" noTextEdit="1"/>
              </p:cNvSpPr>
              <p:nvPr/>
            </p:nvSpPr>
            <p:spPr>
              <a:xfrm>
                <a:off x="1435033" y="5014490"/>
                <a:ext cx="1111651" cy="369332"/>
              </a:xfrm>
              <a:prstGeom prst="rect">
                <a:avLst/>
              </a:prstGeom>
              <a:blipFill>
                <a:blip r:embed="rId3"/>
                <a:stretch>
                  <a:fillRect b="-13333"/>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246574A7-0A43-6FE2-52B5-DEC1BC2C23D6}"/>
              </a:ext>
            </a:extLst>
          </p:cNvPr>
          <p:cNvSpPr/>
          <p:nvPr/>
        </p:nvSpPr>
        <p:spPr>
          <a:xfrm>
            <a:off x="8070045" y="3769664"/>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4" name="Oval 23">
            <a:extLst>
              <a:ext uri="{FF2B5EF4-FFF2-40B4-BE49-F238E27FC236}">
                <a16:creationId xmlns:a16="http://schemas.microsoft.com/office/drawing/2014/main" id="{7B6B4CDB-4159-87A4-9A50-662550591254}"/>
              </a:ext>
            </a:extLst>
          </p:cNvPr>
          <p:cNvSpPr/>
          <p:nvPr/>
        </p:nvSpPr>
        <p:spPr>
          <a:xfrm>
            <a:off x="6863303" y="5120944"/>
            <a:ext cx="741680" cy="612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f(b)</a:t>
            </a:r>
          </a:p>
        </p:txBody>
      </p:sp>
      <p:sp>
        <p:nvSpPr>
          <p:cNvPr id="25" name="Oval 24">
            <a:extLst>
              <a:ext uri="{FF2B5EF4-FFF2-40B4-BE49-F238E27FC236}">
                <a16:creationId xmlns:a16="http://schemas.microsoft.com/office/drawing/2014/main" id="{3207F128-474B-2875-AFBA-090A7C75B745}"/>
              </a:ext>
            </a:extLst>
          </p:cNvPr>
          <p:cNvSpPr/>
          <p:nvPr/>
        </p:nvSpPr>
        <p:spPr>
          <a:xfrm>
            <a:off x="9012597" y="5180210"/>
            <a:ext cx="741680" cy="538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a:t>
            </a:r>
          </a:p>
        </p:txBody>
      </p:sp>
      <p:sp>
        <p:nvSpPr>
          <p:cNvPr id="26" name="Oval 25">
            <a:extLst>
              <a:ext uri="{FF2B5EF4-FFF2-40B4-BE49-F238E27FC236}">
                <a16:creationId xmlns:a16="http://schemas.microsoft.com/office/drawing/2014/main" id="{D4D5FBA9-78EB-B683-F381-563B7D9F8EC1}"/>
              </a:ext>
            </a:extLst>
          </p:cNvPr>
          <p:cNvSpPr/>
          <p:nvPr/>
        </p:nvSpPr>
        <p:spPr>
          <a:xfrm>
            <a:off x="10797431" y="4301183"/>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7" name="Oval 26">
            <a:extLst>
              <a:ext uri="{FF2B5EF4-FFF2-40B4-BE49-F238E27FC236}">
                <a16:creationId xmlns:a16="http://schemas.microsoft.com/office/drawing/2014/main" id="{3518BBC4-320B-CEEB-5FE6-527ABA75DF43}"/>
              </a:ext>
            </a:extLst>
          </p:cNvPr>
          <p:cNvSpPr/>
          <p:nvPr/>
        </p:nvSpPr>
        <p:spPr>
          <a:xfrm>
            <a:off x="10797431" y="5623676"/>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Arrow: Right 27">
            <a:extLst>
              <a:ext uri="{FF2B5EF4-FFF2-40B4-BE49-F238E27FC236}">
                <a16:creationId xmlns:a16="http://schemas.microsoft.com/office/drawing/2014/main" id="{D21706A9-596E-ABA4-A311-2A28692CC479}"/>
              </a:ext>
            </a:extLst>
          </p:cNvPr>
          <p:cNvSpPr/>
          <p:nvPr/>
        </p:nvSpPr>
        <p:spPr>
          <a:xfrm rot="18601934">
            <a:off x="7134611" y="4638328"/>
            <a:ext cx="1273386" cy="104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E6F379A8-060C-E5B6-3441-43F8EA75038A}"/>
              </a:ext>
            </a:extLst>
          </p:cNvPr>
          <p:cNvSpPr/>
          <p:nvPr/>
        </p:nvSpPr>
        <p:spPr>
          <a:xfrm rot="14322093">
            <a:off x="8148560" y="4709603"/>
            <a:ext cx="1273386" cy="115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335A8ED4-2781-5C48-B3F6-B8B4AD62FAAF}"/>
              </a:ext>
            </a:extLst>
          </p:cNvPr>
          <p:cNvSpPr/>
          <p:nvPr/>
        </p:nvSpPr>
        <p:spPr>
          <a:xfrm rot="12841974">
            <a:off x="8366911" y="4833727"/>
            <a:ext cx="2773454" cy="135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E221AD57-D30C-C060-E42C-D08214BD31E9}"/>
              </a:ext>
            </a:extLst>
          </p:cNvPr>
          <p:cNvSpPr/>
          <p:nvPr/>
        </p:nvSpPr>
        <p:spPr>
          <a:xfrm rot="11622959">
            <a:off x="8605218" y="4172802"/>
            <a:ext cx="2278543" cy="137891"/>
          </a:xfrm>
          <a:prstGeom prst="rightArrow">
            <a:avLst>
              <a:gd name="adj1" fmla="val 450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CA64E7C-9607-2362-EE3D-8B8FA33CBA96}"/>
                  </a:ext>
                </a:extLst>
              </p:cNvPr>
              <p:cNvSpPr txBox="1"/>
              <p:nvPr/>
            </p:nvSpPr>
            <p:spPr>
              <a:xfrm>
                <a:off x="6560064" y="3345437"/>
                <a:ext cx="10908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39" name="TextBox 38">
                <a:extLst>
                  <a:ext uri="{FF2B5EF4-FFF2-40B4-BE49-F238E27FC236}">
                    <a16:creationId xmlns:a16="http://schemas.microsoft.com/office/drawing/2014/main" id="{2CA64E7C-9607-2362-EE3D-8B8FA33CBA96}"/>
                  </a:ext>
                </a:extLst>
              </p:cNvPr>
              <p:cNvSpPr txBox="1">
                <a:spLocks noRot="1" noChangeAspect="1" noMove="1" noResize="1" noEditPoints="1" noAdjustHandles="1" noChangeArrowheads="1" noChangeShapeType="1" noTextEdit="1"/>
              </p:cNvSpPr>
              <p:nvPr/>
            </p:nvSpPr>
            <p:spPr>
              <a:xfrm>
                <a:off x="6560064" y="3345437"/>
                <a:ext cx="1090876" cy="369332"/>
              </a:xfrm>
              <a:prstGeom prst="rect">
                <a:avLst/>
              </a:prstGeom>
              <a:blipFill>
                <a:blip r:embed="rId4"/>
                <a:stretch>
                  <a:fillRect b="-13333"/>
                </a:stretch>
              </a:blipFill>
            </p:spPr>
            <p:txBody>
              <a:bodyPr/>
              <a:lstStyle/>
              <a:p>
                <a:r>
                  <a:rPr lang="en-US">
                    <a:noFill/>
                  </a:rPr>
                  <a:t> </a:t>
                </a:r>
              </a:p>
            </p:txBody>
          </p:sp>
        </mc:Fallback>
      </mc:AlternateContent>
      <p:sp>
        <p:nvSpPr>
          <p:cNvPr id="40" name="Arrow: Curved Left 39">
            <a:extLst>
              <a:ext uri="{FF2B5EF4-FFF2-40B4-BE49-F238E27FC236}">
                <a16:creationId xmlns:a16="http://schemas.microsoft.com/office/drawing/2014/main" id="{B308F912-B95E-3935-0273-4D0C15F4353E}"/>
              </a:ext>
            </a:extLst>
          </p:cNvPr>
          <p:cNvSpPr/>
          <p:nvPr/>
        </p:nvSpPr>
        <p:spPr>
          <a:xfrm rot="19434895">
            <a:off x="2534507" y="3784597"/>
            <a:ext cx="352327" cy="1765457"/>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Arrow: Curved Left 40">
            <a:extLst>
              <a:ext uri="{FF2B5EF4-FFF2-40B4-BE49-F238E27FC236}">
                <a16:creationId xmlns:a16="http://schemas.microsoft.com/office/drawing/2014/main" id="{223FB6A9-97B8-16BA-DCC7-693EC3D486ED}"/>
              </a:ext>
            </a:extLst>
          </p:cNvPr>
          <p:cNvSpPr/>
          <p:nvPr/>
        </p:nvSpPr>
        <p:spPr>
          <a:xfrm rot="5400000">
            <a:off x="1577849" y="5059792"/>
            <a:ext cx="352327" cy="2018040"/>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Arrow: Curved Left 41">
            <a:extLst>
              <a:ext uri="{FF2B5EF4-FFF2-40B4-BE49-F238E27FC236}">
                <a16:creationId xmlns:a16="http://schemas.microsoft.com/office/drawing/2014/main" id="{F7438348-7EC8-3779-AF4C-09E4BCDEF890}"/>
              </a:ext>
            </a:extLst>
          </p:cNvPr>
          <p:cNvSpPr/>
          <p:nvPr/>
        </p:nvSpPr>
        <p:spPr>
          <a:xfrm rot="13245892">
            <a:off x="825632" y="3771444"/>
            <a:ext cx="352327" cy="1681944"/>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Arrow: Curved Left 44">
            <a:extLst>
              <a:ext uri="{FF2B5EF4-FFF2-40B4-BE49-F238E27FC236}">
                <a16:creationId xmlns:a16="http://schemas.microsoft.com/office/drawing/2014/main" id="{316D4F21-DC82-5A75-0381-444CB65F1119}"/>
              </a:ext>
            </a:extLst>
          </p:cNvPr>
          <p:cNvSpPr/>
          <p:nvPr/>
        </p:nvSpPr>
        <p:spPr>
          <a:xfrm rot="16974337">
            <a:off x="9628865" y="2497858"/>
            <a:ext cx="352327" cy="2813557"/>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Arrow: Curved Left 45">
            <a:extLst>
              <a:ext uri="{FF2B5EF4-FFF2-40B4-BE49-F238E27FC236}">
                <a16:creationId xmlns:a16="http://schemas.microsoft.com/office/drawing/2014/main" id="{2A351EDC-28B4-A7C9-23D7-C4E7AB0A6D96}"/>
              </a:ext>
            </a:extLst>
          </p:cNvPr>
          <p:cNvSpPr/>
          <p:nvPr/>
        </p:nvSpPr>
        <p:spPr>
          <a:xfrm>
            <a:off x="11369948" y="4548409"/>
            <a:ext cx="330572" cy="141745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Arrow: Curved Left 46">
            <a:extLst>
              <a:ext uri="{FF2B5EF4-FFF2-40B4-BE49-F238E27FC236}">
                <a16:creationId xmlns:a16="http://schemas.microsoft.com/office/drawing/2014/main" id="{745CBFDF-E93E-EFD2-7513-5EA4E834BCDF}"/>
              </a:ext>
            </a:extLst>
          </p:cNvPr>
          <p:cNvSpPr/>
          <p:nvPr/>
        </p:nvSpPr>
        <p:spPr>
          <a:xfrm rot="5400000">
            <a:off x="8035167" y="4856485"/>
            <a:ext cx="352327" cy="2018040"/>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Arrow: Curved Left 48">
            <a:extLst>
              <a:ext uri="{FF2B5EF4-FFF2-40B4-BE49-F238E27FC236}">
                <a16:creationId xmlns:a16="http://schemas.microsoft.com/office/drawing/2014/main" id="{5296FE75-366C-4307-4204-8BCDF40F1769}"/>
              </a:ext>
            </a:extLst>
          </p:cNvPr>
          <p:cNvSpPr/>
          <p:nvPr/>
        </p:nvSpPr>
        <p:spPr>
          <a:xfrm rot="6240791">
            <a:off x="10066168" y="5221812"/>
            <a:ext cx="231313" cy="159970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urved Left 49">
            <a:extLst>
              <a:ext uri="{FF2B5EF4-FFF2-40B4-BE49-F238E27FC236}">
                <a16:creationId xmlns:a16="http://schemas.microsoft.com/office/drawing/2014/main" id="{E8B9DB59-9FD5-B85A-38DA-C741E034C5A6}"/>
              </a:ext>
            </a:extLst>
          </p:cNvPr>
          <p:cNvSpPr/>
          <p:nvPr/>
        </p:nvSpPr>
        <p:spPr>
          <a:xfrm rot="13245892">
            <a:off x="7268579" y="3615232"/>
            <a:ext cx="352327" cy="1681944"/>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79DAE9A-9667-CA8E-DB6F-2DFF69B15CEE}"/>
                  </a:ext>
                </a:extLst>
              </p:cNvPr>
              <p:cNvSpPr txBox="1"/>
              <p:nvPr/>
            </p:nvSpPr>
            <p:spPr>
              <a:xfrm>
                <a:off x="1091441" y="3373746"/>
                <a:ext cx="11116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51" name="TextBox 50">
                <a:extLst>
                  <a:ext uri="{FF2B5EF4-FFF2-40B4-BE49-F238E27FC236}">
                    <a16:creationId xmlns:a16="http://schemas.microsoft.com/office/drawing/2014/main" id="{079DAE9A-9667-CA8E-DB6F-2DFF69B15CEE}"/>
                  </a:ext>
                </a:extLst>
              </p:cNvPr>
              <p:cNvSpPr txBox="1">
                <a:spLocks noRot="1" noChangeAspect="1" noMove="1" noResize="1" noEditPoints="1" noAdjustHandles="1" noChangeArrowheads="1" noChangeShapeType="1" noTextEdit="1"/>
              </p:cNvSpPr>
              <p:nvPr/>
            </p:nvSpPr>
            <p:spPr>
              <a:xfrm>
                <a:off x="1091441" y="3373746"/>
                <a:ext cx="1111651" cy="369332"/>
              </a:xfrm>
              <a:prstGeom prst="rect">
                <a:avLst/>
              </a:prstGeom>
              <a:blipFill>
                <a:blip r:embed="rId5"/>
                <a:stretch>
                  <a:fillRect b="-13115"/>
                </a:stretch>
              </a:blipFill>
            </p:spPr>
            <p:txBody>
              <a:bodyPr/>
              <a:lstStyle/>
              <a:p>
                <a:r>
                  <a:rPr lang="en-US">
                    <a:noFill/>
                  </a:rPr>
                  <a:t> </a:t>
                </a:r>
              </a:p>
            </p:txBody>
          </p:sp>
        </mc:Fallback>
      </mc:AlternateContent>
      <p:grpSp>
        <p:nvGrpSpPr>
          <p:cNvPr id="53" name="Group 52">
            <a:extLst>
              <a:ext uri="{FF2B5EF4-FFF2-40B4-BE49-F238E27FC236}">
                <a16:creationId xmlns:a16="http://schemas.microsoft.com/office/drawing/2014/main" id="{C935C0E0-0842-E2D6-B6D7-CFD575FA379C}"/>
              </a:ext>
            </a:extLst>
          </p:cNvPr>
          <p:cNvGrpSpPr/>
          <p:nvPr/>
        </p:nvGrpSpPr>
        <p:grpSpPr>
          <a:xfrm>
            <a:off x="3587456" y="3385230"/>
            <a:ext cx="1339957" cy="2485522"/>
            <a:chOff x="3587456" y="3217064"/>
            <a:chExt cx="1339957" cy="2485522"/>
          </a:xfrm>
        </p:grpSpPr>
        <p:sp>
          <p:nvSpPr>
            <p:cNvPr id="12" name="Oval 11">
              <a:extLst>
                <a:ext uri="{FF2B5EF4-FFF2-40B4-BE49-F238E27FC236}">
                  <a16:creationId xmlns:a16="http://schemas.microsoft.com/office/drawing/2014/main" id="{50B2CB7F-3105-D681-E0D8-EDB60308C17B}"/>
                </a:ext>
              </a:extLst>
            </p:cNvPr>
            <p:cNvSpPr/>
            <p:nvPr/>
          </p:nvSpPr>
          <p:spPr>
            <a:xfrm>
              <a:off x="3899981" y="3885640"/>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3" name="Oval 12">
              <a:extLst>
                <a:ext uri="{FF2B5EF4-FFF2-40B4-BE49-F238E27FC236}">
                  <a16:creationId xmlns:a16="http://schemas.microsoft.com/office/drawing/2014/main" id="{46185288-BEF1-7DA8-919A-D6D0F17AB646}"/>
                </a:ext>
              </a:extLst>
            </p:cNvPr>
            <p:cNvSpPr/>
            <p:nvPr/>
          </p:nvSpPr>
          <p:spPr>
            <a:xfrm>
              <a:off x="3899981" y="5208133"/>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6" name="Arrow: Right 15">
              <a:extLst>
                <a:ext uri="{FF2B5EF4-FFF2-40B4-BE49-F238E27FC236}">
                  <a16:creationId xmlns:a16="http://schemas.microsoft.com/office/drawing/2014/main" id="{62D5D08F-921B-2765-9609-F250DE56F748}"/>
                </a:ext>
              </a:extLst>
            </p:cNvPr>
            <p:cNvSpPr/>
            <p:nvPr/>
          </p:nvSpPr>
          <p:spPr>
            <a:xfrm rot="16200000">
              <a:off x="3761641" y="4690351"/>
              <a:ext cx="834366" cy="192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A4EEEE0-7A10-BC62-BFBD-DE661BBC07FA}"/>
                    </a:ext>
                  </a:extLst>
                </p:cNvPr>
                <p:cNvSpPr txBox="1"/>
                <p:nvPr/>
              </p:nvSpPr>
              <p:spPr>
                <a:xfrm>
                  <a:off x="4145276" y="4642987"/>
                  <a:ext cx="7821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18" name="TextBox 17">
                  <a:extLst>
                    <a:ext uri="{FF2B5EF4-FFF2-40B4-BE49-F238E27FC236}">
                      <a16:creationId xmlns:a16="http://schemas.microsoft.com/office/drawing/2014/main" id="{4A4EEEE0-7A10-BC62-BFBD-DE661BBC07FA}"/>
                    </a:ext>
                  </a:extLst>
                </p:cNvPr>
                <p:cNvSpPr txBox="1">
                  <a:spLocks noRot="1" noChangeAspect="1" noMove="1" noResize="1" noEditPoints="1" noAdjustHandles="1" noChangeArrowheads="1" noChangeShapeType="1" noTextEdit="1"/>
                </p:cNvSpPr>
                <p:nvPr/>
              </p:nvSpPr>
              <p:spPr>
                <a:xfrm>
                  <a:off x="4145276" y="4642987"/>
                  <a:ext cx="782137" cy="369332"/>
                </a:xfrm>
                <a:prstGeom prst="rect">
                  <a:avLst/>
                </a:prstGeom>
                <a:blipFill>
                  <a:blip r:embed="rId6"/>
                  <a:stretch>
                    <a:fillRect/>
                  </a:stretch>
                </a:blipFill>
              </p:spPr>
              <p:txBody>
                <a:bodyPr/>
                <a:lstStyle/>
                <a:p>
                  <a:r>
                    <a:rPr lang="en-US">
                      <a:noFill/>
                    </a:rPr>
                    <a:t> </a:t>
                  </a:r>
                </a:p>
              </p:txBody>
            </p:sp>
          </mc:Fallback>
        </mc:AlternateContent>
        <p:sp>
          <p:nvSpPr>
            <p:cNvPr id="43" name="Arrow: Curved Left 42">
              <a:extLst>
                <a:ext uri="{FF2B5EF4-FFF2-40B4-BE49-F238E27FC236}">
                  <a16:creationId xmlns:a16="http://schemas.microsoft.com/office/drawing/2014/main" id="{C15F8A29-7063-F541-B354-CA3722B020B0}"/>
                </a:ext>
              </a:extLst>
            </p:cNvPr>
            <p:cNvSpPr/>
            <p:nvPr/>
          </p:nvSpPr>
          <p:spPr>
            <a:xfrm rot="10800000">
              <a:off x="3587456" y="4053525"/>
              <a:ext cx="330572" cy="141745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Arrow: Curved Left 43">
              <a:extLst>
                <a:ext uri="{FF2B5EF4-FFF2-40B4-BE49-F238E27FC236}">
                  <a16:creationId xmlns:a16="http://schemas.microsoft.com/office/drawing/2014/main" id="{C23857F1-F85E-47A7-A127-6E62A30348F9}"/>
                </a:ext>
              </a:extLst>
            </p:cNvPr>
            <p:cNvSpPr/>
            <p:nvPr/>
          </p:nvSpPr>
          <p:spPr>
            <a:xfrm>
              <a:off x="4474986" y="4118924"/>
              <a:ext cx="330572" cy="141745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B0EB2CF-EEB4-5245-73AC-F58D3FFF92B8}"/>
                    </a:ext>
                  </a:extLst>
                </p:cNvPr>
                <p:cNvSpPr txBox="1"/>
                <p:nvPr/>
              </p:nvSpPr>
              <p:spPr>
                <a:xfrm>
                  <a:off x="3683670" y="3217064"/>
                  <a:ext cx="7821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52" name="TextBox 51">
                  <a:extLst>
                    <a:ext uri="{FF2B5EF4-FFF2-40B4-BE49-F238E27FC236}">
                      <a16:creationId xmlns:a16="http://schemas.microsoft.com/office/drawing/2014/main" id="{7B0EB2CF-EEB4-5245-73AC-F58D3FFF92B8}"/>
                    </a:ext>
                  </a:extLst>
                </p:cNvPr>
                <p:cNvSpPr txBox="1">
                  <a:spLocks noRot="1" noChangeAspect="1" noMove="1" noResize="1" noEditPoints="1" noAdjustHandles="1" noChangeArrowheads="1" noChangeShapeType="1" noTextEdit="1"/>
                </p:cNvSpPr>
                <p:nvPr/>
              </p:nvSpPr>
              <p:spPr>
                <a:xfrm>
                  <a:off x="3683670" y="3217064"/>
                  <a:ext cx="782137" cy="369332"/>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0167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20" grpId="0"/>
      <p:bldP spid="23" grpId="0" animBg="1"/>
      <p:bldP spid="24" grpId="0" animBg="1"/>
      <p:bldP spid="25" grpId="0" animBg="1"/>
      <p:bldP spid="26" grpId="0" animBg="1"/>
      <p:bldP spid="27" grpId="0" animBg="1"/>
      <p:bldP spid="28" grpId="0" animBg="1"/>
      <p:bldP spid="29" grpId="0" animBg="1"/>
      <p:bldP spid="30" grpId="0" animBg="1"/>
      <p:bldP spid="37" grpId="0" animBg="1"/>
      <p:bldP spid="39" grpId="0"/>
      <p:bldP spid="40" grpId="0" animBg="1"/>
      <p:bldP spid="41" grpId="0" animBg="1"/>
      <p:bldP spid="42" grpId="0" animBg="1"/>
      <p:bldP spid="45" grpId="0" animBg="1"/>
      <p:bldP spid="46" grpId="0" animBg="1"/>
      <p:bldP spid="47" grpId="0" animBg="1"/>
      <p:bldP spid="49" grpId="0" animBg="1"/>
      <p:bldP spid="5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988F-FD1A-EA58-32F7-6555F1F8913D}"/>
              </a:ext>
            </a:extLst>
          </p:cNvPr>
          <p:cNvSpPr>
            <a:spLocks noGrp="1"/>
          </p:cNvSpPr>
          <p:nvPr>
            <p:ph type="title"/>
          </p:nvPr>
        </p:nvSpPr>
        <p:spPr/>
        <p:txBody>
          <a:bodyPr/>
          <a:lstStyle/>
          <a:p>
            <a:r>
              <a:rPr lang="en-US" dirty="0"/>
              <a:t>EUF - merge</a:t>
            </a:r>
          </a:p>
        </p:txBody>
      </p:sp>
      <p:pic>
        <p:nvPicPr>
          <p:cNvPr id="5" name="Picture 4">
            <a:extLst>
              <a:ext uri="{FF2B5EF4-FFF2-40B4-BE49-F238E27FC236}">
                <a16:creationId xmlns:a16="http://schemas.microsoft.com/office/drawing/2014/main" id="{C298274A-6160-F66E-1F55-4CDD1DC1F512}"/>
              </a:ext>
            </a:extLst>
          </p:cNvPr>
          <p:cNvPicPr>
            <a:picLocks noChangeAspect="1"/>
          </p:cNvPicPr>
          <p:nvPr/>
        </p:nvPicPr>
        <p:blipFill>
          <a:blip r:embed="rId2"/>
          <a:stretch>
            <a:fillRect/>
          </a:stretch>
        </p:blipFill>
        <p:spPr>
          <a:xfrm>
            <a:off x="6356399" y="2001502"/>
            <a:ext cx="6218052" cy="4229721"/>
          </a:xfrm>
          <a:prstGeom prst="rect">
            <a:avLst/>
          </a:prstGeom>
        </p:spPr>
      </p:pic>
      <p:grpSp>
        <p:nvGrpSpPr>
          <p:cNvPr id="3" name="Group 2">
            <a:extLst>
              <a:ext uri="{FF2B5EF4-FFF2-40B4-BE49-F238E27FC236}">
                <a16:creationId xmlns:a16="http://schemas.microsoft.com/office/drawing/2014/main" id="{F58B8412-E5DF-6556-13EC-219E431AD62F}"/>
              </a:ext>
            </a:extLst>
          </p:cNvPr>
          <p:cNvGrpSpPr/>
          <p:nvPr/>
        </p:nvGrpSpPr>
        <p:grpSpPr>
          <a:xfrm>
            <a:off x="0" y="2615608"/>
            <a:ext cx="5254262" cy="1090391"/>
            <a:chOff x="0" y="2615608"/>
            <a:chExt cx="5254262" cy="1090391"/>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72F3D9E-801F-AECE-67A2-9DD5228C30A7}"/>
                    </a:ext>
                  </a:extLst>
                </p:cNvPr>
                <p:cNvSpPr txBox="1"/>
                <p:nvPr/>
              </p:nvSpPr>
              <p:spPr>
                <a:xfrm>
                  <a:off x="838200" y="3429000"/>
                  <a:ext cx="14108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𝑓𝑖𝑛𝑑</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13" name="TextBox 12">
                  <a:extLst>
                    <a:ext uri="{FF2B5EF4-FFF2-40B4-BE49-F238E27FC236}">
                      <a16:creationId xmlns:a16="http://schemas.microsoft.com/office/drawing/2014/main" id="{372F3D9E-801F-AECE-67A2-9DD5228C30A7}"/>
                    </a:ext>
                  </a:extLst>
                </p:cNvPr>
                <p:cNvSpPr txBox="1">
                  <a:spLocks noRot="1" noChangeAspect="1" noMove="1" noResize="1" noEditPoints="1" noAdjustHandles="1" noChangeArrowheads="1" noChangeShapeType="1" noTextEdit="1"/>
                </p:cNvSpPr>
                <p:nvPr/>
              </p:nvSpPr>
              <p:spPr>
                <a:xfrm>
                  <a:off x="838200" y="3429000"/>
                  <a:ext cx="1410899" cy="276999"/>
                </a:xfrm>
                <a:prstGeom prst="rect">
                  <a:avLst/>
                </a:prstGeom>
                <a:blipFill>
                  <a:blip r:embed="rId4"/>
                  <a:stretch>
                    <a:fillRect l="-2165" t="-4444" r="-129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451ED18-3848-D6B3-C826-BFA555ACBD54}"/>
                    </a:ext>
                  </a:extLst>
                </p:cNvPr>
                <p:cNvSpPr txBox="1"/>
                <p:nvPr/>
              </p:nvSpPr>
              <p:spPr>
                <a:xfrm>
                  <a:off x="595030" y="2940742"/>
                  <a:ext cx="4659232" cy="369332"/>
                </a:xfrm>
                <a:prstGeom prst="rect">
                  <a:avLst/>
                </a:prstGeom>
                <a:noFill/>
              </p:spPr>
              <p:txBody>
                <a:bodyPr wrap="square">
                  <a:spAutoFit/>
                </a:bodyPr>
                <a:lstStyle/>
                <a:p>
                  <a:r>
                    <a:rPr lang="en-US" b="0" dirty="0"/>
                    <a:t>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𝑒𝑡𝑎𝑏𝑙𝑒</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𝑛𝑢𝑙𝑙</m:t>
                      </m:r>
                    </m:oMath>
                  </a14:m>
                  <a:r>
                    <a:rPr lang="en-US" b="0" dirty="0"/>
                    <a:t>          (since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 </m:t>
                      </m:r>
                    </m:oMath>
                  </a14:m>
                  <a:endParaRPr lang="en-US" b="0" dirty="0"/>
                </a:p>
              </p:txBody>
            </p:sp>
          </mc:Choice>
          <mc:Fallback xmlns="">
            <p:sp>
              <p:nvSpPr>
                <p:cNvPr id="15" name="TextBox 14">
                  <a:extLst>
                    <a:ext uri="{FF2B5EF4-FFF2-40B4-BE49-F238E27FC236}">
                      <a16:creationId xmlns:a16="http://schemas.microsoft.com/office/drawing/2014/main" id="{B451ED18-3848-D6B3-C826-BFA555ACBD54}"/>
                    </a:ext>
                  </a:extLst>
                </p:cNvPr>
                <p:cNvSpPr txBox="1">
                  <a:spLocks noRot="1" noChangeAspect="1" noMove="1" noResize="1" noEditPoints="1" noAdjustHandles="1" noChangeArrowheads="1" noChangeShapeType="1" noTextEdit="1"/>
                </p:cNvSpPr>
                <p:nvPr/>
              </p:nvSpPr>
              <p:spPr>
                <a:xfrm>
                  <a:off x="595030" y="2940742"/>
                  <a:ext cx="4659232" cy="369332"/>
                </a:xfrm>
                <a:prstGeom prst="rect">
                  <a:avLst/>
                </a:prstGeom>
                <a:blipFill>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909EC2A-84D1-A614-EC27-97821F2CC3D0}"/>
                    </a:ext>
                  </a:extLst>
                </p:cNvPr>
                <p:cNvSpPr txBox="1"/>
                <p:nvPr/>
              </p:nvSpPr>
              <p:spPr>
                <a:xfrm>
                  <a:off x="0" y="2615608"/>
                  <a:ext cx="26398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𝑚𝑒𝑟𝑔𝑒</m:t>
                            </m:r>
                            <m:r>
                              <a:rPr lang="en-US" b="0" i="1" smtClean="0">
                                <a:latin typeface="Cambria Math" panose="02040503050406030204" pitchFamily="18" charset="0"/>
                              </a:rPr>
                              <m:t>(</m:t>
                            </m:r>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r>
                          <a:rPr lang="en-US" b="0" i="1" smtClean="0">
                            <a:latin typeface="Cambria Math" panose="02040503050406030204" pitchFamily="18" charset="0"/>
                          </a:rPr>
                          <m:t>) </m:t>
                        </m:r>
                      </m:oMath>
                    </m:oMathPara>
                  </a14:m>
                  <a:endParaRPr lang="en-US" dirty="0"/>
                </a:p>
              </p:txBody>
            </p:sp>
          </mc:Choice>
          <mc:Fallback xmlns="">
            <p:sp>
              <p:nvSpPr>
                <p:cNvPr id="17" name="TextBox 16">
                  <a:extLst>
                    <a:ext uri="{FF2B5EF4-FFF2-40B4-BE49-F238E27FC236}">
                      <a16:creationId xmlns:a16="http://schemas.microsoft.com/office/drawing/2014/main" id="{2909EC2A-84D1-A614-EC27-97821F2CC3D0}"/>
                    </a:ext>
                  </a:extLst>
                </p:cNvPr>
                <p:cNvSpPr txBox="1">
                  <a:spLocks noRot="1" noChangeAspect="1" noMove="1" noResize="1" noEditPoints="1" noAdjustHandles="1" noChangeArrowheads="1" noChangeShapeType="1" noTextEdit="1"/>
                </p:cNvSpPr>
                <p:nvPr/>
              </p:nvSpPr>
              <p:spPr>
                <a:xfrm>
                  <a:off x="0" y="2615608"/>
                  <a:ext cx="2639866" cy="369332"/>
                </a:xfrm>
                <a:prstGeom prst="rect">
                  <a:avLst/>
                </a:prstGeom>
                <a:blipFill>
                  <a:blip r:embed="rId6"/>
                  <a:stretch>
                    <a:fillRect b="-13115"/>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24FDE6A2-5C14-B4BD-C825-BFD915C9798B}"/>
              </a:ext>
            </a:extLst>
          </p:cNvPr>
          <p:cNvGrpSpPr/>
          <p:nvPr/>
        </p:nvGrpSpPr>
        <p:grpSpPr>
          <a:xfrm>
            <a:off x="223763" y="4748648"/>
            <a:ext cx="6149008" cy="677714"/>
            <a:chOff x="300740" y="4337699"/>
            <a:chExt cx="6149008" cy="677714"/>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E1BBD9E-6EC3-715D-72DE-8761AF596D24}"/>
                    </a:ext>
                  </a:extLst>
                </p:cNvPr>
                <p:cNvSpPr txBox="1"/>
                <p:nvPr/>
              </p:nvSpPr>
              <p:spPr>
                <a:xfrm>
                  <a:off x="747224" y="4646081"/>
                  <a:ext cx="5625547" cy="369332"/>
                </a:xfrm>
                <a:prstGeom prst="rect">
                  <a:avLst/>
                </a:prstGeom>
                <a:noFill/>
              </p:spPr>
              <p:txBody>
                <a:bodyPr wrap="square">
                  <a:spAutoFit/>
                </a:bodyPr>
                <a:lstStyle/>
                <a:p>
                  <a:r>
                    <a:rPr lang="en-US" b="0" dirty="0"/>
                    <a:t> </a:t>
                  </a:r>
                  <a14:m>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𝑐𝑔</m:t>
                      </m:r>
                      <m:r>
                        <a:rPr lang="en-US" b="0" i="1" smtClean="0">
                          <a:latin typeface="Cambria Math" panose="02040503050406030204" pitchFamily="18" charset="0"/>
                        </a:rPr>
                        <m:t>←</m:t>
                      </m:r>
                      <m:r>
                        <a:rPr lang="en-US" b="0" i="1" smtClean="0">
                          <a:latin typeface="Cambria Math" panose="02040503050406030204" pitchFamily="18" charset="0"/>
                        </a:rPr>
                        <m:t>𝑒𝑡𝑎𝑏𝑙𝑒</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𝑟𝑜𝑜𝑡</m:t>
                          </m:r>
                          <m:r>
                            <a:rPr lang="en-US" b="0" i="1" smtClean="0">
                              <a:latin typeface="Cambria Math" panose="02040503050406030204" pitchFamily="18" charset="0"/>
                            </a:rPr>
                            <m:t>(</m:t>
                          </m:r>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4</m:t>
                          </m:r>
                        </m:sub>
                      </m:sSub>
                    </m:oMath>
                  </a14:m>
                  <a:endParaRPr lang="en-US" b="0" dirty="0"/>
                </a:p>
              </p:txBody>
            </p:sp>
          </mc:Choice>
          <mc:Fallback xmlns="">
            <p:sp>
              <p:nvSpPr>
                <p:cNvPr id="20" name="TextBox 19">
                  <a:extLst>
                    <a:ext uri="{FF2B5EF4-FFF2-40B4-BE49-F238E27FC236}">
                      <a16:creationId xmlns:a16="http://schemas.microsoft.com/office/drawing/2014/main" id="{3E1BBD9E-6EC3-715D-72DE-8761AF596D24}"/>
                    </a:ext>
                  </a:extLst>
                </p:cNvPr>
                <p:cNvSpPr txBox="1">
                  <a:spLocks noRot="1" noChangeAspect="1" noMove="1" noResize="1" noEditPoints="1" noAdjustHandles="1" noChangeArrowheads="1" noChangeShapeType="1" noTextEdit="1"/>
                </p:cNvSpPr>
                <p:nvPr/>
              </p:nvSpPr>
              <p:spPr>
                <a:xfrm>
                  <a:off x="747224" y="4646081"/>
                  <a:ext cx="5625547" cy="369332"/>
                </a:xfrm>
                <a:prstGeom prst="rect">
                  <a:avLst/>
                </a:prstGeom>
                <a:blipFill>
                  <a:blip r:embed="rId8"/>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99DB2F-76FB-CFAB-EAB1-7B9B651E9D11}"/>
                    </a:ext>
                  </a:extLst>
                </p:cNvPr>
                <p:cNvSpPr txBox="1"/>
                <p:nvPr/>
              </p:nvSpPr>
              <p:spPr>
                <a:xfrm>
                  <a:off x="300740" y="4337699"/>
                  <a:ext cx="6149008" cy="369332"/>
                </a:xfrm>
                <a:prstGeom prst="rect">
                  <a:avLst/>
                </a:prstGeom>
                <a:noFill/>
              </p:spPr>
              <p:txBody>
                <a:bodyPr wrap="square">
                  <a:spAutoFit/>
                </a:bodyPr>
                <a:lstStyle/>
                <a:p>
                  <a:r>
                    <a:rPr lang="en-US" b="0"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 </m:t>
                      </m:r>
                    </m:oMath>
                  </a14:m>
                  <a:endParaRPr lang="en-US" dirty="0"/>
                </a:p>
              </p:txBody>
            </p:sp>
          </mc:Choice>
          <mc:Fallback xmlns="">
            <p:sp>
              <p:nvSpPr>
                <p:cNvPr id="22" name="TextBox 21">
                  <a:extLst>
                    <a:ext uri="{FF2B5EF4-FFF2-40B4-BE49-F238E27FC236}">
                      <a16:creationId xmlns:a16="http://schemas.microsoft.com/office/drawing/2014/main" id="{B399DB2F-76FB-CFAB-EAB1-7B9B651E9D11}"/>
                    </a:ext>
                  </a:extLst>
                </p:cNvPr>
                <p:cNvSpPr txBox="1">
                  <a:spLocks noRot="1" noChangeAspect="1" noMove="1" noResize="1" noEditPoints="1" noAdjustHandles="1" noChangeArrowheads="1" noChangeShapeType="1" noTextEdit="1"/>
                </p:cNvSpPr>
                <p:nvPr/>
              </p:nvSpPr>
              <p:spPr>
                <a:xfrm>
                  <a:off x="300740" y="4337699"/>
                  <a:ext cx="6149008" cy="369332"/>
                </a:xfrm>
                <a:prstGeom prst="rect">
                  <a:avLst/>
                </a:prstGeom>
                <a:blipFill>
                  <a:blip r:embed="rId9"/>
                  <a:stretch>
                    <a:fillRect l="-793" t="-10000" b="-2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9037269-F1AE-49F9-DF35-6F89AF6E7185}"/>
                  </a:ext>
                </a:extLst>
              </p:cNvPr>
              <p:cNvSpPr txBox="1"/>
              <p:nvPr/>
            </p:nvSpPr>
            <p:spPr>
              <a:xfrm>
                <a:off x="747224" y="5918593"/>
                <a:ext cx="5625547" cy="369332"/>
              </a:xfrm>
              <a:prstGeom prst="rect">
                <a:avLst/>
              </a:prstGeom>
              <a:noFill/>
            </p:spPr>
            <p:txBody>
              <a:bodyPr wrap="square">
                <a:spAutoFit/>
              </a:bodyPr>
              <a:lstStyle/>
              <a:p>
                <a:r>
                  <a:rPr lang="en-US" b="0" dirty="0"/>
                  <a:t>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𝑎𝑑𝑑</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4</m:t>
                            </m:r>
                          </m:sub>
                        </m:sSub>
                      </m:e>
                    </m:d>
                  </m:oMath>
                </a14:m>
                <a:r>
                  <a:rPr lang="en-US" b="0" dirty="0"/>
                  <a:t> to </a:t>
                </a:r>
                <a:r>
                  <a:rPr lang="en-US" b="0" i="1" dirty="0" err="1"/>
                  <a:t>tomerge</a:t>
                </a:r>
                <a:endParaRPr lang="en-US" b="0" i="1" dirty="0"/>
              </a:p>
            </p:txBody>
          </p:sp>
        </mc:Choice>
        <mc:Fallback xmlns="">
          <p:sp>
            <p:nvSpPr>
              <p:cNvPr id="23" name="TextBox 22">
                <a:extLst>
                  <a:ext uri="{FF2B5EF4-FFF2-40B4-BE49-F238E27FC236}">
                    <a16:creationId xmlns:a16="http://schemas.microsoft.com/office/drawing/2014/main" id="{99037269-F1AE-49F9-DF35-6F89AF6E7185}"/>
                  </a:ext>
                </a:extLst>
              </p:cNvPr>
              <p:cNvSpPr txBox="1">
                <a:spLocks noRot="1" noChangeAspect="1" noMove="1" noResize="1" noEditPoints="1" noAdjustHandles="1" noChangeArrowheads="1" noChangeShapeType="1" noTextEdit="1"/>
              </p:cNvSpPr>
              <p:nvPr/>
            </p:nvSpPr>
            <p:spPr>
              <a:xfrm>
                <a:off x="747224" y="5918593"/>
                <a:ext cx="5625547" cy="369332"/>
              </a:xfrm>
              <a:prstGeom prst="rect">
                <a:avLst/>
              </a:prstGeom>
              <a:blipFill>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C8782DF-692D-D422-AD33-5DD00C28EDDB}"/>
                  </a:ext>
                </a:extLst>
              </p:cNvPr>
              <p:cNvSpPr txBox="1"/>
              <p:nvPr/>
            </p:nvSpPr>
            <p:spPr>
              <a:xfrm>
                <a:off x="4062931" y="715028"/>
                <a:ext cx="7899400" cy="523220"/>
              </a:xfrm>
              <a:prstGeom prst="rect">
                <a:avLst/>
              </a:prstGeom>
              <a:noFill/>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cs typeface="Calibri" pitchFamily="34" charset="0"/>
                        </a:rPr>
                        <m:t>𝑎</m:t>
                      </m:r>
                      <m:r>
                        <a:rPr lang="en-US" sz="2800" i="1" dirty="0" smtClean="0">
                          <a:latin typeface="Cambria Math" panose="02040503050406030204" pitchFamily="18" charset="0"/>
                          <a:cs typeface="Calibri" pitchFamily="34" charset="0"/>
                        </a:rPr>
                        <m:t> = </m:t>
                      </m:r>
                      <m:r>
                        <a:rPr lang="en-US" sz="2800" i="1" dirty="0" smtClean="0">
                          <a:latin typeface="Cambria Math" panose="02040503050406030204" pitchFamily="18" charset="0"/>
                          <a:cs typeface="Calibri" pitchFamily="34" charset="0"/>
                        </a:rPr>
                        <m:t>𝑓</m:t>
                      </m:r>
                      <m:r>
                        <a:rPr lang="en-US" sz="2800" i="1" dirty="0" smtClean="0">
                          <a:latin typeface="Cambria Math" panose="02040503050406030204" pitchFamily="18" charset="0"/>
                          <a:cs typeface="Calibri" pitchFamily="34" charset="0"/>
                        </a:rPr>
                        <m:t>(</m:t>
                      </m:r>
                      <m:r>
                        <a:rPr lang="en-US" sz="2800" i="1" dirty="0" smtClean="0">
                          <a:latin typeface="Cambria Math" panose="02040503050406030204" pitchFamily="18" charset="0"/>
                          <a:cs typeface="Calibri" pitchFamily="34" charset="0"/>
                        </a:rPr>
                        <m:t>𝑓</m:t>
                      </m:r>
                      <m:r>
                        <a:rPr lang="en-US" sz="2800" i="1" dirty="0" smtClean="0">
                          <a:latin typeface="Cambria Math" panose="02040503050406030204" pitchFamily="18" charset="0"/>
                          <a:cs typeface="Calibri" pitchFamily="34" charset="0"/>
                        </a:rPr>
                        <m:t>(</m:t>
                      </m:r>
                      <m:r>
                        <a:rPr lang="en-US" sz="2800" i="1" dirty="0" smtClean="0">
                          <a:latin typeface="Cambria Math" panose="02040503050406030204" pitchFamily="18" charset="0"/>
                          <a:cs typeface="Calibri" pitchFamily="34" charset="0"/>
                        </a:rPr>
                        <m:t>𝑎</m:t>
                      </m:r>
                      <m:r>
                        <a:rPr lang="en-US" sz="2800" i="1" dirty="0" smtClean="0">
                          <a:latin typeface="Cambria Math" panose="02040503050406030204" pitchFamily="18" charset="0"/>
                          <a:cs typeface="Calibri" pitchFamily="34" charset="0"/>
                        </a:rPr>
                        <m:t>)),  </m:t>
                      </m:r>
                      <m:r>
                        <a:rPr lang="en-US" sz="2800" i="1" dirty="0">
                          <a:latin typeface="Cambria Math" panose="02040503050406030204" pitchFamily="18" charset="0"/>
                          <a:cs typeface="Calibri" pitchFamily="34" charset="0"/>
                        </a:rPr>
                        <m:t>𝑎</m:t>
                      </m:r>
                      <m:r>
                        <a:rPr lang="en-US" sz="2800" i="1" dirty="0">
                          <a:latin typeface="Cambria Math" panose="02040503050406030204" pitchFamily="18" charset="0"/>
                          <a:cs typeface="Calibri" pitchFamily="34" charset="0"/>
                        </a:rPr>
                        <m:t> = </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𝑓</m:t>
                      </m:r>
                      <m:r>
                        <a:rPr lang="en-US" sz="2800" i="1" dirty="0">
                          <a:latin typeface="Cambria Math" panose="02040503050406030204" pitchFamily="18" charset="0"/>
                          <a:cs typeface="Calibri" pitchFamily="34" charset="0"/>
                        </a:rPr>
                        <m:t>(</m:t>
                      </m:r>
                      <m:r>
                        <a:rPr lang="en-US" sz="2800" i="1" dirty="0">
                          <a:latin typeface="Cambria Math" panose="02040503050406030204" pitchFamily="18" charset="0"/>
                          <a:cs typeface="Calibri" pitchFamily="34" charset="0"/>
                        </a:rPr>
                        <m:t>𝑎</m:t>
                      </m:r>
                      <m:r>
                        <a:rPr lang="en-US" sz="2800" i="1" dirty="0">
                          <a:latin typeface="Cambria Math" panose="02040503050406030204" pitchFamily="18" charset="0"/>
                          <a:cs typeface="Calibri" pitchFamily="34" charset="0"/>
                        </a:rPr>
                        <m:t>))),  </m:t>
                      </m:r>
                      <m:r>
                        <a:rPr lang="en-US" sz="2800" i="1" dirty="0" smtClean="0">
                          <a:solidFill>
                            <a:srgbClr val="D83B01"/>
                          </a:solidFill>
                          <a:latin typeface="Cambria Math" panose="02040503050406030204" pitchFamily="18" charset="0"/>
                          <a:cs typeface="Calibri" pitchFamily="34" charset="0"/>
                          <a:sym typeface="Symbol"/>
                        </a:rPr>
                        <m:t>𝑎</m:t>
                      </m:r>
                      <m:r>
                        <a:rPr lang="en-US" sz="2800" i="1" baseline="-25000" dirty="0">
                          <a:solidFill>
                            <a:srgbClr val="0070C0"/>
                          </a:solidFill>
                          <a:latin typeface="Cambria Math" panose="02040503050406030204" pitchFamily="18" charset="0"/>
                          <a:cs typeface="Calibri" pitchFamily="34" charset="0"/>
                          <a:sym typeface="Symbol"/>
                        </a:rPr>
                        <m:t> </m:t>
                      </m:r>
                      <m:r>
                        <a:rPr lang="en-US" sz="2800" i="1" dirty="0">
                          <a:latin typeface="Cambria Math" panose="02040503050406030204" pitchFamily="18" charset="0"/>
                          <a:cs typeface="Calibri" pitchFamily="34" charset="0"/>
                          <a:sym typeface="Symbol"/>
                        </a:rPr>
                        <m:t>  </m:t>
                      </m:r>
                      <m:r>
                        <a:rPr lang="en-US" sz="2800" i="1" dirty="0" smtClean="0">
                          <a:solidFill>
                            <a:srgbClr val="107C10"/>
                          </a:solidFill>
                          <a:latin typeface="Cambria Math" panose="02040503050406030204" pitchFamily="18" charset="0"/>
                          <a:cs typeface="Calibri" pitchFamily="34" charset="0"/>
                          <a:sym typeface="Symbol"/>
                        </a:rPr>
                        <m:t>𝑓</m:t>
                      </m:r>
                      <m:r>
                        <a:rPr lang="en-US" sz="2800" i="1" dirty="0" smtClean="0">
                          <a:solidFill>
                            <a:srgbClr val="107C10"/>
                          </a:solidFill>
                          <a:latin typeface="Cambria Math" panose="02040503050406030204" pitchFamily="18" charset="0"/>
                          <a:cs typeface="Calibri" pitchFamily="34" charset="0"/>
                          <a:sym typeface="Symbol"/>
                        </a:rPr>
                        <m:t>(</m:t>
                      </m:r>
                      <m:r>
                        <a:rPr lang="en-US" sz="2800" i="1" dirty="0" smtClean="0">
                          <a:solidFill>
                            <a:srgbClr val="107C10"/>
                          </a:solidFill>
                          <a:latin typeface="Cambria Math" panose="02040503050406030204" pitchFamily="18" charset="0"/>
                          <a:cs typeface="Calibri" pitchFamily="34" charset="0"/>
                          <a:sym typeface="Symbol"/>
                        </a:rPr>
                        <m:t>𝑎</m:t>
                      </m:r>
                      <m:r>
                        <a:rPr lang="en-US" sz="2800" i="1" dirty="0" smtClean="0">
                          <a:solidFill>
                            <a:srgbClr val="107C10"/>
                          </a:solidFill>
                          <a:latin typeface="Cambria Math" panose="02040503050406030204" pitchFamily="18" charset="0"/>
                          <a:cs typeface="Calibri" pitchFamily="34" charset="0"/>
                          <a:sym typeface="Symbol"/>
                        </a:rPr>
                        <m:t>) </m:t>
                      </m:r>
                    </m:oMath>
                  </m:oMathPara>
                </a14:m>
                <a:endParaRPr lang="en-US" sz="2800" dirty="0">
                  <a:solidFill>
                    <a:srgbClr val="0070C0"/>
                  </a:solidFill>
                  <a:cs typeface="Calibri" pitchFamily="34" charset="0"/>
                  <a:sym typeface="Symbol"/>
                </a:endParaRPr>
              </a:p>
            </p:txBody>
          </p:sp>
        </mc:Choice>
        <mc:Fallback xmlns="">
          <p:sp>
            <p:nvSpPr>
              <p:cNvPr id="4" name="TextBox 3">
                <a:extLst>
                  <a:ext uri="{FF2B5EF4-FFF2-40B4-BE49-F238E27FC236}">
                    <a16:creationId xmlns:a16="http://schemas.microsoft.com/office/drawing/2014/main" id="{4C8782DF-692D-D422-AD33-5DD00C28EDDB}"/>
                  </a:ext>
                </a:extLst>
              </p:cNvPr>
              <p:cNvSpPr txBox="1">
                <a:spLocks noRot="1" noChangeAspect="1" noMove="1" noResize="1" noEditPoints="1" noAdjustHandles="1" noChangeArrowheads="1" noChangeShapeType="1" noTextEdit="1"/>
              </p:cNvSpPr>
              <p:nvPr/>
            </p:nvSpPr>
            <p:spPr>
              <a:xfrm>
                <a:off x="4062931" y="715028"/>
                <a:ext cx="7899400" cy="523220"/>
              </a:xfrm>
              <a:prstGeom prst="rect">
                <a:avLst/>
              </a:prstGeom>
              <a:blipFill>
                <a:blip r:embed="rId11"/>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0A54291D-3596-7068-F33A-295DE3335E8F}"/>
              </a:ext>
            </a:extLst>
          </p:cNvPr>
          <p:cNvSpPr/>
          <p:nvPr/>
        </p:nvSpPr>
        <p:spPr>
          <a:xfrm>
            <a:off x="4062931" y="546755"/>
            <a:ext cx="2309840" cy="781823"/>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CE2A50A-50CA-0B9A-477D-084A89D17B05}"/>
              </a:ext>
            </a:extLst>
          </p:cNvPr>
          <p:cNvSpPr/>
          <p:nvPr/>
        </p:nvSpPr>
        <p:spPr>
          <a:xfrm>
            <a:off x="7722102" y="2916989"/>
            <a:ext cx="3631698" cy="78901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30D0E739-C1F9-8F39-E561-3A0FB1D34780}"/>
              </a:ext>
            </a:extLst>
          </p:cNvPr>
          <p:cNvSpPr/>
          <p:nvPr/>
        </p:nvSpPr>
        <p:spPr>
          <a:xfrm>
            <a:off x="7722102" y="3705999"/>
            <a:ext cx="2025213" cy="252411"/>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36D0618-5C49-FDD0-2621-FAF1685E097D}"/>
              </a:ext>
            </a:extLst>
          </p:cNvPr>
          <p:cNvSpPr/>
          <p:nvPr/>
        </p:nvSpPr>
        <p:spPr>
          <a:xfrm>
            <a:off x="7704493" y="3973513"/>
            <a:ext cx="3862196" cy="1041899"/>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9CCA07B1-7463-3488-D8BE-DC1F6833B658}"/>
              </a:ext>
            </a:extLst>
          </p:cNvPr>
          <p:cNvSpPr/>
          <p:nvPr/>
        </p:nvSpPr>
        <p:spPr>
          <a:xfrm>
            <a:off x="7745321" y="5717825"/>
            <a:ext cx="3862196" cy="425147"/>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34" name="Group 33">
            <a:extLst>
              <a:ext uri="{FF2B5EF4-FFF2-40B4-BE49-F238E27FC236}">
                <a16:creationId xmlns:a16="http://schemas.microsoft.com/office/drawing/2014/main" id="{38D687A3-3A8E-8EA7-4A51-1EBC189BD918}"/>
              </a:ext>
            </a:extLst>
          </p:cNvPr>
          <p:cNvGrpSpPr/>
          <p:nvPr/>
        </p:nvGrpSpPr>
        <p:grpSpPr>
          <a:xfrm>
            <a:off x="763485" y="1406737"/>
            <a:ext cx="5072117" cy="975248"/>
            <a:chOff x="763485" y="1406737"/>
            <a:chExt cx="5072117" cy="975248"/>
          </a:xfrm>
        </p:grpSpPr>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3E051279-08CD-EFD0-DBC3-3E3492DFB86F}"/>
                    </a:ext>
                  </a:extLst>
                </p:cNvPr>
                <p:cNvSpPr/>
                <p:nvPr/>
              </p:nvSpPr>
              <p:spPr>
                <a:xfrm>
                  <a:off x="763485" y="1677173"/>
                  <a:ext cx="602059" cy="5566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𝑎</m:t>
                        </m:r>
                      </m:oMath>
                    </m:oMathPara>
                  </a14:m>
                  <a:endParaRPr lang="en-US" dirty="0"/>
                </a:p>
              </p:txBody>
            </p:sp>
          </mc:Choice>
          <mc:Fallback xmlns="">
            <p:sp>
              <p:nvSpPr>
                <p:cNvPr id="18" name="Oval 17">
                  <a:extLst>
                    <a:ext uri="{FF2B5EF4-FFF2-40B4-BE49-F238E27FC236}">
                      <a16:creationId xmlns:a16="http://schemas.microsoft.com/office/drawing/2014/main" id="{3E051279-08CD-EFD0-DBC3-3E3492DFB86F}"/>
                    </a:ext>
                  </a:extLst>
                </p:cNvPr>
                <p:cNvSpPr>
                  <a:spLocks noRot="1" noChangeAspect="1" noMove="1" noResize="1" noEditPoints="1" noAdjustHandles="1" noChangeArrowheads="1" noChangeShapeType="1" noTextEdit="1"/>
                </p:cNvSpPr>
                <p:nvPr/>
              </p:nvSpPr>
              <p:spPr>
                <a:xfrm>
                  <a:off x="763485" y="1677173"/>
                  <a:ext cx="602059" cy="556653"/>
                </a:xfrm>
                <a:prstGeom prst="ellipse">
                  <a:avLst/>
                </a:prstGeom>
                <a:blipFill>
                  <a:blip r:embed="rId12"/>
                  <a:stretch>
                    <a:fillRect l="-1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0D593AAF-AC02-7B9A-2C75-60DC493B9A41}"/>
                    </a:ext>
                  </a:extLst>
                </p:cNvPr>
                <p:cNvSpPr/>
                <p:nvPr/>
              </p:nvSpPr>
              <p:spPr>
                <a:xfrm>
                  <a:off x="1613979" y="1517746"/>
                  <a:ext cx="939351" cy="789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19" name="Oval 18">
                  <a:extLst>
                    <a:ext uri="{FF2B5EF4-FFF2-40B4-BE49-F238E27FC236}">
                      <a16:creationId xmlns:a16="http://schemas.microsoft.com/office/drawing/2014/main" id="{0D593AAF-AC02-7B9A-2C75-60DC493B9A41}"/>
                    </a:ext>
                  </a:extLst>
                </p:cNvPr>
                <p:cNvSpPr>
                  <a:spLocks noRot="1" noChangeAspect="1" noMove="1" noResize="1" noEditPoints="1" noAdjustHandles="1" noChangeArrowheads="1" noChangeShapeType="1" noTextEdit="1"/>
                </p:cNvSpPr>
                <p:nvPr/>
              </p:nvSpPr>
              <p:spPr>
                <a:xfrm>
                  <a:off x="1613979" y="1517746"/>
                  <a:ext cx="939351" cy="789480"/>
                </a:xfrm>
                <a:prstGeom prst="ellipse">
                  <a:avLst/>
                </a:prstGeom>
                <a:blipFill>
                  <a:blip r:embed="rId13"/>
                  <a:stretch>
                    <a:fillRect l="-3846" r="-3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ED216CA0-D742-1288-82A8-1593677E2224}"/>
                    </a:ext>
                  </a:extLst>
                </p:cNvPr>
                <p:cNvSpPr/>
                <p:nvPr/>
              </p:nvSpPr>
              <p:spPr>
                <a:xfrm>
                  <a:off x="2724460" y="1406737"/>
                  <a:ext cx="1424005" cy="9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b="0"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25" name="Oval 24">
                  <a:extLst>
                    <a:ext uri="{FF2B5EF4-FFF2-40B4-BE49-F238E27FC236}">
                      <a16:creationId xmlns:a16="http://schemas.microsoft.com/office/drawing/2014/main" id="{ED216CA0-D742-1288-82A8-1593677E2224}"/>
                    </a:ext>
                  </a:extLst>
                </p:cNvPr>
                <p:cNvSpPr>
                  <a:spLocks noRot="1" noChangeAspect="1" noMove="1" noResize="1" noEditPoints="1" noAdjustHandles="1" noChangeArrowheads="1" noChangeShapeType="1" noTextEdit="1"/>
                </p:cNvSpPr>
                <p:nvPr/>
              </p:nvSpPr>
              <p:spPr>
                <a:xfrm>
                  <a:off x="2724460" y="1406737"/>
                  <a:ext cx="1424005" cy="961196"/>
                </a:xfrm>
                <a:prstGeom prst="ellipse">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23BBD0B0-A1F2-E16F-AFBB-50668727246F}"/>
                    </a:ext>
                  </a:extLst>
                </p:cNvPr>
                <p:cNvSpPr/>
                <p:nvPr/>
              </p:nvSpPr>
              <p:spPr>
                <a:xfrm>
                  <a:off x="4411597" y="1420789"/>
                  <a:ext cx="1424005" cy="9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4</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b="0" i="1" dirty="0" smtClean="0">
                            <a:latin typeface="Cambria Math" panose="02040503050406030204" pitchFamily="18" charset="0"/>
                          </a:rPr>
                          <m:t>𝑓𝑓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26" name="Oval 25">
                  <a:extLst>
                    <a:ext uri="{FF2B5EF4-FFF2-40B4-BE49-F238E27FC236}">
                      <a16:creationId xmlns:a16="http://schemas.microsoft.com/office/drawing/2014/main" id="{23BBD0B0-A1F2-E16F-AFBB-50668727246F}"/>
                    </a:ext>
                  </a:extLst>
                </p:cNvPr>
                <p:cNvSpPr>
                  <a:spLocks noRot="1" noChangeAspect="1" noMove="1" noResize="1" noEditPoints="1" noAdjustHandles="1" noChangeArrowheads="1" noChangeShapeType="1" noTextEdit="1"/>
                </p:cNvSpPr>
                <p:nvPr/>
              </p:nvSpPr>
              <p:spPr>
                <a:xfrm>
                  <a:off x="4411597" y="1420789"/>
                  <a:ext cx="1424005" cy="961196"/>
                </a:xfrm>
                <a:prstGeom prst="ellipse">
                  <a:avLst/>
                </a:prstGeom>
                <a:blipFill>
                  <a:blip r:embed="rId15"/>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04890F5F-E438-8E5D-1B80-5B53DA1B17A8}"/>
              </a:ext>
            </a:extLst>
          </p:cNvPr>
          <p:cNvGrpSpPr/>
          <p:nvPr/>
        </p:nvGrpSpPr>
        <p:grpSpPr>
          <a:xfrm>
            <a:off x="595030" y="3482118"/>
            <a:ext cx="5072117" cy="1416905"/>
            <a:chOff x="595030" y="3482118"/>
            <a:chExt cx="5072117" cy="1416905"/>
          </a:xfrm>
        </p:grpSpPr>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E80F2A74-5B12-6A02-FA05-7E7328673EAF}"/>
                    </a:ext>
                  </a:extLst>
                </p:cNvPr>
                <p:cNvSpPr/>
                <p:nvPr/>
              </p:nvSpPr>
              <p:spPr>
                <a:xfrm>
                  <a:off x="595030" y="3945604"/>
                  <a:ext cx="602059" cy="5566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𝑎</m:t>
                        </m:r>
                      </m:oMath>
                    </m:oMathPara>
                  </a14:m>
                  <a:endParaRPr lang="en-US" dirty="0"/>
                </a:p>
              </p:txBody>
            </p:sp>
          </mc:Choice>
          <mc:Fallback xmlns="">
            <p:sp>
              <p:nvSpPr>
                <p:cNvPr id="27" name="Oval 26">
                  <a:extLst>
                    <a:ext uri="{FF2B5EF4-FFF2-40B4-BE49-F238E27FC236}">
                      <a16:creationId xmlns:a16="http://schemas.microsoft.com/office/drawing/2014/main" id="{E80F2A74-5B12-6A02-FA05-7E7328673EAF}"/>
                    </a:ext>
                  </a:extLst>
                </p:cNvPr>
                <p:cNvSpPr>
                  <a:spLocks noRot="1" noChangeAspect="1" noMove="1" noResize="1" noEditPoints="1" noAdjustHandles="1" noChangeArrowheads="1" noChangeShapeType="1" noTextEdit="1"/>
                </p:cNvSpPr>
                <p:nvPr/>
              </p:nvSpPr>
              <p:spPr>
                <a:xfrm>
                  <a:off x="595030" y="3945604"/>
                  <a:ext cx="602059" cy="556653"/>
                </a:xfrm>
                <a:prstGeom prst="ellipse">
                  <a:avLst/>
                </a:prstGeom>
                <a:blipFill>
                  <a:blip r:embed="rId16"/>
                  <a:stretch>
                    <a:fillRect l="-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1AA7ED63-7348-43EC-E34F-137869683B54}"/>
                    </a:ext>
                  </a:extLst>
                </p:cNvPr>
                <p:cNvSpPr/>
                <p:nvPr/>
              </p:nvSpPr>
              <p:spPr>
                <a:xfrm>
                  <a:off x="1445524" y="3786177"/>
                  <a:ext cx="939351" cy="789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28" name="Oval 27">
                  <a:extLst>
                    <a:ext uri="{FF2B5EF4-FFF2-40B4-BE49-F238E27FC236}">
                      <a16:creationId xmlns:a16="http://schemas.microsoft.com/office/drawing/2014/main" id="{1AA7ED63-7348-43EC-E34F-137869683B54}"/>
                    </a:ext>
                  </a:extLst>
                </p:cNvPr>
                <p:cNvSpPr>
                  <a:spLocks noRot="1" noChangeAspect="1" noMove="1" noResize="1" noEditPoints="1" noAdjustHandles="1" noChangeArrowheads="1" noChangeShapeType="1" noTextEdit="1"/>
                </p:cNvSpPr>
                <p:nvPr/>
              </p:nvSpPr>
              <p:spPr>
                <a:xfrm>
                  <a:off x="1445524" y="3786177"/>
                  <a:ext cx="939351" cy="789480"/>
                </a:xfrm>
                <a:prstGeom prst="ellipse">
                  <a:avLst/>
                </a:prstGeom>
                <a:blipFill>
                  <a:blip r:embed="rId17"/>
                  <a:stretch>
                    <a:fillRect l="-3205" r="-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A4B0EA57-0C5D-8FE1-5928-3A1E21C69FBC}"/>
                    </a:ext>
                  </a:extLst>
                </p:cNvPr>
                <p:cNvSpPr/>
                <p:nvPr/>
              </p:nvSpPr>
              <p:spPr>
                <a:xfrm>
                  <a:off x="2556005" y="3675168"/>
                  <a:ext cx="1424005" cy="9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b="0"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29" name="Oval 28">
                  <a:extLst>
                    <a:ext uri="{FF2B5EF4-FFF2-40B4-BE49-F238E27FC236}">
                      <a16:creationId xmlns:a16="http://schemas.microsoft.com/office/drawing/2014/main" id="{A4B0EA57-0C5D-8FE1-5928-3A1E21C69FBC}"/>
                    </a:ext>
                  </a:extLst>
                </p:cNvPr>
                <p:cNvSpPr>
                  <a:spLocks noRot="1" noChangeAspect="1" noMove="1" noResize="1" noEditPoints="1" noAdjustHandles="1" noChangeArrowheads="1" noChangeShapeType="1" noTextEdit="1"/>
                </p:cNvSpPr>
                <p:nvPr/>
              </p:nvSpPr>
              <p:spPr>
                <a:xfrm>
                  <a:off x="2556005" y="3675168"/>
                  <a:ext cx="1424005" cy="961196"/>
                </a:xfrm>
                <a:prstGeom prst="ellipse">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08D3710F-2A89-386E-7128-4E3987D504DF}"/>
                    </a:ext>
                  </a:extLst>
                </p:cNvPr>
                <p:cNvSpPr/>
                <p:nvPr/>
              </p:nvSpPr>
              <p:spPr>
                <a:xfrm>
                  <a:off x="4243142" y="3689220"/>
                  <a:ext cx="1424005" cy="9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4</m:t>
                            </m:r>
                          </m:sub>
                        </m:sSub>
                        <m:r>
                          <a:rPr lang="en-US" b="0" i="1" dirty="0" smtClean="0">
                            <a:latin typeface="Cambria Math" panose="02040503050406030204" pitchFamily="18" charset="0"/>
                          </a:rPr>
                          <m:t>: </m:t>
                        </m:r>
                        <m:r>
                          <a:rPr lang="en-US" i="1" dirty="0" smtClean="0">
                            <a:latin typeface="Cambria Math" panose="02040503050406030204" pitchFamily="18" charset="0"/>
                          </a:rPr>
                          <m:t>𝑓</m:t>
                        </m:r>
                        <m:r>
                          <a:rPr lang="en-US" b="0" i="1" dirty="0" smtClean="0">
                            <a:latin typeface="Cambria Math" panose="02040503050406030204" pitchFamily="18" charset="0"/>
                          </a:rPr>
                          <m:t>𝑓𝑓</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30" name="Oval 29">
                  <a:extLst>
                    <a:ext uri="{FF2B5EF4-FFF2-40B4-BE49-F238E27FC236}">
                      <a16:creationId xmlns:a16="http://schemas.microsoft.com/office/drawing/2014/main" id="{08D3710F-2A89-386E-7128-4E3987D504DF}"/>
                    </a:ext>
                  </a:extLst>
                </p:cNvPr>
                <p:cNvSpPr>
                  <a:spLocks noRot="1" noChangeAspect="1" noMove="1" noResize="1" noEditPoints="1" noAdjustHandles="1" noChangeArrowheads="1" noChangeShapeType="1" noTextEdit="1"/>
                </p:cNvSpPr>
                <p:nvPr/>
              </p:nvSpPr>
              <p:spPr>
                <a:xfrm>
                  <a:off x="4243142" y="3689220"/>
                  <a:ext cx="1424005" cy="961196"/>
                </a:xfrm>
                <a:prstGeom prst="ellipse">
                  <a:avLst/>
                </a:prstGeom>
                <a:blipFill>
                  <a:blip r:embed="rId19"/>
                  <a:stretch>
                    <a:fillRect/>
                  </a:stretch>
                </a:blipFill>
              </p:spPr>
              <p:txBody>
                <a:bodyPr/>
                <a:lstStyle/>
                <a:p>
                  <a:r>
                    <a:rPr lang="en-US">
                      <a:noFill/>
                    </a:rPr>
                    <a:t> </a:t>
                  </a:r>
                </a:p>
              </p:txBody>
            </p:sp>
          </mc:Fallback>
        </mc:AlternateContent>
        <p:sp>
          <p:nvSpPr>
            <p:cNvPr id="31" name="Arrow: Curved Left 30">
              <a:extLst>
                <a:ext uri="{FF2B5EF4-FFF2-40B4-BE49-F238E27FC236}">
                  <a16:creationId xmlns:a16="http://schemas.microsoft.com/office/drawing/2014/main" id="{AE482ED6-F95D-7ECE-7798-287D74F7FDAF}"/>
                </a:ext>
              </a:extLst>
            </p:cNvPr>
            <p:cNvSpPr/>
            <p:nvPr/>
          </p:nvSpPr>
          <p:spPr>
            <a:xfrm rot="15902751">
              <a:off x="1907490" y="2483407"/>
              <a:ext cx="352327" cy="2349749"/>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Arrow: Curved Left 31">
              <a:extLst>
                <a:ext uri="{FF2B5EF4-FFF2-40B4-BE49-F238E27FC236}">
                  <a16:creationId xmlns:a16="http://schemas.microsoft.com/office/drawing/2014/main" id="{B8755954-0995-D000-8CE5-BB5E0B044F5F}"/>
                </a:ext>
              </a:extLst>
            </p:cNvPr>
            <p:cNvSpPr/>
            <p:nvPr/>
          </p:nvSpPr>
          <p:spPr>
            <a:xfrm rot="5662672">
              <a:off x="1951960" y="3547985"/>
              <a:ext cx="352327" cy="2349749"/>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id="{DA12F2FE-A2B7-5175-E16D-873172899E8B}"/>
              </a:ext>
            </a:extLst>
          </p:cNvPr>
          <p:cNvGrpSpPr/>
          <p:nvPr/>
        </p:nvGrpSpPr>
        <p:grpSpPr>
          <a:xfrm>
            <a:off x="2114142" y="3413194"/>
            <a:ext cx="2722519" cy="1456787"/>
            <a:chOff x="2114142" y="3413194"/>
            <a:chExt cx="2722519" cy="1456787"/>
          </a:xfrm>
        </p:grpSpPr>
        <p:sp>
          <p:nvSpPr>
            <p:cNvPr id="8" name="Arrow: Curved Left 7">
              <a:extLst>
                <a:ext uri="{FF2B5EF4-FFF2-40B4-BE49-F238E27FC236}">
                  <a16:creationId xmlns:a16="http://schemas.microsoft.com/office/drawing/2014/main" id="{04B498FE-AA6B-590B-097D-33346F1718B3}"/>
                </a:ext>
              </a:extLst>
            </p:cNvPr>
            <p:cNvSpPr/>
            <p:nvPr/>
          </p:nvSpPr>
          <p:spPr>
            <a:xfrm rot="5662672">
              <a:off x="3262128" y="3413609"/>
              <a:ext cx="352327" cy="2560417"/>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urved Left 11">
              <a:extLst>
                <a:ext uri="{FF2B5EF4-FFF2-40B4-BE49-F238E27FC236}">
                  <a16:creationId xmlns:a16="http://schemas.microsoft.com/office/drawing/2014/main" id="{E5BFCC2C-E300-1CDF-7B73-41E9642D7145}"/>
                </a:ext>
              </a:extLst>
            </p:cNvPr>
            <p:cNvSpPr/>
            <p:nvPr/>
          </p:nvSpPr>
          <p:spPr>
            <a:xfrm rot="5197708" flipH="1" flipV="1">
              <a:off x="3273573" y="2253763"/>
              <a:ext cx="403657" cy="2722519"/>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7244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7" grpId="0" animBg="1"/>
      <p:bldP spid="9" grpId="0" animBg="1"/>
      <p:bldP spid="10" grpId="0" animBg="1"/>
      <p:bldP spid="11"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313F927-B271-C3A6-C79A-3735227B9505}"/>
              </a:ext>
            </a:extLst>
          </p:cNvPr>
          <p:cNvSpPr/>
          <p:nvPr/>
        </p:nvSpPr>
        <p:spPr>
          <a:xfrm>
            <a:off x="5655119" y="913102"/>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 name="Oval 4">
            <a:extLst>
              <a:ext uri="{FF2B5EF4-FFF2-40B4-BE49-F238E27FC236}">
                <a16:creationId xmlns:a16="http://schemas.microsoft.com/office/drawing/2014/main" id="{5411DCD5-4622-B271-8D9C-0201714A2F8E}"/>
              </a:ext>
            </a:extLst>
          </p:cNvPr>
          <p:cNvSpPr/>
          <p:nvPr/>
        </p:nvSpPr>
        <p:spPr>
          <a:xfrm>
            <a:off x="4448377" y="2264382"/>
            <a:ext cx="741680" cy="612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f(b)</a:t>
            </a:r>
          </a:p>
        </p:txBody>
      </p:sp>
      <p:sp>
        <p:nvSpPr>
          <p:cNvPr id="6" name="Oval 5">
            <a:extLst>
              <a:ext uri="{FF2B5EF4-FFF2-40B4-BE49-F238E27FC236}">
                <a16:creationId xmlns:a16="http://schemas.microsoft.com/office/drawing/2014/main" id="{46D75E6F-22AB-64AB-3C0D-69772FC55E35}"/>
              </a:ext>
            </a:extLst>
          </p:cNvPr>
          <p:cNvSpPr/>
          <p:nvPr/>
        </p:nvSpPr>
        <p:spPr>
          <a:xfrm>
            <a:off x="6597671" y="2323648"/>
            <a:ext cx="741680" cy="538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a:t>
            </a:r>
          </a:p>
        </p:txBody>
      </p:sp>
      <p:sp>
        <p:nvSpPr>
          <p:cNvPr id="7" name="Oval 6">
            <a:extLst>
              <a:ext uri="{FF2B5EF4-FFF2-40B4-BE49-F238E27FC236}">
                <a16:creationId xmlns:a16="http://schemas.microsoft.com/office/drawing/2014/main" id="{3912417F-D0D4-C083-8666-D70F490A4AB8}"/>
              </a:ext>
            </a:extLst>
          </p:cNvPr>
          <p:cNvSpPr/>
          <p:nvPr/>
        </p:nvSpPr>
        <p:spPr>
          <a:xfrm>
            <a:off x="9079039" y="913101"/>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83CD791A-3EC2-23D3-CBDE-10014BB97A97}"/>
              </a:ext>
            </a:extLst>
          </p:cNvPr>
          <p:cNvSpPr/>
          <p:nvPr/>
        </p:nvSpPr>
        <p:spPr>
          <a:xfrm>
            <a:off x="9079039" y="2235594"/>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Arrow: Right 8">
            <a:extLst>
              <a:ext uri="{FF2B5EF4-FFF2-40B4-BE49-F238E27FC236}">
                <a16:creationId xmlns:a16="http://schemas.microsoft.com/office/drawing/2014/main" id="{882A03BD-BF9B-3C38-25EA-1D43CB975302}"/>
              </a:ext>
            </a:extLst>
          </p:cNvPr>
          <p:cNvSpPr/>
          <p:nvPr/>
        </p:nvSpPr>
        <p:spPr>
          <a:xfrm rot="18601934">
            <a:off x="4704615" y="1698807"/>
            <a:ext cx="1273386" cy="230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CDE4E81-B698-9DEA-9BB7-1FDED55ACAFA}"/>
              </a:ext>
            </a:extLst>
          </p:cNvPr>
          <p:cNvSpPr/>
          <p:nvPr/>
        </p:nvSpPr>
        <p:spPr>
          <a:xfrm rot="14065304">
            <a:off x="5743054" y="1799543"/>
            <a:ext cx="1273386" cy="230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EDB522F-E6DC-1354-3085-78962C8E279B}"/>
              </a:ext>
            </a:extLst>
          </p:cNvPr>
          <p:cNvSpPr/>
          <p:nvPr/>
        </p:nvSpPr>
        <p:spPr>
          <a:xfrm rot="16200000">
            <a:off x="8846432" y="1717813"/>
            <a:ext cx="834366" cy="192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28078F9-0094-0CFF-460E-97931A9BCACA}"/>
              </a:ext>
            </a:extLst>
          </p:cNvPr>
          <p:cNvSpPr/>
          <p:nvPr/>
        </p:nvSpPr>
        <p:spPr>
          <a:xfrm rot="16200000">
            <a:off x="9038715" y="1723205"/>
            <a:ext cx="834366" cy="19228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996A059-1204-9BC1-02D2-4D1D4781204A}"/>
                  </a:ext>
                </a:extLst>
              </p:cNvPr>
              <p:cNvSpPr txBox="1"/>
              <p:nvPr/>
            </p:nvSpPr>
            <p:spPr>
              <a:xfrm>
                <a:off x="9744320" y="1652548"/>
                <a:ext cx="7821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13" name="TextBox 12">
                <a:extLst>
                  <a:ext uri="{FF2B5EF4-FFF2-40B4-BE49-F238E27FC236}">
                    <a16:creationId xmlns:a16="http://schemas.microsoft.com/office/drawing/2014/main" id="{D996A059-1204-9BC1-02D2-4D1D4781204A}"/>
                  </a:ext>
                </a:extLst>
              </p:cNvPr>
              <p:cNvSpPr txBox="1">
                <a:spLocks noRot="1" noChangeAspect="1" noMove="1" noResize="1" noEditPoints="1" noAdjustHandles="1" noChangeArrowheads="1" noChangeShapeType="1" noTextEdit="1"/>
              </p:cNvSpPr>
              <p:nvPr/>
            </p:nvSpPr>
            <p:spPr>
              <a:xfrm>
                <a:off x="9744320" y="1652548"/>
                <a:ext cx="782137" cy="369332"/>
              </a:xfrm>
              <a:prstGeom prst="rect">
                <a:avLst/>
              </a:prstGeom>
              <a:blipFill>
                <a:blip r:embed="rId2"/>
                <a:stretch>
                  <a:fillRect/>
                </a:stretch>
              </a:blipFill>
            </p:spPr>
            <p:txBody>
              <a:bodyPr/>
              <a:lstStyle/>
              <a:p>
                <a:r>
                  <a:rPr lang="en-US">
                    <a:noFill/>
                  </a:rPr>
                  <a:t> </a:t>
                </a:r>
              </a:p>
            </p:txBody>
          </p:sp>
        </mc:Fallback>
      </mc:AlternateContent>
      <p:sp>
        <p:nvSpPr>
          <p:cNvPr id="14" name="Arrow: Right 13">
            <a:extLst>
              <a:ext uri="{FF2B5EF4-FFF2-40B4-BE49-F238E27FC236}">
                <a16:creationId xmlns:a16="http://schemas.microsoft.com/office/drawing/2014/main" id="{7DC0BCF6-ECB7-D923-248F-CC68BCB27D1C}"/>
              </a:ext>
            </a:extLst>
          </p:cNvPr>
          <p:cNvSpPr/>
          <p:nvPr/>
        </p:nvSpPr>
        <p:spPr>
          <a:xfrm>
            <a:off x="5190057" y="2474734"/>
            <a:ext cx="1407614" cy="20790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11A8892-0A80-6813-64E3-A250FB72CB08}"/>
                  </a:ext>
                </a:extLst>
              </p:cNvPr>
              <p:cNvSpPr txBox="1"/>
              <p:nvPr/>
            </p:nvSpPr>
            <p:spPr>
              <a:xfrm>
                <a:off x="4964299" y="2845102"/>
                <a:ext cx="17518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15" name="TextBox 14">
                <a:extLst>
                  <a:ext uri="{FF2B5EF4-FFF2-40B4-BE49-F238E27FC236}">
                    <a16:creationId xmlns:a16="http://schemas.microsoft.com/office/drawing/2014/main" id="{611A8892-0A80-6813-64E3-A250FB72CB08}"/>
                  </a:ext>
                </a:extLst>
              </p:cNvPr>
              <p:cNvSpPr txBox="1">
                <a:spLocks noRot="1" noChangeAspect="1" noMove="1" noResize="1" noEditPoints="1" noAdjustHandles="1" noChangeArrowheads="1" noChangeShapeType="1" noTextEdit="1"/>
              </p:cNvSpPr>
              <p:nvPr/>
            </p:nvSpPr>
            <p:spPr>
              <a:xfrm>
                <a:off x="4964299" y="2845102"/>
                <a:ext cx="1751890" cy="369332"/>
              </a:xfrm>
              <a:prstGeom prst="rect">
                <a:avLst/>
              </a:prstGeom>
              <a:blipFill>
                <a:blip r:embed="rId3"/>
                <a:stretch>
                  <a:fillRect b="-13333"/>
                </a:stretch>
              </a:blipFill>
            </p:spPr>
            <p:txBody>
              <a:bodyPr/>
              <a:lstStyle/>
              <a:p>
                <a:r>
                  <a:rPr lang="en-US">
                    <a:noFill/>
                  </a:rPr>
                  <a:t> </a:t>
                </a:r>
              </a:p>
            </p:txBody>
          </p:sp>
        </mc:Fallback>
      </mc:AlternateContent>
      <p:sp>
        <p:nvSpPr>
          <p:cNvPr id="16" name="Arrow: Right 15">
            <a:extLst>
              <a:ext uri="{FF2B5EF4-FFF2-40B4-BE49-F238E27FC236}">
                <a16:creationId xmlns:a16="http://schemas.microsoft.com/office/drawing/2014/main" id="{F17B808A-ED28-F40D-77F0-6559C7408182}"/>
              </a:ext>
            </a:extLst>
          </p:cNvPr>
          <p:cNvSpPr/>
          <p:nvPr/>
        </p:nvSpPr>
        <p:spPr>
          <a:xfrm rot="14148226">
            <a:off x="5917070" y="1672109"/>
            <a:ext cx="1317580" cy="21634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C32A35-E1C0-F493-BC9E-9CF20F4E0889}"/>
                  </a:ext>
                </a:extLst>
              </p:cNvPr>
              <p:cNvSpPr txBox="1"/>
              <p:nvPr/>
            </p:nvSpPr>
            <p:spPr>
              <a:xfrm>
                <a:off x="6693492" y="1444621"/>
                <a:ext cx="11116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42C32A35-E1C0-F493-BC9E-9CF20F4E0889}"/>
                  </a:ext>
                </a:extLst>
              </p:cNvPr>
              <p:cNvSpPr txBox="1">
                <a:spLocks noRot="1" noChangeAspect="1" noMove="1" noResize="1" noEditPoints="1" noAdjustHandles="1" noChangeArrowheads="1" noChangeShapeType="1" noTextEdit="1"/>
              </p:cNvSpPr>
              <p:nvPr/>
            </p:nvSpPr>
            <p:spPr>
              <a:xfrm>
                <a:off x="6693492" y="1444621"/>
                <a:ext cx="1111651" cy="369332"/>
              </a:xfrm>
              <a:prstGeom prst="rect">
                <a:avLst/>
              </a:prstGeom>
              <a:blipFill>
                <a:blip r:embed="rId4"/>
                <a:stretch>
                  <a:fillRect b="-11475"/>
                </a:stretch>
              </a:blipFill>
            </p:spPr>
            <p:txBody>
              <a:bodyPr/>
              <a:lstStyle/>
              <a:p>
                <a:r>
                  <a:rPr lang="en-US">
                    <a:noFill/>
                  </a:rPr>
                  <a:t> </a:t>
                </a:r>
              </a:p>
            </p:txBody>
          </p:sp>
        </mc:Fallback>
      </mc:AlternateContent>
      <p:sp>
        <p:nvSpPr>
          <p:cNvPr id="18" name="Oval 17">
            <a:extLst>
              <a:ext uri="{FF2B5EF4-FFF2-40B4-BE49-F238E27FC236}">
                <a16:creationId xmlns:a16="http://schemas.microsoft.com/office/drawing/2014/main" id="{90FC847B-48B7-B323-EEB2-33F558C6F0DE}"/>
              </a:ext>
            </a:extLst>
          </p:cNvPr>
          <p:cNvSpPr/>
          <p:nvPr/>
        </p:nvSpPr>
        <p:spPr>
          <a:xfrm>
            <a:off x="5939599" y="3935055"/>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9" name="Oval 18">
            <a:extLst>
              <a:ext uri="{FF2B5EF4-FFF2-40B4-BE49-F238E27FC236}">
                <a16:creationId xmlns:a16="http://schemas.microsoft.com/office/drawing/2014/main" id="{D6431127-E597-80C9-D968-2C8CD1B012C5}"/>
              </a:ext>
            </a:extLst>
          </p:cNvPr>
          <p:cNvSpPr/>
          <p:nvPr/>
        </p:nvSpPr>
        <p:spPr>
          <a:xfrm>
            <a:off x="4732857" y="5286335"/>
            <a:ext cx="741680" cy="612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f(b)</a:t>
            </a:r>
          </a:p>
        </p:txBody>
      </p:sp>
      <p:sp>
        <p:nvSpPr>
          <p:cNvPr id="20" name="Oval 19">
            <a:extLst>
              <a:ext uri="{FF2B5EF4-FFF2-40B4-BE49-F238E27FC236}">
                <a16:creationId xmlns:a16="http://schemas.microsoft.com/office/drawing/2014/main" id="{05164361-6AC0-1734-2F45-4E19565F07DA}"/>
              </a:ext>
            </a:extLst>
          </p:cNvPr>
          <p:cNvSpPr/>
          <p:nvPr/>
        </p:nvSpPr>
        <p:spPr>
          <a:xfrm>
            <a:off x="6882151" y="5345601"/>
            <a:ext cx="741680" cy="538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a:t>
            </a:r>
          </a:p>
        </p:txBody>
      </p:sp>
      <p:sp>
        <p:nvSpPr>
          <p:cNvPr id="21" name="Oval 20">
            <a:extLst>
              <a:ext uri="{FF2B5EF4-FFF2-40B4-BE49-F238E27FC236}">
                <a16:creationId xmlns:a16="http://schemas.microsoft.com/office/drawing/2014/main" id="{4AC2AD80-CF33-24FB-AE6D-FF82F247646A}"/>
              </a:ext>
            </a:extLst>
          </p:cNvPr>
          <p:cNvSpPr/>
          <p:nvPr/>
        </p:nvSpPr>
        <p:spPr>
          <a:xfrm>
            <a:off x="8666985" y="4466574"/>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2" name="Oval 21">
            <a:extLst>
              <a:ext uri="{FF2B5EF4-FFF2-40B4-BE49-F238E27FC236}">
                <a16:creationId xmlns:a16="http://schemas.microsoft.com/office/drawing/2014/main" id="{A9464339-F7A6-6408-1E05-5D6ECF84A5F3}"/>
              </a:ext>
            </a:extLst>
          </p:cNvPr>
          <p:cNvSpPr/>
          <p:nvPr/>
        </p:nvSpPr>
        <p:spPr>
          <a:xfrm>
            <a:off x="8666985" y="5789067"/>
            <a:ext cx="568960" cy="49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3" name="Arrow: Right 22">
            <a:extLst>
              <a:ext uri="{FF2B5EF4-FFF2-40B4-BE49-F238E27FC236}">
                <a16:creationId xmlns:a16="http://schemas.microsoft.com/office/drawing/2014/main" id="{C613C4B6-695A-B14B-7C1B-5583A85B92AF}"/>
              </a:ext>
            </a:extLst>
          </p:cNvPr>
          <p:cNvSpPr/>
          <p:nvPr/>
        </p:nvSpPr>
        <p:spPr>
          <a:xfrm rot="18601934">
            <a:off x="4989095" y="4720760"/>
            <a:ext cx="1273386" cy="230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6D0A93A3-DBCB-B56D-97E4-82C6A6E81108}"/>
              </a:ext>
            </a:extLst>
          </p:cNvPr>
          <p:cNvSpPr/>
          <p:nvPr/>
        </p:nvSpPr>
        <p:spPr>
          <a:xfrm rot="14322093">
            <a:off x="6018114" y="4874994"/>
            <a:ext cx="1273386" cy="115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495D6376-E80A-0983-4F5A-578981159717}"/>
              </a:ext>
            </a:extLst>
          </p:cNvPr>
          <p:cNvSpPr/>
          <p:nvPr/>
        </p:nvSpPr>
        <p:spPr>
          <a:xfrm rot="12841974">
            <a:off x="6236465" y="4999118"/>
            <a:ext cx="2773454" cy="135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1B744D2A-D3D2-859B-A6EB-8720F10ED501}"/>
              </a:ext>
            </a:extLst>
          </p:cNvPr>
          <p:cNvSpPr/>
          <p:nvPr/>
        </p:nvSpPr>
        <p:spPr>
          <a:xfrm rot="5400000">
            <a:off x="8626661" y="5276678"/>
            <a:ext cx="834366" cy="19228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E15DAC4-A877-01F0-8C65-BD190374A6F6}"/>
                  </a:ext>
                </a:extLst>
              </p:cNvPr>
              <p:cNvSpPr txBox="1"/>
              <p:nvPr/>
            </p:nvSpPr>
            <p:spPr>
              <a:xfrm>
                <a:off x="9332266" y="5206021"/>
                <a:ext cx="7821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27" name="TextBox 26">
                <a:extLst>
                  <a:ext uri="{FF2B5EF4-FFF2-40B4-BE49-F238E27FC236}">
                    <a16:creationId xmlns:a16="http://schemas.microsoft.com/office/drawing/2014/main" id="{FE15DAC4-A877-01F0-8C65-BD190374A6F6}"/>
                  </a:ext>
                </a:extLst>
              </p:cNvPr>
              <p:cNvSpPr txBox="1">
                <a:spLocks noRot="1" noChangeAspect="1" noMove="1" noResize="1" noEditPoints="1" noAdjustHandles="1" noChangeArrowheads="1" noChangeShapeType="1" noTextEdit="1"/>
              </p:cNvSpPr>
              <p:nvPr/>
            </p:nvSpPr>
            <p:spPr>
              <a:xfrm>
                <a:off x="9332266" y="5206021"/>
                <a:ext cx="782137" cy="369332"/>
              </a:xfrm>
              <a:prstGeom prst="rect">
                <a:avLst/>
              </a:prstGeom>
              <a:blipFill>
                <a:blip r:embed="rId5"/>
                <a:stretch>
                  <a:fillRect/>
                </a:stretch>
              </a:blipFill>
            </p:spPr>
            <p:txBody>
              <a:bodyPr/>
              <a:lstStyle/>
              <a:p>
                <a:r>
                  <a:rPr lang="en-US">
                    <a:noFill/>
                  </a:rPr>
                  <a:t> </a:t>
                </a:r>
              </a:p>
            </p:txBody>
          </p:sp>
        </mc:Fallback>
      </mc:AlternateContent>
      <p:sp>
        <p:nvSpPr>
          <p:cNvPr id="28" name="Arrow: Right 27">
            <a:extLst>
              <a:ext uri="{FF2B5EF4-FFF2-40B4-BE49-F238E27FC236}">
                <a16:creationId xmlns:a16="http://schemas.microsoft.com/office/drawing/2014/main" id="{2009A962-7822-DDC5-31B2-8E2D3734CF82}"/>
              </a:ext>
            </a:extLst>
          </p:cNvPr>
          <p:cNvSpPr/>
          <p:nvPr/>
        </p:nvSpPr>
        <p:spPr>
          <a:xfrm>
            <a:off x="5474537" y="5496687"/>
            <a:ext cx="1407614" cy="20790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D14BA9-DA95-2119-2B21-26DA642B3A48}"/>
                  </a:ext>
                </a:extLst>
              </p:cNvPr>
              <p:cNvSpPr txBox="1"/>
              <p:nvPr/>
            </p:nvSpPr>
            <p:spPr>
              <a:xfrm>
                <a:off x="5248779" y="5867055"/>
                <a:ext cx="17518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7CD14BA9-DA95-2119-2B21-26DA642B3A48}"/>
                  </a:ext>
                </a:extLst>
              </p:cNvPr>
              <p:cNvSpPr txBox="1">
                <a:spLocks noRot="1" noChangeAspect="1" noMove="1" noResize="1" noEditPoints="1" noAdjustHandles="1" noChangeArrowheads="1" noChangeShapeType="1" noTextEdit="1"/>
              </p:cNvSpPr>
              <p:nvPr/>
            </p:nvSpPr>
            <p:spPr>
              <a:xfrm>
                <a:off x="5248779" y="5867055"/>
                <a:ext cx="1751890" cy="369332"/>
              </a:xfrm>
              <a:prstGeom prst="rect">
                <a:avLst/>
              </a:prstGeom>
              <a:blipFill>
                <a:blip r:embed="rId6"/>
                <a:stretch>
                  <a:fillRect b="-13115"/>
                </a:stretch>
              </a:blipFill>
            </p:spPr>
            <p:txBody>
              <a:bodyPr/>
              <a:lstStyle/>
              <a:p>
                <a:r>
                  <a:rPr lang="en-US">
                    <a:noFill/>
                  </a:rPr>
                  <a:t> </a:t>
                </a:r>
              </a:p>
            </p:txBody>
          </p:sp>
        </mc:Fallback>
      </mc:AlternateContent>
      <p:sp>
        <p:nvSpPr>
          <p:cNvPr id="30" name="Arrow: Right 29">
            <a:extLst>
              <a:ext uri="{FF2B5EF4-FFF2-40B4-BE49-F238E27FC236}">
                <a16:creationId xmlns:a16="http://schemas.microsoft.com/office/drawing/2014/main" id="{0E981B8F-4A68-759C-C248-542A0CB0CAA0}"/>
              </a:ext>
            </a:extLst>
          </p:cNvPr>
          <p:cNvSpPr/>
          <p:nvPr/>
        </p:nvSpPr>
        <p:spPr>
          <a:xfrm rot="14148226">
            <a:off x="6125556" y="4793619"/>
            <a:ext cx="1317580" cy="15018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CEB7651-8BE8-6114-F45A-B1B42E7B4098}"/>
                  </a:ext>
                </a:extLst>
              </p:cNvPr>
              <p:cNvSpPr txBox="1"/>
              <p:nvPr/>
            </p:nvSpPr>
            <p:spPr>
              <a:xfrm rot="1898527">
                <a:off x="7511668" y="4913884"/>
                <a:ext cx="11116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ECEB7651-8BE8-6114-F45A-B1B42E7B4098}"/>
                  </a:ext>
                </a:extLst>
              </p:cNvPr>
              <p:cNvSpPr txBox="1">
                <a:spLocks noRot="1" noChangeAspect="1" noMove="1" noResize="1" noEditPoints="1" noAdjustHandles="1" noChangeArrowheads="1" noChangeShapeType="1" noTextEdit="1"/>
              </p:cNvSpPr>
              <p:nvPr/>
            </p:nvSpPr>
            <p:spPr>
              <a:xfrm rot="1898527">
                <a:off x="7511668" y="4913884"/>
                <a:ext cx="1111651" cy="369332"/>
              </a:xfrm>
              <a:prstGeom prst="rect">
                <a:avLst/>
              </a:prstGeom>
              <a:blipFill>
                <a:blip r:embed="rId7"/>
                <a:stretch>
                  <a:fillRect b="-4054"/>
                </a:stretch>
              </a:blipFill>
            </p:spPr>
            <p:txBody>
              <a:bodyPr/>
              <a:lstStyle/>
              <a:p>
                <a:r>
                  <a:rPr lang="en-US">
                    <a:noFill/>
                  </a:rPr>
                  <a:t> </a:t>
                </a:r>
              </a:p>
            </p:txBody>
          </p:sp>
        </mc:Fallback>
      </mc:AlternateContent>
      <p:sp>
        <p:nvSpPr>
          <p:cNvPr id="32" name="Arrow: Right 31">
            <a:extLst>
              <a:ext uri="{FF2B5EF4-FFF2-40B4-BE49-F238E27FC236}">
                <a16:creationId xmlns:a16="http://schemas.microsoft.com/office/drawing/2014/main" id="{FBC4FCCE-9FC8-353E-ECC7-8AECFA1A9AD9}"/>
              </a:ext>
            </a:extLst>
          </p:cNvPr>
          <p:cNvSpPr/>
          <p:nvPr/>
        </p:nvSpPr>
        <p:spPr>
          <a:xfrm rot="11622959">
            <a:off x="6460983" y="4355339"/>
            <a:ext cx="2193946" cy="186186"/>
          </a:xfrm>
          <a:prstGeom prst="rightArrow">
            <a:avLst>
              <a:gd name="adj1" fmla="val 450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F0648192-5486-65AE-E9ED-3F5F80906561}"/>
              </a:ext>
            </a:extLst>
          </p:cNvPr>
          <p:cNvSpPr/>
          <p:nvPr/>
        </p:nvSpPr>
        <p:spPr>
          <a:xfrm rot="11988462">
            <a:off x="7624682" y="5744218"/>
            <a:ext cx="1012704" cy="18870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828E0E5-3FC6-B59E-A461-8548218741A9}"/>
                  </a:ext>
                </a:extLst>
              </p:cNvPr>
              <p:cNvSpPr txBox="1"/>
              <p:nvPr/>
            </p:nvSpPr>
            <p:spPr>
              <a:xfrm>
                <a:off x="7595083" y="5978710"/>
                <a:ext cx="10908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9828E0E5-3FC6-B59E-A461-8548218741A9}"/>
                  </a:ext>
                </a:extLst>
              </p:cNvPr>
              <p:cNvSpPr txBox="1">
                <a:spLocks noRot="1" noChangeAspect="1" noMove="1" noResize="1" noEditPoints="1" noAdjustHandles="1" noChangeArrowheads="1" noChangeShapeType="1" noTextEdit="1"/>
              </p:cNvSpPr>
              <p:nvPr/>
            </p:nvSpPr>
            <p:spPr>
              <a:xfrm>
                <a:off x="7595083" y="5978710"/>
                <a:ext cx="1090876" cy="369332"/>
              </a:xfrm>
              <a:prstGeom prst="rect">
                <a:avLst/>
              </a:prstGeom>
              <a:blipFill>
                <a:blip r:embed="rId8"/>
                <a:stretch>
                  <a:fillRect b="-1333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C3B1E7C-EA35-BE72-124E-81CF562CB448}"/>
              </a:ext>
            </a:extLst>
          </p:cNvPr>
          <p:cNvSpPr txBox="1"/>
          <p:nvPr/>
        </p:nvSpPr>
        <p:spPr>
          <a:xfrm>
            <a:off x="1033669" y="1145193"/>
            <a:ext cx="1723549" cy="369332"/>
          </a:xfrm>
          <a:prstGeom prst="rect">
            <a:avLst/>
          </a:prstGeom>
          <a:noFill/>
        </p:spPr>
        <p:txBody>
          <a:bodyPr wrap="none" rtlCol="0">
            <a:spAutoFit/>
          </a:bodyPr>
          <a:lstStyle/>
          <a:p>
            <a:r>
              <a:rPr lang="en-US" dirty="0"/>
              <a:t>Union – find link</a:t>
            </a:r>
          </a:p>
        </p:txBody>
      </p:sp>
      <p:sp>
        <p:nvSpPr>
          <p:cNvPr id="3" name="TextBox 2">
            <a:extLst>
              <a:ext uri="{FF2B5EF4-FFF2-40B4-BE49-F238E27FC236}">
                <a16:creationId xmlns:a16="http://schemas.microsoft.com/office/drawing/2014/main" id="{62288816-2655-D2EE-03D4-5AC7A36C2C3C}"/>
              </a:ext>
            </a:extLst>
          </p:cNvPr>
          <p:cNvSpPr txBox="1"/>
          <p:nvPr/>
        </p:nvSpPr>
        <p:spPr>
          <a:xfrm>
            <a:off x="1049700" y="1895050"/>
            <a:ext cx="1683281" cy="369332"/>
          </a:xfrm>
          <a:prstGeom prst="rect">
            <a:avLst/>
          </a:prstGeom>
          <a:noFill/>
        </p:spPr>
        <p:txBody>
          <a:bodyPr wrap="none" rtlCol="0">
            <a:spAutoFit/>
          </a:bodyPr>
          <a:lstStyle/>
          <a:p>
            <a:r>
              <a:rPr lang="en-US" dirty="0"/>
              <a:t>Justification link</a:t>
            </a:r>
          </a:p>
        </p:txBody>
      </p:sp>
      <p:sp>
        <p:nvSpPr>
          <p:cNvPr id="35" name="Arrow: Right 34">
            <a:extLst>
              <a:ext uri="{FF2B5EF4-FFF2-40B4-BE49-F238E27FC236}">
                <a16:creationId xmlns:a16="http://schemas.microsoft.com/office/drawing/2014/main" id="{4579A434-9A30-8AA9-36FF-E11ECCA82A42}"/>
              </a:ext>
            </a:extLst>
          </p:cNvPr>
          <p:cNvSpPr/>
          <p:nvPr/>
        </p:nvSpPr>
        <p:spPr>
          <a:xfrm>
            <a:off x="1194526" y="2282021"/>
            <a:ext cx="1407614" cy="20790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Right 35">
            <a:extLst>
              <a:ext uri="{FF2B5EF4-FFF2-40B4-BE49-F238E27FC236}">
                <a16:creationId xmlns:a16="http://schemas.microsoft.com/office/drawing/2014/main" id="{9C369A32-6413-A0B9-176C-8F53DE83E912}"/>
              </a:ext>
            </a:extLst>
          </p:cNvPr>
          <p:cNvSpPr/>
          <p:nvPr/>
        </p:nvSpPr>
        <p:spPr>
          <a:xfrm>
            <a:off x="1194526" y="1474493"/>
            <a:ext cx="1407614" cy="241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A5D03BC-43E0-3344-D2A8-AB1784A51172}"/>
              </a:ext>
            </a:extLst>
          </p:cNvPr>
          <p:cNvSpPr txBox="1"/>
          <p:nvPr/>
        </p:nvSpPr>
        <p:spPr>
          <a:xfrm>
            <a:off x="688688" y="4224287"/>
            <a:ext cx="1310423" cy="369332"/>
          </a:xfrm>
          <a:prstGeom prst="rect">
            <a:avLst/>
          </a:prstGeom>
          <a:noFill/>
        </p:spPr>
        <p:txBody>
          <a:bodyPr wrap="none" rtlCol="0">
            <a:spAutoFit/>
          </a:bodyPr>
          <a:lstStyle/>
          <a:p>
            <a:r>
              <a:rPr lang="en-US" dirty="0"/>
              <a:t>After merge</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B69AF84-7748-D1A4-1C2B-D11880C2460D}"/>
                  </a:ext>
                </a:extLst>
              </p:cNvPr>
              <p:cNvSpPr txBox="1"/>
              <p:nvPr/>
            </p:nvSpPr>
            <p:spPr>
              <a:xfrm>
                <a:off x="1999111" y="4224287"/>
                <a:ext cx="10908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38" name="TextBox 37">
                <a:extLst>
                  <a:ext uri="{FF2B5EF4-FFF2-40B4-BE49-F238E27FC236}">
                    <a16:creationId xmlns:a16="http://schemas.microsoft.com/office/drawing/2014/main" id="{BB69AF84-7748-D1A4-1C2B-D11880C2460D}"/>
                  </a:ext>
                </a:extLst>
              </p:cNvPr>
              <p:cNvSpPr txBox="1">
                <a:spLocks noRot="1" noChangeAspect="1" noMove="1" noResize="1" noEditPoints="1" noAdjustHandles="1" noChangeArrowheads="1" noChangeShapeType="1" noTextEdit="1"/>
              </p:cNvSpPr>
              <p:nvPr/>
            </p:nvSpPr>
            <p:spPr>
              <a:xfrm>
                <a:off x="1999111" y="4224287"/>
                <a:ext cx="1090876" cy="369332"/>
              </a:xfrm>
              <a:prstGeom prst="rect">
                <a:avLst/>
              </a:prstGeom>
              <a:blipFill>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155A19F-9DD7-91EA-86EA-6339C4020DE9}"/>
                  </a:ext>
                </a:extLst>
              </p:cNvPr>
              <p:cNvSpPr txBox="1"/>
              <p:nvPr/>
            </p:nvSpPr>
            <p:spPr>
              <a:xfrm>
                <a:off x="679076" y="5104423"/>
                <a:ext cx="2794035" cy="1200329"/>
              </a:xfrm>
              <a:prstGeom prst="rect">
                <a:avLst/>
              </a:prstGeom>
              <a:noFill/>
            </p:spPr>
            <p:txBody>
              <a:bodyPr wrap="none" rtlCol="0">
                <a:spAutoFit/>
              </a:bodyPr>
              <a:lstStyle/>
              <a:p>
                <a:r>
                  <a:rPr lang="en-US" b="0" dirty="0"/>
                  <a:t> </a:t>
                </a:r>
                <a14:m>
                  <m:oMath xmlns:m="http://schemas.openxmlformats.org/officeDocument/2006/math">
                    <m:r>
                      <a:rPr lang="en-US" b="0" i="1" smtClean="0">
                        <a:latin typeface="Cambria Math" panose="02040503050406030204" pitchFamily="18" charset="0"/>
                      </a:rPr>
                      <m:t>𝑟𝑜𝑜𝑡</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𝑟𝑜𝑜𝑡</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m:t>
                    </m:r>
                  </m:oMath>
                </a14:m>
                <a:endParaRPr lang="en-US" dirty="0"/>
              </a:p>
              <a:p>
                <a:endParaRPr lang="en-US" dirty="0"/>
              </a:p>
              <a:p>
                <a:r>
                  <a:rPr lang="en-US" dirty="0"/>
                  <a:t>Justification path from </a:t>
                </a:r>
              </a:p>
              <a:p>
                <a:r>
                  <a:rPr lang="en-US" dirty="0"/>
                  <a:t>old root(c) to c got reversed</a:t>
                </a:r>
              </a:p>
            </p:txBody>
          </p:sp>
        </mc:Choice>
        <mc:Fallback xmlns="">
          <p:sp>
            <p:nvSpPr>
              <p:cNvPr id="39" name="TextBox 38">
                <a:extLst>
                  <a:ext uri="{FF2B5EF4-FFF2-40B4-BE49-F238E27FC236}">
                    <a16:creationId xmlns:a16="http://schemas.microsoft.com/office/drawing/2014/main" id="{4155A19F-9DD7-91EA-86EA-6339C4020DE9}"/>
                  </a:ext>
                </a:extLst>
              </p:cNvPr>
              <p:cNvSpPr txBox="1">
                <a:spLocks noRot="1" noChangeAspect="1" noMove="1" noResize="1" noEditPoints="1" noAdjustHandles="1" noChangeArrowheads="1" noChangeShapeType="1" noTextEdit="1"/>
              </p:cNvSpPr>
              <p:nvPr/>
            </p:nvSpPr>
            <p:spPr>
              <a:xfrm>
                <a:off x="679076" y="5104423"/>
                <a:ext cx="2794035" cy="1200329"/>
              </a:xfrm>
              <a:prstGeom prst="rect">
                <a:avLst/>
              </a:prstGeom>
              <a:blipFill>
                <a:blip r:embed="rId10"/>
                <a:stretch>
                  <a:fillRect l="-1743" r="-1307" b="-7107"/>
                </a:stretch>
              </a:blipFill>
            </p:spPr>
            <p:txBody>
              <a:bodyPr/>
              <a:lstStyle/>
              <a:p>
                <a:r>
                  <a:rPr lang="en-US">
                    <a:noFill/>
                  </a:rPr>
                  <a:t> </a:t>
                </a:r>
              </a:p>
            </p:txBody>
          </p:sp>
        </mc:Fallback>
      </mc:AlternateContent>
      <p:sp>
        <p:nvSpPr>
          <p:cNvPr id="40" name="Title 39">
            <a:extLst>
              <a:ext uri="{FF2B5EF4-FFF2-40B4-BE49-F238E27FC236}">
                <a16:creationId xmlns:a16="http://schemas.microsoft.com/office/drawing/2014/main" id="{03BE6605-A8C5-BB27-B9F6-5154DE62B229}"/>
              </a:ext>
            </a:extLst>
          </p:cNvPr>
          <p:cNvSpPr>
            <a:spLocks noGrp="1"/>
          </p:cNvSpPr>
          <p:nvPr>
            <p:ph type="title"/>
          </p:nvPr>
        </p:nvSpPr>
        <p:spPr>
          <a:xfrm>
            <a:off x="690918" y="66967"/>
            <a:ext cx="10515600" cy="1325563"/>
          </a:xfrm>
        </p:spPr>
        <p:txBody>
          <a:bodyPr/>
          <a:lstStyle/>
          <a:p>
            <a:r>
              <a:rPr lang="en-US" dirty="0"/>
              <a:t>EUF - Justifications</a:t>
            </a:r>
          </a:p>
        </p:txBody>
      </p:sp>
    </p:spTree>
    <p:extLst>
      <p:ext uri="{BB962C8B-B14F-4D97-AF65-F5344CB8AC3E}">
        <p14:creationId xmlns:p14="http://schemas.microsoft.com/office/powerpoint/2010/main" val="891577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7C0A-2792-4EB4-9219-07D7016C8510}"/>
              </a:ext>
            </a:extLst>
          </p:cNvPr>
          <p:cNvSpPr>
            <a:spLocks noGrp="1"/>
          </p:cNvSpPr>
          <p:nvPr>
            <p:ph type="title"/>
          </p:nvPr>
        </p:nvSpPr>
        <p:spPr/>
        <p:txBody>
          <a:bodyPr/>
          <a:lstStyle/>
          <a:p>
            <a:r>
              <a:rPr lang="en-US" dirty="0"/>
              <a:t>Arrays – reduced to EUF</a:t>
            </a:r>
          </a:p>
        </p:txBody>
      </p:sp>
      <p:sp>
        <p:nvSpPr>
          <p:cNvPr id="11" name="Arrow: Bent-Up 10">
            <a:extLst>
              <a:ext uri="{FF2B5EF4-FFF2-40B4-BE49-F238E27FC236}">
                <a16:creationId xmlns:a16="http://schemas.microsoft.com/office/drawing/2014/main" id="{9D850D83-4DD8-4707-A807-63426A67A49B}"/>
              </a:ext>
            </a:extLst>
          </p:cNvPr>
          <p:cNvSpPr/>
          <p:nvPr/>
        </p:nvSpPr>
        <p:spPr>
          <a:xfrm rot="5400000">
            <a:off x="2694669" y="3363230"/>
            <a:ext cx="923925" cy="1014052"/>
          </a:xfrm>
          <a:prstGeom prst="bentUpArrow">
            <a:avLst>
              <a:gd name="adj1" fmla="val 9153"/>
              <a:gd name="adj2" fmla="val 13323"/>
              <a:gd name="adj3" fmla="val 17493"/>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TextBox 11">
            <a:extLst>
              <a:ext uri="{FF2B5EF4-FFF2-40B4-BE49-F238E27FC236}">
                <a16:creationId xmlns:a16="http://schemas.microsoft.com/office/drawing/2014/main" id="{BDFB590B-52A6-4C3E-854B-8AB6013F5DA0}"/>
              </a:ext>
            </a:extLst>
          </p:cNvPr>
          <p:cNvSpPr txBox="1"/>
          <p:nvPr/>
        </p:nvSpPr>
        <p:spPr>
          <a:xfrm>
            <a:off x="2305875" y="4431782"/>
            <a:ext cx="170976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Compile into EUF</a:t>
            </a:r>
          </a:p>
        </p:txBody>
      </p:sp>
      <p:pic>
        <p:nvPicPr>
          <p:cNvPr id="18" name="Picture 17">
            <a:extLst>
              <a:ext uri="{FF2B5EF4-FFF2-40B4-BE49-F238E27FC236}">
                <a16:creationId xmlns:a16="http://schemas.microsoft.com/office/drawing/2014/main" id="{D4529053-8F91-48DA-926D-3B2CD3C307FD}"/>
              </a:ext>
            </a:extLst>
          </p:cNvPr>
          <p:cNvPicPr>
            <a:picLocks noChangeAspect="1"/>
          </p:cNvPicPr>
          <p:nvPr/>
        </p:nvPicPr>
        <p:blipFill>
          <a:blip r:embed="rId2"/>
          <a:stretch>
            <a:fillRect/>
          </a:stretch>
        </p:blipFill>
        <p:spPr>
          <a:xfrm>
            <a:off x="1645027" y="2322724"/>
            <a:ext cx="5876925" cy="847725"/>
          </a:xfrm>
          <a:prstGeom prst="rect">
            <a:avLst/>
          </a:prstGeom>
        </p:spPr>
      </p:pic>
      <p:pic>
        <p:nvPicPr>
          <p:cNvPr id="5" name="Picture 4">
            <a:extLst>
              <a:ext uri="{FF2B5EF4-FFF2-40B4-BE49-F238E27FC236}">
                <a16:creationId xmlns:a16="http://schemas.microsoft.com/office/drawing/2014/main" id="{9F5EE28B-F168-47FA-8971-324B577F785D}"/>
              </a:ext>
            </a:extLst>
          </p:cNvPr>
          <p:cNvPicPr>
            <a:picLocks noChangeAspect="1"/>
          </p:cNvPicPr>
          <p:nvPr/>
        </p:nvPicPr>
        <p:blipFill>
          <a:blip r:embed="rId3"/>
          <a:stretch>
            <a:fillRect/>
          </a:stretch>
        </p:blipFill>
        <p:spPr>
          <a:xfrm>
            <a:off x="4015636" y="3836203"/>
            <a:ext cx="5791200" cy="742950"/>
          </a:xfrm>
          <a:prstGeom prst="rect">
            <a:avLst/>
          </a:prstGeom>
        </p:spPr>
      </p:pic>
      <p:sp>
        <p:nvSpPr>
          <p:cNvPr id="6" name="Arrow: Bent-Up 5">
            <a:extLst>
              <a:ext uri="{FF2B5EF4-FFF2-40B4-BE49-F238E27FC236}">
                <a16:creationId xmlns:a16="http://schemas.microsoft.com/office/drawing/2014/main" id="{70284533-A3DF-4834-970F-F35E40056D5D}"/>
              </a:ext>
            </a:extLst>
          </p:cNvPr>
          <p:cNvSpPr/>
          <p:nvPr/>
        </p:nvSpPr>
        <p:spPr>
          <a:xfrm rot="5400000">
            <a:off x="6221481" y="4242673"/>
            <a:ext cx="742950" cy="1531602"/>
          </a:xfrm>
          <a:prstGeom prst="bentUpArrow">
            <a:avLst>
              <a:gd name="adj1" fmla="val 12999"/>
              <a:gd name="adj2" fmla="val 16528"/>
              <a:gd name="adj3" fmla="val 17493"/>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6F461A4A-962C-4AB7-A417-CB77C4ACDAE1}"/>
              </a:ext>
            </a:extLst>
          </p:cNvPr>
          <p:cNvSpPr txBox="1"/>
          <p:nvPr/>
        </p:nvSpPr>
        <p:spPr>
          <a:xfrm>
            <a:off x="7658925" y="5060242"/>
            <a:ext cx="73994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UNSAT</a:t>
            </a:r>
          </a:p>
        </p:txBody>
      </p:sp>
    </p:spTree>
    <p:extLst>
      <p:ext uri="{BB962C8B-B14F-4D97-AF65-F5344CB8AC3E}">
        <p14:creationId xmlns:p14="http://schemas.microsoft.com/office/powerpoint/2010/main" val="2230447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8FE82E-3503-4E81-A51A-45A1FCB3441A}"/>
              </a:ext>
            </a:extLst>
          </p:cNvPr>
          <p:cNvPicPr>
            <a:picLocks noChangeAspect="1"/>
          </p:cNvPicPr>
          <p:nvPr/>
        </p:nvPicPr>
        <p:blipFill>
          <a:blip r:embed="rId2"/>
          <a:stretch>
            <a:fillRect/>
          </a:stretch>
        </p:blipFill>
        <p:spPr>
          <a:xfrm>
            <a:off x="2861314" y="4425985"/>
            <a:ext cx="8492486" cy="1030834"/>
          </a:xfrm>
          <a:prstGeom prst="rect">
            <a:avLst/>
          </a:prstGeom>
        </p:spPr>
      </p:pic>
      <p:sp>
        <p:nvSpPr>
          <p:cNvPr id="2" name="Title 1">
            <a:extLst>
              <a:ext uri="{FF2B5EF4-FFF2-40B4-BE49-F238E27FC236}">
                <a16:creationId xmlns:a16="http://schemas.microsoft.com/office/drawing/2014/main" id="{B96F7C0A-2792-4EB4-9219-07D7016C8510}"/>
              </a:ext>
            </a:extLst>
          </p:cNvPr>
          <p:cNvSpPr>
            <a:spLocks noGrp="1"/>
          </p:cNvSpPr>
          <p:nvPr>
            <p:ph type="title"/>
          </p:nvPr>
        </p:nvSpPr>
        <p:spPr/>
        <p:txBody>
          <a:bodyPr/>
          <a:lstStyle/>
          <a:p>
            <a:r>
              <a:rPr lang="en-US" dirty="0"/>
              <a:t>Arrays – reduced to EUF</a:t>
            </a:r>
          </a:p>
        </p:txBody>
      </p:sp>
      <p:pic>
        <p:nvPicPr>
          <p:cNvPr id="5" name="Picture 4">
            <a:extLst>
              <a:ext uri="{FF2B5EF4-FFF2-40B4-BE49-F238E27FC236}">
                <a16:creationId xmlns:a16="http://schemas.microsoft.com/office/drawing/2014/main" id="{269488D4-799E-44EC-9CF5-76FED6EB0623}"/>
              </a:ext>
            </a:extLst>
          </p:cNvPr>
          <p:cNvPicPr>
            <a:picLocks noChangeAspect="1"/>
          </p:cNvPicPr>
          <p:nvPr/>
        </p:nvPicPr>
        <p:blipFill>
          <a:blip r:embed="rId3"/>
          <a:stretch>
            <a:fillRect/>
          </a:stretch>
        </p:blipFill>
        <p:spPr>
          <a:xfrm>
            <a:off x="1475787" y="2545452"/>
            <a:ext cx="4238625" cy="781050"/>
          </a:xfrm>
          <a:prstGeom prst="rect">
            <a:avLst/>
          </a:prstGeom>
        </p:spPr>
      </p:pic>
      <p:sp>
        <p:nvSpPr>
          <p:cNvPr id="11" name="Arrow: Bent-Up 10">
            <a:extLst>
              <a:ext uri="{FF2B5EF4-FFF2-40B4-BE49-F238E27FC236}">
                <a16:creationId xmlns:a16="http://schemas.microsoft.com/office/drawing/2014/main" id="{9D850D83-4DD8-4707-A807-63426A67A49B}"/>
              </a:ext>
            </a:extLst>
          </p:cNvPr>
          <p:cNvSpPr/>
          <p:nvPr/>
        </p:nvSpPr>
        <p:spPr>
          <a:xfrm rot="5400000">
            <a:off x="1708509" y="3691128"/>
            <a:ext cx="1147405" cy="1005805"/>
          </a:xfrm>
          <a:prstGeom prst="bentUpArrow">
            <a:avLst>
              <a:gd name="adj1" fmla="val 9153"/>
              <a:gd name="adj2" fmla="val 13323"/>
              <a:gd name="adj3" fmla="val 17493"/>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TextBox 11">
            <a:extLst>
              <a:ext uri="{FF2B5EF4-FFF2-40B4-BE49-F238E27FC236}">
                <a16:creationId xmlns:a16="http://schemas.microsoft.com/office/drawing/2014/main" id="{BDFB590B-52A6-4C3E-854B-8AB6013F5DA0}"/>
              </a:ext>
            </a:extLst>
          </p:cNvPr>
          <p:cNvSpPr txBox="1"/>
          <p:nvPr/>
        </p:nvSpPr>
        <p:spPr>
          <a:xfrm>
            <a:off x="1427331" y="4914974"/>
            <a:ext cx="170976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Compile into EUF</a:t>
            </a:r>
          </a:p>
        </p:txBody>
      </p:sp>
      <p:sp>
        <p:nvSpPr>
          <p:cNvPr id="14" name="Arrow: Bent-Up 13">
            <a:extLst>
              <a:ext uri="{FF2B5EF4-FFF2-40B4-BE49-F238E27FC236}">
                <a16:creationId xmlns:a16="http://schemas.microsoft.com/office/drawing/2014/main" id="{C4FA7921-1B18-401D-B086-64955457FDE7}"/>
              </a:ext>
            </a:extLst>
          </p:cNvPr>
          <p:cNvSpPr/>
          <p:nvPr/>
        </p:nvSpPr>
        <p:spPr>
          <a:xfrm rot="16200000">
            <a:off x="6499418" y="2724977"/>
            <a:ext cx="1590673" cy="1743075"/>
          </a:xfrm>
          <a:prstGeom prst="bentUpArrow">
            <a:avLst>
              <a:gd name="adj1" fmla="val 6758"/>
              <a:gd name="adj2" fmla="val 8233"/>
              <a:gd name="adj3" fmla="val 13900"/>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TextBox 15">
            <a:extLst>
              <a:ext uri="{FF2B5EF4-FFF2-40B4-BE49-F238E27FC236}">
                <a16:creationId xmlns:a16="http://schemas.microsoft.com/office/drawing/2014/main" id="{87B649FA-1790-494D-96BF-FD7E7D5265BA}"/>
              </a:ext>
            </a:extLst>
          </p:cNvPr>
          <p:cNvSpPr txBox="1"/>
          <p:nvPr/>
        </p:nvSpPr>
        <p:spPr>
          <a:xfrm>
            <a:off x="8290540" y="3224276"/>
            <a:ext cx="237180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Convert EUF solution to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solution over arrays</a:t>
            </a:r>
          </a:p>
        </p:txBody>
      </p:sp>
    </p:spTree>
    <p:extLst>
      <p:ext uri="{BB962C8B-B14F-4D97-AF65-F5344CB8AC3E}">
        <p14:creationId xmlns:p14="http://schemas.microsoft.com/office/powerpoint/2010/main" val="4041291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06F4-AAE9-4DC8-B50B-435A3E0185BD}"/>
              </a:ext>
            </a:extLst>
          </p:cNvPr>
          <p:cNvSpPr>
            <a:spLocks noGrp="1"/>
          </p:cNvSpPr>
          <p:nvPr>
            <p:ph type="title"/>
          </p:nvPr>
        </p:nvSpPr>
        <p:spPr/>
        <p:txBody>
          <a:bodyPr/>
          <a:lstStyle/>
          <a:p>
            <a:r>
              <a:rPr lang="en-US"/>
              <a:t>A Solver for Unicode Characters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3F7C7C3-8619-4EF3-B98D-7A177F58258F}"/>
                  </a:ext>
                </a:extLst>
              </p:cNvPr>
              <p:cNvSpPr>
                <a:spLocks noGrp="1"/>
              </p:cNvSpPr>
              <p:nvPr>
                <p:ph type="body" idx="1"/>
              </p:nvPr>
            </p:nvSpPr>
            <p:spPr/>
            <p:txBody>
              <a:bodyPr>
                <a:normAutofit lnSpcReduction="10000"/>
              </a:bodyPr>
              <a:lstStyle/>
              <a:p>
                <a:pPr marL="0" indent="0">
                  <a:buNone/>
                </a:pPr>
                <a:r>
                  <a:rPr lang="en-US" dirty="0"/>
                  <a:t>Unicode Theory</a:t>
                </a:r>
              </a:p>
              <a:p>
                <a:pPr marL="0" indent="0">
                  <a:buNone/>
                </a:pPr>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 ≤,=:</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𝐵𝑜𝑜𝑙</m:t>
                    </m:r>
                    <m:r>
                      <a:rPr lang="en-US" i="1">
                        <a:latin typeface="Cambria Math" panose="02040503050406030204" pitchFamily="18" charset="0"/>
                      </a:rPr>
                      <m:t>⟩</m:t>
                    </m:r>
                  </m:oMath>
                </a14:m>
                <a:r>
                  <a:rPr lang="en-US" dirty="0"/>
                  <a:t>   </a:t>
                </a:r>
                <a14:m>
                  <m:oMath xmlns:m="http://schemas.openxmlformats.org/officeDocument/2006/math">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𝑈</m:t>
                        </m:r>
                      </m:e>
                    </m:d>
                    <m:r>
                      <a:rPr lang="en-US" i="1" dirty="0">
                        <a:latin typeface="Cambria Math" panose="02040503050406030204" pitchFamily="18" charset="0"/>
                      </a:rPr>
                      <m:t>=196608</m:t>
                    </m:r>
                  </m:oMath>
                </a14:m>
                <a:endParaRPr lang="en-US" dirty="0"/>
              </a:p>
              <a:p>
                <a:endParaRPr lang="en-US" dirty="0"/>
              </a:p>
              <a:p>
                <a:pPr marL="0" indent="0">
                  <a:buNone/>
                </a:pPr>
                <a:r>
                  <a:rPr lang="en-US" dirty="0"/>
                  <a:t>Operator </a:t>
                </a:r>
                <a14:m>
                  <m:oMath xmlns:m="http://schemas.openxmlformats.org/officeDocument/2006/math">
                    <m:r>
                      <a:rPr lang="en-US" i="1" smtClean="0">
                        <a:latin typeface="Cambria Math" panose="02040503050406030204" pitchFamily="18" charset="0"/>
                      </a:rPr>
                      <m:t>≤</m:t>
                    </m:r>
                  </m:oMath>
                </a14:m>
                <a:r>
                  <a:rPr lang="en-US" dirty="0"/>
                  <a:t> is used sparingly</a:t>
                </a:r>
              </a:p>
              <a:p>
                <a:pPr marL="0" indent="0">
                  <a:buNone/>
                </a:pPr>
                <a:r>
                  <a:rPr lang="en-US" dirty="0"/>
                  <a:t>So common case is theory of </a:t>
                </a:r>
                <a14:m>
                  <m:oMath xmlns:m="http://schemas.openxmlformats.org/officeDocument/2006/math">
                    <m:r>
                      <a:rPr lang="en-US" i="1">
                        <a:latin typeface="Cambria Math" panose="02040503050406030204" pitchFamily="18" charset="0"/>
                      </a:rPr>
                      <m:t>=,≠</m:t>
                    </m:r>
                  </m:oMath>
                </a14:m>
                <a:endParaRPr lang="en-US" dirty="0"/>
              </a:p>
              <a:p>
                <a:endParaRPr lang="en-US" dirty="0"/>
              </a:p>
              <a:p>
                <a:r>
                  <a:rPr lang="en-US" dirty="0"/>
                  <a:t>Engine: Union-find + Lazy reduction to bit-vectors</a:t>
                </a:r>
              </a:p>
              <a:p>
                <a:r>
                  <a:rPr lang="en-US" dirty="0"/>
                  <a:t>Inferior alternatives: pure bit-vectors, linear arithmetic, difference arithmetic</a:t>
                </a:r>
              </a:p>
              <a:p>
                <a:pPr lvl="1"/>
                <a:endParaRPr lang="en-US" dirty="0"/>
              </a:p>
              <a:p>
                <a:endParaRPr lang="en-US" dirty="0"/>
              </a:p>
            </p:txBody>
          </p:sp>
        </mc:Choice>
        <mc:Fallback xmlns="">
          <p:sp>
            <p:nvSpPr>
              <p:cNvPr id="3" name="Text Placeholder 2">
                <a:extLst>
                  <a:ext uri="{FF2B5EF4-FFF2-40B4-BE49-F238E27FC236}">
                    <a16:creationId xmlns:a16="http://schemas.microsoft.com/office/drawing/2014/main" id="{A3F7C7C3-8619-4EF3-B98D-7A177F58258F}"/>
                  </a:ext>
                </a:extLst>
              </p:cNvPr>
              <p:cNvSpPr>
                <a:spLocks noGrp="1" noRot="1" noChangeAspect="1" noMove="1" noResize="1" noEditPoints="1" noAdjustHandles="1" noChangeArrowheads="1" noChangeShapeType="1" noTextEdit="1"/>
              </p:cNvSpPr>
              <p:nvPr>
                <p:ph type="body" idx="1"/>
              </p:nvPr>
            </p:nvSpPr>
            <p:spPr>
              <a:blipFill>
                <a:blip r:embed="rId2"/>
                <a:stretch>
                  <a:fillRect l="-1217" t="-3081"/>
                </a:stretch>
              </a:blipFill>
            </p:spPr>
            <p:txBody>
              <a:bodyPr/>
              <a:lstStyle/>
              <a:p>
                <a:r>
                  <a:rPr lang="en-US">
                    <a:noFill/>
                  </a:rPr>
                  <a:t> </a:t>
                </a:r>
              </a:p>
            </p:txBody>
          </p:sp>
        </mc:Fallback>
      </mc:AlternateContent>
    </p:spTree>
    <p:extLst>
      <p:ext uri="{BB962C8B-B14F-4D97-AF65-F5344CB8AC3E}">
        <p14:creationId xmlns:p14="http://schemas.microsoft.com/office/powerpoint/2010/main" val="2802954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7A06F4-AAE9-4DC8-B50B-435A3E0185BD}"/>
                  </a:ext>
                </a:extLst>
              </p:cNvPr>
              <p:cNvSpPr>
                <a:spLocks noGrp="1"/>
              </p:cNvSpPr>
              <p:nvPr>
                <p:ph type="title"/>
              </p:nvPr>
            </p:nvSpPr>
            <p:spPr>
              <a:xfrm>
                <a:off x="186431" y="365125"/>
                <a:ext cx="11922711" cy="1325563"/>
              </a:xfrm>
            </p:spPr>
            <p:txBody>
              <a:bodyPr>
                <a:normAutofit/>
              </a:bodyPr>
              <a:lstStyle/>
              <a:p>
                <a:r>
                  <a:rPr lang="en-US" sz="4000"/>
                  <a:t>A Solver for </a:t>
                </a:r>
                <a14:m>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 ≤,=:</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𝐵𝑜𝑜𝑙</m:t>
                    </m:r>
                    <m:r>
                      <a:rPr lang="en-US" sz="3600" i="1">
                        <a:latin typeface="Cambria Math" panose="02040503050406030204" pitchFamily="18" charset="0"/>
                      </a:rPr>
                      <m:t>⟩</m:t>
                    </m:r>
                  </m:oMath>
                </a14:m>
                <a:r>
                  <a:rPr lang="en-US" sz="3600"/>
                  <a:t>   </a:t>
                </a:r>
                <a14:m>
                  <m:oMath xmlns:m="http://schemas.openxmlformats.org/officeDocument/2006/math">
                    <m:d>
                      <m:dPr>
                        <m:begChr m:val="|"/>
                        <m:endChr m:val="|"/>
                        <m:ctrlPr>
                          <a:rPr lang="en-US" sz="3600" b="0" i="1" dirty="0" smtClean="0">
                            <a:latin typeface="Cambria Math" panose="02040503050406030204" pitchFamily="18" charset="0"/>
                          </a:rPr>
                        </m:ctrlPr>
                      </m:dPr>
                      <m:e>
                        <m:r>
                          <a:rPr lang="en-US" sz="3600" b="0" i="1" dirty="0" smtClean="0">
                            <a:latin typeface="Cambria Math" panose="02040503050406030204" pitchFamily="18" charset="0"/>
                          </a:rPr>
                          <m:t>𝑈</m:t>
                        </m:r>
                      </m:e>
                    </m:d>
                    <m:r>
                      <a:rPr lang="en-US" sz="3600" i="1" dirty="0">
                        <a:latin typeface="Cambria Math" panose="02040503050406030204" pitchFamily="18" charset="0"/>
                      </a:rPr>
                      <m:t>=196608</m:t>
                    </m:r>
                  </m:oMath>
                </a14:m>
                <a:endParaRPr lang="en-US" sz="4000"/>
              </a:p>
            </p:txBody>
          </p:sp>
        </mc:Choice>
        <mc:Fallback xmlns="">
          <p:sp>
            <p:nvSpPr>
              <p:cNvPr id="2" name="Title 1">
                <a:extLst>
                  <a:ext uri="{FF2B5EF4-FFF2-40B4-BE49-F238E27FC236}">
                    <a16:creationId xmlns:a16="http://schemas.microsoft.com/office/drawing/2014/main" id="{EF7A06F4-AAE9-4DC8-B50B-435A3E0185BD}"/>
                  </a:ext>
                </a:extLst>
              </p:cNvPr>
              <p:cNvSpPr>
                <a:spLocks noGrp="1" noRot="1" noChangeAspect="1" noMove="1" noResize="1" noEditPoints="1" noAdjustHandles="1" noChangeArrowheads="1" noChangeShapeType="1" noTextEdit="1"/>
              </p:cNvSpPr>
              <p:nvPr>
                <p:ph type="title"/>
              </p:nvPr>
            </p:nvSpPr>
            <p:spPr>
              <a:xfrm>
                <a:off x="186431" y="365125"/>
                <a:ext cx="11922711" cy="1325563"/>
              </a:xfrm>
              <a:blipFill>
                <a:blip r:embed="rId2"/>
                <a:stretch>
                  <a:fillRect l="-219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A3F7C7C3-8619-4EF3-B98D-7A177F58258F}"/>
              </a:ext>
            </a:extLst>
          </p:cNvPr>
          <p:cNvSpPr>
            <a:spLocks noGrp="1"/>
          </p:cNvSpPr>
          <p:nvPr>
            <p:ph type="body" idx="1"/>
          </p:nvPr>
        </p:nvSpPr>
        <p:spPr>
          <a:xfrm>
            <a:off x="1347305" y="1736351"/>
            <a:ext cx="10515600" cy="4529886"/>
          </a:xfrm>
        </p:spPr>
        <p:txBody>
          <a:bodyPr/>
          <a:lstStyle/>
          <a:p>
            <a:endParaRPr lang="en-US"/>
          </a:p>
          <a:p>
            <a:endParaRPr lang="en-US"/>
          </a:p>
          <a:p>
            <a:endParaRPr lang="en-US"/>
          </a:p>
          <a:p>
            <a:endParaRPr lang="en-US"/>
          </a:p>
          <a:p>
            <a:pPr marL="0" indent="0">
              <a:buNone/>
            </a:pPr>
            <a:r>
              <a:rPr lang="en-US"/>
              <a:t>Equality</a:t>
            </a:r>
          </a:p>
          <a:p>
            <a:pPr marL="0" indent="0">
              <a:buNone/>
            </a:pPr>
            <a:r>
              <a:rPr lang="en-US"/>
              <a:t>Union Find </a:t>
            </a:r>
          </a:p>
          <a:p>
            <a:pPr lvl="1"/>
            <a:endParaRPr lang="en-US"/>
          </a:p>
          <a:p>
            <a:endParaRPr lang="en-US"/>
          </a:p>
        </p:txBody>
      </p:sp>
      <p:sp>
        <p:nvSpPr>
          <p:cNvPr id="22" name="Content Placeholder 2">
            <a:extLst>
              <a:ext uri="{FF2B5EF4-FFF2-40B4-BE49-F238E27FC236}">
                <a16:creationId xmlns:a16="http://schemas.microsoft.com/office/drawing/2014/main" id="{4B64CC5B-0D75-4535-A82F-DC6B37626EC0}"/>
              </a:ext>
            </a:extLst>
          </p:cNvPr>
          <p:cNvSpPr txBox="1">
            <a:spLocks/>
          </p:cNvSpPr>
          <p:nvPr/>
        </p:nvSpPr>
        <p:spPr>
          <a:xfrm>
            <a:off x="3438056" y="3807395"/>
            <a:ext cx="8382000" cy="38779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fontScale="9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r>
              <a:rPr lang="en-US">
                <a:cs typeface="Calibri" pitchFamily="34" charset="0"/>
              </a:rPr>
              <a:t>a = b, b = c, d = e, b = s, d = t, a</a:t>
            </a:r>
            <a:r>
              <a:rPr lang="en-US">
                <a:cs typeface="Calibri" pitchFamily="34" charset="0"/>
                <a:sym typeface="Symbol"/>
              </a:rPr>
              <a:t> e, </a:t>
            </a:r>
            <a:r>
              <a:rPr lang="en-US">
                <a:cs typeface="Calibri" pitchFamily="34" charset="0"/>
              </a:rPr>
              <a:t>a</a:t>
            </a:r>
            <a:r>
              <a:rPr lang="en-US">
                <a:cs typeface="Calibri" pitchFamily="34" charset="0"/>
                <a:sym typeface="Symbol"/>
              </a:rPr>
              <a:t> s</a:t>
            </a:r>
            <a:endParaRPr lang="en-US">
              <a:cs typeface="Calibri" pitchFamily="34" charset="0"/>
            </a:endParaRPr>
          </a:p>
        </p:txBody>
      </p:sp>
      <p:sp>
        <p:nvSpPr>
          <p:cNvPr id="23" name="Oval 22">
            <a:extLst>
              <a:ext uri="{FF2B5EF4-FFF2-40B4-BE49-F238E27FC236}">
                <a16:creationId xmlns:a16="http://schemas.microsoft.com/office/drawing/2014/main" id="{53B544A4-7CD2-40CF-A1FE-1F3E33B07C19}"/>
              </a:ext>
            </a:extLst>
          </p:cNvPr>
          <p:cNvSpPr/>
          <p:nvPr/>
        </p:nvSpPr>
        <p:spPr bwMode="auto">
          <a:xfrm>
            <a:off x="30722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a</a:t>
            </a:r>
          </a:p>
        </p:txBody>
      </p:sp>
      <p:sp>
        <p:nvSpPr>
          <p:cNvPr id="24" name="Oval 23">
            <a:extLst>
              <a:ext uri="{FF2B5EF4-FFF2-40B4-BE49-F238E27FC236}">
                <a16:creationId xmlns:a16="http://schemas.microsoft.com/office/drawing/2014/main" id="{F2434E5E-B59C-48C6-A0C1-2DD0F29EFA60}"/>
              </a:ext>
            </a:extLst>
          </p:cNvPr>
          <p:cNvSpPr/>
          <p:nvPr/>
        </p:nvSpPr>
        <p:spPr bwMode="auto">
          <a:xfrm>
            <a:off x="43168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b</a:t>
            </a:r>
          </a:p>
        </p:txBody>
      </p:sp>
      <p:sp>
        <p:nvSpPr>
          <p:cNvPr id="25" name="Oval 24">
            <a:extLst>
              <a:ext uri="{FF2B5EF4-FFF2-40B4-BE49-F238E27FC236}">
                <a16:creationId xmlns:a16="http://schemas.microsoft.com/office/drawing/2014/main" id="{91A2D668-0041-4F76-81C8-55C49B15926B}"/>
              </a:ext>
            </a:extLst>
          </p:cNvPr>
          <p:cNvSpPr/>
          <p:nvPr/>
        </p:nvSpPr>
        <p:spPr bwMode="auto">
          <a:xfrm>
            <a:off x="55614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c</a:t>
            </a:r>
          </a:p>
        </p:txBody>
      </p:sp>
      <p:sp>
        <p:nvSpPr>
          <p:cNvPr id="26" name="Oval 25">
            <a:extLst>
              <a:ext uri="{FF2B5EF4-FFF2-40B4-BE49-F238E27FC236}">
                <a16:creationId xmlns:a16="http://schemas.microsoft.com/office/drawing/2014/main" id="{31D46AEA-74BB-4FA7-8D1B-C388756D6786}"/>
              </a:ext>
            </a:extLst>
          </p:cNvPr>
          <p:cNvSpPr/>
          <p:nvPr/>
        </p:nvSpPr>
        <p:spPr bwMode="auto">
          <a:xfrm>
            <a:off x="68060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d</a:t>
            </a:r>
          </a:p>
        </p:txBody>
      </p:sp>
      <p:sp>
        <p:nvSpPr>
          <p:cNvPr id="27" name="Oval 26">
            <a:extLst>
              <a:ext uri="{FF2B5EF4-FFF2-40B4-BE49-F238E27FC236}">
                <a16:creationId xmlns:a16="http://schemas.microsoft.com/office/drawing/2014/main" id="{825E3DC3-C5A2-47F9-80B0-C103AD5CBB9E}"/>
              </a:ext>
            </a:extLst>
          </p:cNvPr>
          <p:cNvSpPr/>
          <p:nvPr/>
        </p:nvSpPr>
        <p:spPr bwMode="auto">
          <a:xfrm>
            <a:off x="80506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e</a:t>
            </a:r>
          </a:p>
        </p:txBody>
      </p:sp>
      <p:sp>
        <p:nvSpPr>
          <p:cNvPr id="28" name="Oval 27">
            <a:extLst>
              <a:ext uri="{FF2B5EF4-FFF2-40B4-BE49-F238E27FC236}">
                <a16:creationId xmlns:a16="http://schemas.microsoft.com/office/drawing/2014/main" id="{AA5F2468-AEF4-49C8-A5E3-CE1FC34B0CE5}"/>
              </a:ext>
            </a:extLst>
          </p:cNvPr>
          <p:cNvSpPr/>
          <p:nvPr/>
        </p:nvSpPr>
        <p:spPr bwMode="auto">
          <a:xfrm>
            <a:off x="92952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s</a:t>
            </a:r>
          </a:p>
        </p:txBody>
      </p:sp>
      <p:sp>
        <p:nvSpPr>
          <p:cNvPr id="29" name="Oval 28">
            <a:extLst>
              <a:ext uri="{FF2B5EF4-FFF2-40B4-BE49-F238E27FC236}">
                <a16:creationId xmlns:a16="http://schemas.microsoft.com/office/drawing/2014/main" id="{A91BD998-10B4-4870-B902-704C5AA610AD}"/>
              </a:ext>
            </a:extLst>
          </p:cNvPr>
          <p:cNvSpPr/>
          <p:nvPr/>
        </p:nvSpPr>
        <p:spPr bwMode="auto">
          <a:xfrm>
            <a:off x="105398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t</a:t>
            </a:r>
          </a:p>
        </p:txBody>
      </p:sp>
      <p:sp>
        <p:nvSpPr>
          <p:cNvPr id="30" name="Oval 29">
            <a:extLst>
              <a:ext uri="{FF2B5EF4-FFF2-40B4-BE49-F238E27FC236}">
                <a16:creationId xmlns:a16="http://schemas.microsoft.com/office/drawing/2014/main" id="{B08C7244-B8CE-4771-A03B-4920A3918B95}"/>
              </a:ext>
            </a:extLst>
          </p:cNvPr>
          <p:cNvSpPr/>
          <p:nvPr/>
        </p:nvSpPr>
        <p:spPr bwMode="auto">
          <a:xfrm>
            <a:off x="5794514" y="4643592"/>
            <a:ext cx="1621182" cy="1533371"/>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err="1">
                <a:solidFill>
                  <a:srgbClr val="000000"/>
                </a:solidFill>
                <a:latin typeface="Calibri" pitchFamily="34" charset="0"/>
                <a:cs typeface="Calibri" pitchFamily="34" charset="0"/>
              </a:rPr>
              <a:t>a,</a:t>
            </a:r>
            <a:r>
              <a:rPr lang="en-US" sz="2800" err="1">
                <a:solidFill>
                  <a:srgbClr val="FF0000"/>
                </a:solidFill>
                <a:latin typeface="Calibri" pitchFamily="34" charset="0"/>
                <a:cs typeface="Calibri" pitchFamily="34" charset="0"/>
              </a:rPr>
              <a:t>b</a:t>
            </a:r>
            <a:r>
              <a:rPr lang="en-US" sz="2800" err="1">
                <a:solidFill>
                  <a:srgbClr val="000000"/>
                </a:solidFill>
                <a:latin typeface="Calibri" pitchFamily="34" charset="0"/>
                <a:cs typeface="Calibri" pitchFamily="34" charset="0"/>
              </a:rPr>
              <a:t>,c,</a:t>
            </a:r>
            <a:r>
              <a:rPr lang="en-US" sz="2800" err="1">
                <a:solidFill>
                  <a:srgbClr val="FF0000"/>
                </a:solidFill>
                <a:latin typeface="Calibri" pitchFamily="34" charset="0"/>
                <a:cs typeface="Calibri" pitchFamily="34" charset="0"/>
              </a:rPr>
              <a:t>s</a:t>
            </a:r>
            <a:endParaRPr lang="en-US" sz="2800">
              <a:solidFill>
                <a:srgbClr val="FF0000"/>
              </a:solidFill>
              <a:latin typeface="Calibri" pitchFamily="34" charset="0"/>
              <a:cs typeface="Calibri" pitchFamily="34" charset="0"/>
            </a:endParaRPr>
          </a:p>
        </p:txBody>
      </p:sp>
      <p:sp>
        <p:nvSpPr>
          <p:cNvPr id="33" name="Oval 32">
            <a:extLst>
              <a:ext uri="{FF2B5EF4-FFF2-40B4-BE49-F238E27FC236}">
                <a16:creationId xmlns:a16="http://schemas.microsoft.com/office/drawing/2014/main" id="{170975F2-5B3D-452A-AAA5-934D7299C639}"/>
              </a:ext>
            </a:extLst>
          </p:cNvPr>
          <p:cNvSpPr/>
          <p:nvPr/>
        </p:nvSpPr>
        <p:spPr bwMode="auto">
          <a:xfrm>
            <a:off x="8050696" y="4691067"/>
            <a:ext cx="1369612" cy="143842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err="1">
                <a:solidFill>
                  <a:srgbClr val="000000"/>
                </a:solidFill>
                <a:latin typeface="Calibri" pitchFamily="34" charset="0"/>
                <a:cs typeface="Calibri" pitchFamily="34" charset="0"/>
              </a:rPr>
              <a:t>d,e,t</a:t>
            </a:r>
            <a:endParaRPr lang="en-US" sz="280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5526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2" grpId="0" animBg="1"/>
      <p:bldP spid="23" grpId="0" animBg="1"/>
      <p:bldP spid="24" grpId="0" animBg="1"/>
      <p:bldP spid="25" grpId="0" animBg="1"/>
      <p:bldP spid="26" grpId="0" animBg="1"/>
      <p:bldP spid="27" grpId="0" animBg="1"/>
      <p:bldP spid="28" grpId="0" animBg="1"/>
      <p:bldP spid="29" grpId="0" animBg="1"/>
      <p:bldP spid="30"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60A169-60FB-8C38-4569-23F8AB963228}"/>
              </a:ext>
            </a:extLst>
          </p:cNvPr>
          <p:cNvPicPr>
            <a:picLocks noChangeAspect="1"/>
          </p:cNvPicPr>
          <p:nvPr/>
        </p:nvPicPr>
        <p:blipFill>
          <a:blip r:embed="rId2"/>
          <a:stretch>
            <a:fillRect/>
          </a:stretch>
        </p:blipFill>
        <p:spPr>
          <a:xfrm>
            <a:off x="235383" y="0"/>
            <a:ext cx="11721233" cy="6858000"/>
          </a:xfrm>
          <a:prstGeom prst="rect">
            <a:avLst/>
          </a:prstGeom>
        </p:spPr>
      </p:pic>
      <p:sp>
        <p:nvSpPr>
          <p:cNvPr id="2" name="Speech Bubble: Rectangle with Corners Rounded 1">
            <a:extLst>
              <a:ext uri="{FF2B5EF4-FFF2-40B4-BE49-F238E27FC236}">
                <a16:creationId xmlns:a16="http://schemas.microsoft.com/office/drawing/2014/main" id="{CD0D1079-44CA-AA65-9D3C-617EDAA602B9}"/>
              </a:ext>
            </a:extLst>
          </p:cNvPr>
          <p:cNvSpPr/>
          <p:nvPr/>
        </p:nvSpPr>
        <p:spPr>
          <a:xfrm>
            <a:off x="9798270" y="2555090"/>
            <a:ext cx="2010104" cy="408620"/>
          </a:xfrm>
          <a:prstGeom prst="wedgeRoundRectCallout">
            <a:avLst>
              <a:gd name="adj1" fmla="val -311571"/>
              <a:gd name="adj2" fmla="val -637011"/>
              <a:gd name="adj3" fmla="val 16667"/>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  Online guide</a:t>
            </a:r>
          </a:p>
        </p:txBody>
      </p:sp>
    </p:spTree>
    <p:extLst>
      <p:ext uri="{BB962C8B-B14F-4D97-AF65-F5344CB8AC3E}">
        <p14:creationId xmlns:p14="http://schemas.microsoft.com/office/powerpoint/2010/main" val="3146162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7A06F4-AAE9-4DC8-B50B-435A3E0185BD}"/>
                  </a:ext>
                </a:extLst>
              </p:cNvPr>
              <p:cNvSpPr>
                <a:spLocks noGrp="1"/>
              </p:cNvSpPr>
              <p:nvPr>
                <p:ph type="title"/>
              </p:nvPr>
            </p:nvSpPr>
            <p:spPr>
              <a:xfrm>
                <a:off x="186431" y="365125"/>
                <a:ext cx="11922711" cy="1325563"/>
              </a:xfrm>
            </p:spPr>
            <p:txBody>
              <a:bodyPr>
                <a:normAutofit/>
              </a:bodyPr>
              <a:lstStyle/>
              <a:p>
                <a:r>
                  <a:rPr lang="en-US" sz="4000"/>
                  <a:t>A Solver for </a:t>
                </a:r>
                <a14:m>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 ≤,=:</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𝐵𝑜𝑜𝑙</m:t>
                    </m:r>
                    <m:r>
                      <a:rPr lang="en-US" sz="3600" i="1">
                        <a:latin typeface="Cambria Math" panose="02040503050406030204" pitchFamily="18" charset="0"/>
                      </a:rPr>
                      <m:t>⟩</m:t>
                    </m:r>
                  </m:oMath>
                </a14:m>
                <a:r>
                  <a:rPr lang="en-US" sz="3600"/>
                  <a:t>   </a:t>
                </a:r>
                <a14:m>
                  <m:oMath xmlns:m="http://schemas.openxmlformats.org/officeDocument/2006/math">
                    <m:d>
                      <m:dPr>
                        <m:begChr m:val="|"/>
                        <m:endChr m:val="|"/>
                        <m:ctrlPr>
                          <a:rPr lang="en-US" sz="3600" b="0" i="1" dirty="0" smtClean="0">
                            <a:latin typeface="Cambria Math" panose="02040503050406030204" pitchFamily="18" charset="0"/>
                          </a:rPr>
                        </m:ctrlPr>
                      </m:dPr>
                      <m:e>
                        <m:r>
                          <a:rPr lang="en-US" sz="3600" b="0" i="1" dirty="0" smtClean="0">
                            <a:latin typeface="Cambria Math" panose="02040503050406030204" pitchFamily="18" charset="0"/>
                          </a:rPr>
                          <m:t>𝑈</m:t>
                        </m:r>
                      </m:e>
                    </m:d>
                    <m:r>
                      <a:rPr lang="en-US" sz="3600" i="1" dirty="0">
                        <a:latin typeface="Cambria Math" panose="02040503050406030204" pitchFamily="18" charset="0"/>
                      </a:rPr>
                      <m:t>=196608</m:t>
                    </m:r>
                  </m:oMath>
                </a14:m>
                <a:endParaRPr lang="en-US" sz="4000"/>
              </a:p>
            </p:txBody>
          </p:sp>
        </mc:Choice>
        <mc:Fallback xmlns="">
          <p:sp>
            <p:nvSpPr>
              <p:cNvPr id="2" name="Title 1">
                <a:extLst>
                  <a:ext uri="{FF2B5EF4-FFF2-40B4-BE49-F238E27FC236}">
                    <a16:creationId xmlns:a16="http://schemas.microsoft.com/office/drawing/2014/main" id="{EF7A06F4-AAE9-4DC8-B50B-435A3E0185BD}"/>
                  </a:ext>
                </a:extLst>
              </p:cNvPr>
              <p:cNvSpPr>
                <a:spLocks noGrp="1" noRot="1" noChangeAspect="1" noMove="1" noResize="1" noEditPoints="1" noAdjustHandles="1" noChangeArrowheads="1" noChangeShapeType="1" noTextEdit="1"/>
              </p:cNvSpPr>
              <p:nvPr>
                <p:ph type="title"/>
              </p:nvPr>
            </p:nvSpPr>
            <p:spPr>
              <a:xfrm>
                <a:off x="186431" y="365125"/>
                <a:ext cx="11922711" cy="1325563"/>
              </a:xfrm>
              <a:blipFill>
                <a:blip r:embed="rId2"/>
                <a:stretch>
                  <a:fillRect l="-219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A3F7C7C3-8619-4EF3-B98D-7A177F58258F}"/>
              </a:ext>
            </a:extLst>
          </p:cNvPr>
          <p:cNvSpPr>
            <a:spLocks noGrp="1"/>
          </p:cNvSpPr>
          <p:nvPr>
            <p:ph type="body" idx="1"/>
          </p:nvPr>
        </p:nvSpPr>
        <p:spPr>
          <a:xfrm>
            <a:off x="1347305" y="1736351"/>
            <a:ext cx="10515600" cy="4529886"/>
          </a:xfrm>
        </p:spPr>
        <p:txBody>
          <a:bodyPr/>
          <a:lstStyle/>
          <a:p>
            <a:endParaRPr lang="en-US"/>
          </a:p>
          <a:p>
            <a:endParaRPr lang="en-US"/>
          </a:p>
          <a:p>
            <a:endParaRPr lang="en-US"/>
          </a:p>
          <a:p>
            <a:endParaRPr lang="en-US"/>
          </a:p>
          <a:p>
            <a:pPr marL="0" indent="0">
              <a:buNone/>
            </a:pPr>
            <a:r>
              <a:rPr lang="en-US"/>
              <a:t>Equality</a:t>
            </a:r>
          </a:p>
          <a:p>
            <a:pPr marL="0" indent="0">
              <a:buNone/>
            </a:pPr>
            <a:r>
              <a:rPr lang="en-US"/>
              <a:t>Union Find </a:t>
            </a:r>
          </a:p>
          <a:p>
            <a:pPr lvl="1"/>
            <a:endParaRPr lang="en-US"/>
          </a:p>
          <a:p>
            <a:endParaRPr lang="en-US"/>
          </a:p>
        </p:txBody>
      </p:sp>
      <p:sp>
        <p:nvSpPr>
          <p:cNvPr id="22" name="Content Placeholder 2">
            <a:extLst>
              <a:ext uri="{FF2B5EF4-FFF2-40B4-BE49-F238E27FC236}">
                <a16:creationId xmlns:a16="http://schemas.microsoft.com/office/drawing/2014/main" id="{4B64CC5B-0D75-4535-A82F-DC6B37626EC0}"/>
              </a:ext>
            </a:extLst>
          </p:cNvPr>
          <p:cNvSpPr txBox="1">
            <a:spLocks/>
          </p:cNvSpPr>
          <p:nvPr/>
        </p:nvSpPr>
        <p:spPr>
          <a:xfrm>
            <a:off x="3438056" y="3807395"/>
            <a:ext cx="8382000" cy="387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r>
              <a:rPr lang="en-US">
                <a:cs typeface="Calibri" pitchFamily="34" charset="0"/>
              </a:rPr>
              <a:t>a = b, b = c, d = ‘e’, b = s, d = ‘t’, a</a:t>
            </a:r>
            <a:r>
              <a:rPr lang="en-US">
                <a:cs typeface="Calibri" pitchFamily="34" charset="0"/>
                <a:sym typeface="Symbol"/>
              </a:rPr>
              <a:t> e</a:t>
            </a:r>
            <a:endParaRPr lang="en-US">
              <a:cs typeface="Calibri" pitchFamily="34" charset="0"/>
            </a:endParaRPr>
          </a:p>
        </p:txBody>
      </p:sp>
      <p:sp>
        <p:nvSpPr>
          <p:cNvPr id="23" name="Oval 22">
            <a:extLst>
              <a:ext uri="{FF2B5EF4-FFF2-40B4-BE49-F238E27FC236}">
                <a16:creationId xmlns:a16="http://schemas.microsoft.com/office/drawing/2014/main" id="{53B544A4-7CD2-40CF-A1FE-1F3E33B07C19}"/>
              </a:ext>
            </a:extLst>
          </p:cNvPr>
          <p:cNvSpPr/>
          <p:nvPr/>
        </p:nvSpPr>
        <p:spPr bwMode="auto">
          <a:xfrm>
            <a:off x="30722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a</a:t>
            </a:r>
          </a:p>
        </p:txBody>
      </p:sp>
      <p:sp>
        <p:nvSpPr>
          <p:cNvPr id="24" name="Oval 23">
            <a:extLst>
              <a:ext uri="{FF2B5EF4-FFF2-40B4-BE49-F238E27FC236}">
                <a16:creationId xmlns:a16="http://schemas.microsoft.com/office/drawing/2014/main" id="{F2434E5E-B59C-48C6-A0C1-2DD0F29EFA60}"/>
              </a:ext>
            </a:extLst>
          </p:cNvPr>
          <p:cNvSpPr/>
          <p:nvPr/>
        </p:nvSpPr>
        <p:spPr bwMode="auto">
          <a:xfrm>
            <a:off x="43168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b</a:t>
            </a:r>
          </a:p>
        </p:txBody>
      </p:sp>
      <p:sp>
        <p:nvSpPr>
          <p:cNvPr id="25" name="Oval 24">
            <a:extLst>
              <a:ext uri="{FF2B5EF4-FFF2-40B4-BE49-F238E27FC236}">
                <a16:creationId xmlns:a16="http://schemas.microsoft.com/office/drawing/2014/main" id="{91A2D668-0041-4F76-81C8-55C49B15926B}"/>
              </a:ext>
            </a:extLst>
          </p:cNvPr>
          <p:cNvSpPr/>
          <p:nvPr/>
        </p:nvSpPr>
        <p:spPr bwMode="auto">
          <a:xfrm>
            <a:off x="55614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c</a:t>
            </a:r>
          </a:p>
        </p:txBody>
      </p:sp>
      <p:sp>
        <p:nvSpPr>
          <p:cNvPr id="26" name="Oval 25">
            <a:extLst>
              <a:ext uri="{FF2B5EF4-FFF2-40B4-BE49-F238E27FC236}">
                <a16:creationId xmlns:a16="http://schemas.microsoft.com/office/drawing/2014/main" id="{31D46AEA-74BB-4FA7-8D1B-C388756D6786}"/>
              </a:ext>
            </a:extLst>
          </p:cNvPr>
          <p:cNvSpPr/>
          <p:nvPr/>
        </p:nvSpPr>
        <p:spPr bwMode="auto">
          <a:xfrm>
            <a:off x="68060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d</a:t>
            </a:r>
          </a:p>
        </p:txBody>
      </p:sp>
      <p:sp>
        <p:nvSpPr>
          <p:cNvPr id="27" name="Oval 26">
            <a:extLst>
              <a:ext uri="{FF2B5EF4-FFF2-40B4-BE49-F238E27FC236}">
                <a16:creationId xmlns:a16="http://schemas.microsoft.com/office/drawing/2014/main" id="{825E3DC3-C5A2-47F9-80B0-C103AD5CBB9E}"/>
              </a:ext>
            </a:extLst>
          </p:cNvPr>
          <p:cNvSpPr/>
          <p:nvPr/>
        </p:nvSpPr>
        <p:spPr bwMode="auto">
          <a:xfrm>
            <a:off x="80506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‘e’</a:t>
            </a:r>
          </a:p>
        </p:txBody>
      </p:sp>
      <p:sp>
        <p:nvSpPr>
          <p:cNvPr id="28" name="Oval 27">
            <a:extLst>
              <a:ext uri="{FF2B5EF4-FFF2-40B4-BE49-F238E27FC236}">
                <a16:creationId xmlns:a16="http://schemas.microsoft.com/office/drawing/2014/main" id="{AA5F2468-AEF4-49C8-A5E3-CE1FC34B0CE5}"/>
              </a:ext>
            </a:extLst>
          </p:cNvPr>
          <p:cNvSpPr/>
          <p:nvPr/>
        </p:nvSpPr>
        <p:spPr bwMode="auto">
          <a:xfrm>
            <a:off x="92952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s</a:t>
            </a:r>
          </a:p>
        </p:txBody>
      </p:sp>
      <p:sp>
        <p:nvSpPr>
          <p:cNvPr id="29" name="Oval 28">
            <a:extLst>
              <a:ext uri="{FF2B5EF4-FFF2-40B4-BE49-F238E27FC236}">
                <a16:creationId xmlns:a16="http://schemas.microsoft.com/office/drawing/2014/main" id="{A91BD998-10B4-4870-B902-704C5AA610AD}"/>
              </a:ext>
            </a:extLst>
          </p:cNvPr>
          <p:cNvSpPr/>
          <p:nvPr/>
        </p:nvSpPr>
        <p:spPr bwMode="auto">
          <a:xfrm>
            <a:off x="10539896" y="2282466"/>
            <a:ext cx="822960" cy="822960"/>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a:solidFill>
                  <a:srgbClr val="000000"/>
                </a:solidFill>
                <a:latin typeface="Calibri" pitchFamily="34" charset="0"/>
                <a:cs typeface="Calibri" pitchFamily="34" charset="0"/>
              </a:rPr>
              <a:t>‘t’</a:t>
            </a:r>
          </a:p>
        </p:txBody>
      </p:sp>
      <p:sp>
        <p:nvSpPr>
          <p:cNvPr id="30" name="Oval 29">
            <a:extLst>
              <a:ext uri="{FF2B5EF4-FFF2-40B4-BE49-F238E27FC236}">
                <a16:creationId xmlns:a16="http://schemas.microsoft.com/office/drawing/2014/main" id="{B08C7244-B8CE-4771-A03B-4920A3918B95}"/>
              </a:ext>
            </a:extLst>
          </p:cNvPr>
          <p:cNvSpPr/>
          <p:nvPr/>
        </p:nvSpPr>
        <p:spPr bwMode="auto">
          <a:xfrm>
            <a:off x="5794514" y="4643592"/>
            <a:ext cx="1621182" cy="1533371"/>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err="1">
                <a:solidFill>
                  <a:srgbClr val="000000"/>
                </a:solidFill>
                <a:latin typeface="Calibri" pitchFamily="34" charset="0"/>
                <a:cs typeface="Calibri" pitchFamily="34" charset="0"/>
              </a:rPr>
              <a:t>a,b,c,s</a:t>
            </a:r>
            <a:endParaRPr lang="en-US" sz="2800">
              <a:solidFill>
                <a:srgbClr val="FF0000"/>
              </a:solidFill>
              <a:latin typeface="Calibri" pitchFamily="34" charset="0"/>
              <a:cs typeface="Calibri" pitchFamily="34" charset="0"/>
            </a:endParaRPr>
          </a:p>
        </p:txBody>
      </p:sp>
      <p:sp>
        <p:nvSpPr>
          <p:cNvPr id="33" name="Oval 32">
            <a:extLst>
              <a:ext uri="{FF2B5EF4-FFF2-40B4-BE49-F238E27FC236}">
                <a16:creationId xmlns:a16="http://schemas.microsoft.com/office/drawing/2014/main" id="{170975F2-5B3D-452A-AAA5-934D7299C639}"/>
              </a:ext>
            </a:extLst>
          </p:cNvPr>
          <p:cNvSpPr/>
          <p:nvPr/>
        </p:nvSpPr>
        <p:spPr bwMode="auto">
          <a:xfrm>
            <a:off x="7935622" y="4515145"/>
            <a:ext cx="1771154" cy="1751092"/>
          </a:xfrm>
          <a:prstGeom prst="ellipse">
            <a:avLst/>
          </a:prstGeom>
          <a:solidFill>
            <a:schemeClr val="accent5"/>
          </a:solidFill>
          <a:ln>
            <a:solidFill>
              <a:schemeClr val="accent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err="1">
                <a:solidFill>
                  <a:srgbClr val="000000"/>
                </a:solidFill>
                <a:latin typeface="Calibri" pitchFamily="34" charset="0"/>
                <a:cs typeface="Calibri" pitchFamily="34" charset="0"/>
              </a:rPr>
              <a:t>d,</a:t>
            </a:r>
            <a:r>
              <a:rPr lang="en-US" sz="2800" err="1">
                <a:solidFill>
                  <a:srgbClr val="FF0000"/>
                </a:solidFill>
                <a:latin typeface="Calibri" pitchFamily="34" charset="0"/>
                <a:cs typeface="Calibri" pitchFamily="34" charset="0"/>
              </a:rPr>
              <a:t>’e’</a:t>
            </a:r>
            <a:r>
              <a:rPr lang="en-US" sz="2800" err="1">
                <a:solidFill>
                  <a:srgbClr val="000000"/>
                </a:solidFill>
                <a:latin typeface="Calibri" pitchFamily="34" charset="0"/>
                <a:cs typeface="Calibri" pitchFamily="34" charset="0"/>
              </a:rPr>
              <a:t>,</a:t>
            </a:r>
            <a:r>
              <a:rPr lang="en-US" sz="2800" err="1">
                <a:solidFill>
                  <a:srgbClr val="FF0000"/>
                </a:solidFill>
                <a:latin typeface="Calibri" pitchFamily="34" charset="0"/>
                <a:cs typeface="Calibri" pitchFamily="34" charset="0"/>
              </a:rPr>
              <a:t>’t</a:t>
            </a:r>
            <a:r>
              <a:rPr lang="en-US" sz="2800">
                <a:solidFill>
                  <a:srgbClr val="FF0000"/>
                </a:solidFill>
                <a:latin typeface="Calibri" pitchFamily="34" charset="0"/>
                <a:cs typeface="Calibri" pitchFamily="34" charset="0"/>
              </a:rPr>
              <a:t>’</a:t>
            </a:r>
          </a:p>
        </p:txBody>
      </p:sp>
    </p:spTree>
    <p:extLst>
      <p:ext uri="{BB962C8B-B14F-4D97-AF65-F5344CB8AC3E}">
        <p14:creationId xmlns:p14="http://schemas.microsoft.com/office/powerpoint/2010/main" val="8685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7A06F4-AAE9-4DC8-B50B-435A3E0185BD}"/>
                  </a:ext>
                </a:extLst>
              </p:cNvPr>
              <p:cNvSpPr>
                <a:spLocks noGrp="1"/>
              </p:cNvSpPr>
              <p:nvPr>
                <p:ph type="title"/>
              </p:nvPr>
            </p:nvSpPr>
            <p:spPr>
              <a:xfrm>
                <a:off x="186431" y="365125"/>
                <a:ext cx="11922711" cy="1325563"/>
              </a:xfrm>
            </p:spPr>
            <p:txBody>
              <a:bodyPr>
                <a:normAutofit/>
              </a:bodyPr>
              <a:lstStyle/>
              <a:p>
                <a:r>
                  <a:rPr lang="en-US" sz="4000"/>
                  <a:t>A Solver for </a:t>
                </a:r>
                <a14:m>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 ≤,=:</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𝐵𝑜𝑜𝑙</m:t>
                    </m:r>
                    <m:r>
                      <a:rPr lang="en-US" sz="3600" i="1">
                        <a:latin typeface="Cambria Math" panose="02040503050406030204" pitchFamily="18" charset="0"/>
                      </a:rPr>
                      <m:t>⟩</m:t>
                    </m:r>
                  </m:oMath>
                </a14:m>
                <a:r>
                  <a:rPr lang="en-US" sz="3600"/>
                  <a:t>   </a:t>
                </a:r>
                <a14:m>
                  <m:oMath xmlns:m="http://schemas.openxmlformats.org/officeDocument/2006/math">
                    <m:d>
                      <m:dPr>
                        <m:begChr m:val="|"/>
                        <m:endChr m:val="|"/>
                        <m:ctrlPr>
                          <a:rPr lang="en-US" sz="3600" b="0" i="1" dirty="0" smtClean="0">
                            <a:latin typeface="Cambria Math" panose="02040503050406030204" pitchFamily="18" charset="0"/>
                          </a:rPr>
                        </m:ctrlPr>
                      </m:dPr>
                      <m:e>
                        <m:r>
                          <a:rPr lang="en-US" sz="3600" b="0" i="1" dirty="0" smtClean="0">
                            <a:latin typeface="Cambria Math" panose="02040503050406030204" pitchFamily="18" charset="0"/>
                          </a:rPr>
                          <m:t>𝑈</m:t>
                        </m:r>
                      </m:e>
                    </m:d>
                    <m:r>
                      <a:rPr lang="en-US" sz="3600" i="1" dirty="0">
                        <a:latin typeface="Cambria Math" panose="02040503050406030204" pitchFamily="18" charset="0"/>
                      </a:rPr>
                      <m:t>=196608</m:t>
                    </m:r>
                  </m:oMath>
                </a14:m>
                <a:endParaRPr lang="en-US" sz="4000"/>
              </a:p>
            </p:txBody>
          </p:sp>
        </mc:Choice>
        <mc:Fallback xmlns="">
          <p:sp>
            <p:nvSpPr>
              <p:cNvPr id="2" name="Title 1">
                <a:extLst>
                  <a:ext uri="{FF2B5EF4-FFF2-40B4-BE49-F238E27FC236}">
                    <a16:creationId xmlns:a16="http://schemas.microsoft.com/office/drawing/2014/main" id="{EF7A06F4-AAE9-4DC8-B50B-435A3E0185BD}"/>
                  </a:ext>
                </a:extLst>
              </p:cNvPr>
              <p:cNvSpPr>
                <a:spLocks noGrp="1" noRot="1" noChangeAspect="1" noMove="1" noResize="1" noEditPoints="1" noAdjustHandles="1" noChangeArrowheads="1" noChangeShapeType="1" noTextEdit="1"/>
              </p:cNvSpPr>
              <p:nvPr>
                <p:ph type="title"/>
              </p:nvPr>
            </p:nvSpPr>
            <p:spPr>
              <a:xfrm>
                <a:off x="186431" y="365125"/>
                <a:ext cx="11922711" cy="1325563"/>
              </a:xfrm>
              <a:blipFill>
                <a:blip r:embed="rId2"/>
                <a:stretch>
                  <a:fillRect l="-219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A3F7C7C3-8619-4EF3-B98D-7A177F58258F}"/>
              </a:ext>
            </a:extLst>
          </p:cNvPr>
          <p:cNvSpPr>
            <a:spLocks noGrp="1"/>
          </p:cNvSpPr>
          <p:nvPr>
            <p:ph type="body" idx="1"/>
          </p:nvPr>
        </p:nvSpPr>
        <p:spPr>
          <a:xfrm>
            <a:off x="606160" y="1784477"/>
            <a:ext cx="10515600" cy="4529886"/>
          </a:xfrm>
        </p:spPr>
        <p:txBody>
          <a:bodyPr/>
          <a:lstStyle/>
          <a:p>
            <a:endParaRPr lang="en-US" dirty="0"/>
          </a:p>
          <a:p>
            <a:pPr marL="0" indent="0">
              <a:buNone/>
            </a:pPr>
            <a:endParaRPr lang="en-US" dirty="0"/>
          </a:p>
          <a:p>
            <a:pPr marL="0" indent="0">
              <a:buNone/>
            </a:pPr>
            <a:r>
              <a:rPr lang="en-US" dirty="0"/>
              <a:t>Inequality</a:t>
            </a:r>
          </a:p>
          <a:p>
            <a:pPr marL="0" indent="0">
              <a:buNone/>
            </a:pPr>
            <a:r>
              <a:rPr lang="en-US" dirty="0"/>
              <a:t>Bit-blasting</a:t>
            </a:r>
          </a:p>
          <a:p>
            <a:pPr lvl="1"/>
            <a:endParaRPr lang="en-US" dirty="0"/>
          </a:p>
          <a:p>
            <a:endParaRPr lang="en-US" dirty="0"/>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4B64CC5B-0D75-4535-A82F-DC6B37626EC0}"/>
                  </a:ext>
                </a:extLst>
              </p:cNvPr>
              <p:cNvSpPr txBox="1">
                <a:spLocks/>
              </p:cNvSpPr>
              <p:nvPr/>
            </p:nvSpPr>
            <p:spPr>
              <a:xfrm>
                <a:off x="6357399" y="1750881"/>
                <a:ext cx="1597550" cy="473058"/>
              </a:xfrm>
              <a:prstGeom prst="rect">
                <a:avLst/>
              </a:prstGeom>
              <a:ln w="12700">
                <a:miter lim="400000"/>
              </a:ln>
              <a:extLst>
                <a:ext uri="{C572A759-6A51-4108-AA02-DFA0A04FC94B}">
                  <ma14:wrappingTextBoxFlag xmlns:m="http://schemas.openxmlformats.org/officeDocument/2006/math" xmlns:ma14="http://schemas.microsoft.com/office/mac/drawingml/2011/main"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Calibri" pitchFamily="34" charset="0"/>
                        </a:rPr>
                        <m:t>𝑎</m:t>
                      </m:r>
                      <m:r>
                        <a:rPr lang="en-US" sz="3200" b="0" i="1" smtClean="0">
                          <a:latin typeface="Cambria Math" panose="02040503050406030204" pitchFamily="18" charset="0"/>
                          <a:cs typeface="Calibri" pitchFamily="34" charset="0"/>
                        </a:rPr>
                        <m:t>≤</m:t>
                      </m:r>
                      <m:r>
                        <a:rPr lang="en-US" sz="3200" b="0" i="1" smtClean="0">
                          <a:latin typeface="Cambria Math" panose="02040503050406030204" pitchFamily="18" charset="0"/>
                          <a:cs typeface="Calibri" pitchFamily="34" charset="0"/>
                        </a:rPr>
                        <m:t>𝑏</m:t>
                      </m:r>
                    </m:oMath>
                  </m:oMathPara>
                </a14:m>
                <a:endParaRPr lang="en-US" sz="3200">
                  <a:cs typeface="Calibri" pitchFamily="34" charset="0"/>
                </a:endParaRPr>
              </a:p>
            </p:txBody>
          </p:sp>
        </mc:Choice>
        <mc:Fallback xmlns="">
          <p:sp>
            <p:nvSpPr>
              <p:cNvPr id="22" name="Content Placeholder 2">
                <a:extLst>
                  <a:ext uri="{FF2B5EF4-FFF2-40B4-BE49-F238E27FC236}">
                    <a16:creationId xmlns:a16="http://schemas.microsoft.com/office/drawing/2014/main" id="{4B64CC5B-0D75-4535-A82F-DC6B37626EC0}"/>
                  </a:ext>
                </a:extLst>
              </p:cNvPr>
              <p:cNvSpPr txBox="1">
                <a:spLocks noRot="1" noChangeAspect="1" noMove="1" noResize="1" noEditPoints="1" noAdjustHandles="1" noChangeArrowheads="1" noChangeShapeType="1" noTextEdit="1"/>
              </p:cNvSpPr>
              <p:nvPr/>
            </p:nvSpPr>
            <p:spPr>
              <a:xfrm>
                <a:off x="6357399" y="1750881"/>
                <a:ext cx="1597550" cy="473058"/>
              </a:xfrm>
              <a:prstGeom prst="rect">
                <a:avLst/>
              </a:prstGeom>
              <a:blipFill>
                <a:blip r:embed="rId3"/>
                <a:stretch>
                  <a:fillRect/>
                </a:stretch>
              </a:blipFill>
              <a:ln w="12700">
                <a:miter lim="400000"/>
              </a:ln>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BFAC119-2074-46CE-A17F-9EAA623669CE}"/>
                  </a:ext>
                </a:extLst>
              </p:cNvPr>
              <p:cNvSpPr txBox="1">
                <a:spLocks/>
              </p:cNvSpPr>
              <p:nvPr/>
            </p:nvSpPr>
            <p:spPr>
              <a:xfrm>
                <a:off x="3267215" y="3429000"/>
                <a:ext cx="4109988" cy="609778"/>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alibri" pitchFamily="34" charset="0"/>
                        </a:rPr>
                        <m:t>𝑎</m:t>
                      </m:r>
                      <m:d>
                        <m:dPr>
                          <m:begChr m:val="["/>
                          <m:endChr m:val="]"/>
                          <m:ctrlPr>
                            <a:rPr lang="en-US" b="0" i="1" smtClean="0">
                              <a:latin typeface="Cambria Math" panose="02040503050406030204" pitchFamily="18" charset="0"/>
                              <a:cs typeface="Calibri" pitchFamily="34" charset="0"/>
                            </a:rPr>
                          </m:ctrlPr>
                        </m:dPr>
                        <m:e>
                          <m:r>
                            <a:rPr lang="en-US" b="0" i="1" smtClean="0">
                              <a:latin typeface="Cambria Math" panose="02040503050406030204" pitchFamily="18" charset="0"/>
                              <a:cs typeface="Calibri" pitchFamily="34" charset="0"/>
                            </a:rPr>
                            <m:t>17:0</m:t>
                          </m:r>
                        </m:e>
                      </m:d>
                      <m:r>
                        <a:rPr lang="en-US" b="0" i="1" smtClean="0">
                          <a:latin typeface="Cambria Math" panose="02040503050406030204" pitchFamily="18" charset="0"/>
                          <a:cs typeface="Calibri" pitchFamily="34" charset="0"/>
                        </a:rPr>
                        <m:t>≤</m:t>
                      </m:r>
                      <m:r>
                        <a:rPr lang="en-US" b="0" i="1" smtClean="0">
                          <a:latin typeface="Cambria Math" panose="02040503050406030204" pitchFamily="18" charset="0"/>
                          <a:cs typeface="Calibri" pitchFamily="34" charset="0"/>
                        </a:rPr>
                        <m:t>𝑏</m:t>
                      </m:r>
                      <m:d>
                        <m:dPr>
                          <m:begChr m:val="["/>
                          <m:endChr m:val="]"/>
                          <m:ctrlPr>
                            <a:rPr lang="en-US" b="0" i="1" smtClean="0">
                              <a:latin typeface="Cambria Math" panose="02040503050406030204" pitchFamily="18" charset="0"/>
                              <a:cs typeface="Calibri" pitchFamily="34" charset="0"/>
                            </a:rPr>
                          </m:ctrlPr>
                        </m:dPr>
                        <m:e>
                          <m:r>
                            <a:rPr lang="en-US" b="0" i="1" smtClean="0">
                              <a:latin typeface="Cambria Math" panose="02040503050406030204" pitchFamily="18" charset="0"/>
                              <a:cs typeface="Calibri" pitchFamily="34" charset="0"/>
                            </a:rPr>
                            <m:t>17:0</m:t>
                          </m:r>
                        </m:e>
                      </m:d>
                      <m:r>
                        <a:rPr lang="en-US" b="0" i="1" smtClean="0">
                          <a:latin typeface="Cambria Math" panose="02040503050406030204" pitchFamily="18" charset="0"/>
                          <a:cs typeface="Calibri" pitchFamily="34" charset="0"/>
                        </a:rPr>
                        <m:t>↔</m:t>
                      </m:r>
                    </m:oMath>
                  </m:oMathPara>
                </a14:m>
                <a:endParaRPr lang="en-US" dirty="0">
                  <a:cs typeface="Calibri" pitchFamily="34" charset="0"/>
                </a:endParaRPr>
              </a:p>
            </p:txBody>
          </p:sp>
        </mc:Choice>
        <mc:Fallback xmlns="">
          <p:sp>
            <p:nvSpPr>
              <p:cNvPr id="4" name="Content Placeholder 2">
                <a:extLst>
                  <a:ext uri="{FF2B5EF4-FFF2-40B4-BE49-F238E27FC236}">
                    <a16:creationId xmlns:a16="http://schemas.microsoft.com/office/drawing/2014/main" id="{2BFAC119-2074-46CE-A17F-9EAA623669CE}"/>
                  </a:ext>
                </a:extLst>
              </p:cNvPr>
              <p:cNvSpPr txBox="1">
                <a:spLocks noRot="1" noChangeAspect="1" noMove="1" noResize="1" noEditPoints="1" noAdjustHandles="1" noChangeArrowheads="1" noChangeShapeType="1" noTextEdit="1"/>
              </p:cNvSpPr>
              <p:nvPr/>
            </p:nvSpPr>
            <p:spPr>
              <a:xfrm>
                <a:off x="3267215" y="3429000"/>
                <a:ext cx="4109988" cy="609778"/>
              </a:xfrm>
              <a:prstGeom prst="rect">
                <a:avLst/>
              </a:prstGeom>
              <a:blipFill>
                <a:blip r:embed="rId4"/>
                <a:stretch>
                  <a:fillRect/>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CA8B91-F148-4E36-AE87-37E9DE3F3DCB}"/>
                  </a:ext>
                </a:extLst>
              </p:cNvPr>
              <p:cNvSpPr txBox="1"/>
              <p:nvPr/>
            </p:nvSpPr>
            <p:spPr>
              <a:xfrm>
                <a:off x="7238971" y="3039935"/>
                <a:ext cx="4009966" cy="1373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dirty="0">
                    <a:cs typeface="Calibri" pitchFamily="34" charset="0"/>
                  </a:rPr>
                  <a:t> </a:t>
                </a:r>
                <a14:m>
                  <m:oMath xmlns:m="http://schemas.openxmlformats.org/officeDocument/2006/math">
                    <m:d>
                      <m:dPr>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𝑎</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17</m:t>
                            </m:r>
                          </m:e>
                        </m:d>
                        <m:r>
                          <a:rPr lang="en-US" sz="2800" b="0" i="1" smtClean="0">
                            <a:latin typeface="Cambria Math" panose="02040503050406030204" pitchFamily="18" charset="0"/>
                            <a:cs typeface="Calibri" pitchFamily="34" charset="0"/>
                          </a:rPr>
                          <m:t>→</m:t>
                        </m:r>
                        <m:r>
                          <a:rPr lang="en-US" sz="2800" b="0" i="1" smtClean="0">
                            <a:latin typeface="Cambria Math" panose="02040503050406030204" pitchFamily="18" charset="0"/>
                            <a:cs typeface="Calibri" pitchFamily="34" charset="0"/>
                          </a:rPr>
                          <m:t>𝑏</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17</m:t>
                            </m:r>
                          </m:e>
                        </m:d>
                      </m:e>
                    </m:d>
                  </m:oMath>
                </a14:m>
                <a:endParaRPr lang="en-US" sz="2800" b="0" i="1" dirty="0">
                  <a:latin typeface="Cambria Math" panose="02040503050406030204" pitchFamily="18" charset="0"/>
                  <a:cs typeface="Calibri" pitchFamily="34" charset="0"/>
                </a:endParaRPr>
              </a:p>
              <a:p>
                <a:r>
                  <a:rPr lang="en-US" sz="2800" b="0" dirty="0">
                    <a:cs typeface="Calibri" pitchFamily="34" charset="0"/>
                  </a:rPr>
                  <a:t> </a:t>
                </a:r>
                <a14:m>
                  <m:oMath xmlns:m="http://schemas.openxmlformats.org/officeDocument/2006/math">
                    <m:r>
                      <a:rPr lang="en-US" sz="2800" b="0" i="1" smtClean="0">
                        <a:latin typeface="Cambria Math" panose="02040503050406030204" pitchFamily="18" charset="0"/>
                        <a:cs typeface="Calibri" pitchFamily="34" charset="0"/>
                      </a:rPr>
                      <m:t>∧</m:t>
                    </m:r>
                    <m:d>
                      <m:dPr>
                        <m:ctrlPr>
                          <a:rPr lang="en-US" sz="2800" b="0" i="1" smtClean="0">
                            <a:latin typeface="Cambria Math" panose="02040503050406030204" pitchFamily="18" charset="0"/>
                            <a:cs typeface="Calibri" pitchFamily="34" charset="0"/>
                          </a:rPr>
                        </m:ctrlPr>
                      </m:dPr>
                      <m:e>
                        <m:eqArr>
                          <m:eqArrPr>
                            <m:ctrlPr>
                              <a:rPr lang="en-US" sz="2800" b="0" i="1" smtClean="0">
                                <a:latin typeface="Cambria Math" panose="02040503050406030204" pitchFamily="18" charset="0"/>
                                <a:cs typeface="Calibri" pitchFamily="34" charset="0"/>
                              </a:rPr>
                            </m:ctrlPr>
                          </m:eqArrPr>
                          <m:e>
                            <m:r>
                              <a:rPr lang="en-US" sz="2800" b="0" i="1" smtClean="0">
                                <a:latin typeface="Cambria Math" panose="02040503050406030204" pitchFamily="18" charset="0"/>
                                <a:cs typeface="Calibri" pitchFamily="34" charset="0"/>
                              </a:rPr>
                              <m:t>(</m:t>
                            </m:r>
                            <m:r>
                              <a:rPr lang="en-US" sz="2800" b="0" i="1" smtClean="0">
                                <a:latin typeface="Cambria Math" panose="02040503050406030204" pitchFamily="18" charset="0"/>
                                <a:cs typeface="Calibri" pitchFamily="34" charset="0"/>
                              </a:rPr>
                              <m:t>𝑎</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17</m:t>
                                </m:r>
                              </m:e>
                            </m:d>
                            <m:r>
                              <a:rPr lang="en-US" sz="2800" b="0" i="1" smtClean="0">
                                <a:latin typeface="Cambria Math" panose="02040503050406030204" pitchFamily="18" charset="0"/>
                                <a:cs typeface="Calibri" pitchFamily="34" charset="0"/>
                              </a:rPr>
                              <m:t>↔</m:t>
                            </m:r>
                            <m:r>
                              <a:rPr lang="en-US" sz="2800" b="0" i="1" smtClean="0">
                                <a:latin typeface="Cambria Math" panose="02040503050406030204" pitchFamily="18" charset="0"/>
                                <a:cs typeface="Calibri" pitchFamily="34" charset="0"/>
                              </a:rPr>
                              <m:t>𝑏</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17</m:t>
                                </m:r>
                              </m:e>
                            </m:d>
                            <m:r>
                              <a:rPr lang="en-US" sz="2800" b="0" i="1" smtClean="0">
                                <a:latin typeface="Cambria Math" panose="02040503050406030204" pitchFamily="18" charset="0"/>
                                <a:cs typeface="Calibri" pitchFamily="34" charset="0"/>
                              </a:rPr>
                              <m:t>)→</m:t>
                            </m:r>
                          </m:e>
                          <m:e>
                            <m:r>
                              <a:rPr lang="en-US" sz="2800" b="0" i="1" smtClean="0">
                                <a:latin typeface="Cambria Math" panose="02040503050406030204" pitchFamily="18" charset="0"/>
                                <a:cs typeface="Calibri" pitchFamily="34" charset="0"/>
                              </a:rPr>
                              <m:t>𝑎</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16:0</m:t>
                                </m:r>
                              </m:e>
                            </m:d>
                            <m:r>
                              <a:rPr lang="en-US" sz="2800" b="0" i="1" smtClean="0">
                                <a:latin typeface="Cambria Math" panose="02040503050406030204" pitchFamily="18" charset="0"/>
                                <a:cs typeface="Calibri" pitchFamily="34" charset="0"/>
                              </a:rPr>
                              <m:t>≤</m:t>
                            </m:r>
                            <m:r>
                              <a:rPr lang="en-US" sz="2800" b="0" i="1" smtClean="0">
                                <a:latin typeface="Cambria Math" panose="02040503050406030204" pitchFamily="18" charset="0"/>
                                <a:cs typeface="Calibri" pitchFamily="34" charset="0"/>
                              </a:rPr>
                              <m:t>𝑏</m:t>
                            </m:r>
                            <m:d>
                              <m:dPr>
                                <m:begChr m:val="["/>
                                <m:endChr m:val="]"/>
                                <m:ctrlPr>
                                  <a:rPr lang="en-US" sz="2800" b="0" i="1" smtClean="0">
                                    <a:latin typeface="Cambria Math" panose="02040503050406030204" pitchFamily="18" charset="0"/>
                                    <a:cs typeface="Calibri" pitchFamily="34" charset="0"/>
                                  </a:rPr>
                                </m:ctrlPr>
                              </m:dPr>
                              <m:e>
                                <m:r>
                                  <a:rPr lang="en-US" sz="2800" b="0" i="1" smtClean="0">
                                    <a:latin typeface="Cambria Math" panose="02040503050406030204" pitchFamily="18" charset="0"/>
                                    <a:cs typeface="Calibri" pitchFamily="34" charset="0"/>
                                  </a:rPr>
                                  <m:t>16:0</m:t>
                                </m:r>
                              </m:e>
                            </m:d>
                          </m:e>
                        </m:eqArr>
                      </m:e>
                    </m:d>
                  </m:oMath>
                </a14:m>
                <a:endParaRPr lang="en-US" sz="2400" dirty="0"/>
              </a:p>
            </p:txBody>
          </p:sp>
        </mc:Choice>
        <mc:Fallback xmlns="">
          <p:sp>
            <p:nvSpPr>
              <p:cNvPr id="8" name="TextBox 7">
                <a:extLst>
                  <a:ext uri="{FF2B5EF4-FFF2-40B4-BE49-F238E27FC236}">
                    <a16:creationId xmlns:a16="http://schemas.microsoft.com/office/drawing/2014/main" id="{B3CA8B91-F148-4E36-AE87-37E9DE3F3DCB}"/>
                  </a:ext>
                </a:extLst>
              </p:cNvPr>
              <p:cNvSpPr txBox="1">
                <a:spLocks noRot="1" noChangeAspect="1" noMove="1" noResize="1" noEditPoints="1" noAdjustHandles="1" noChangeArrowheads="1" noChangeShapeType="1" noTextEdit="1"/>
              </p:cNvSpPr>
              <p:nvPr/>
            </p:nvSpPr>
            <p:spPr>
              <a:xfrm>
                <a:off x="7238971" y="3039935"/>
                <a:ext cx="4009966" cy="1373581"/>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6661C6-FB7A-4406-8424-8B0D959395C5}"/>
                  </a:ext>
                </a:extLst>
              </p:cNvPr>
              <p:cNvSpPr txBox="1">
                <a:spLocks/>
              </p:cNvSpPr>
              <p:nvPr/>
            </p:nvSpPr>
            <p:spPr>
              <a:xfrm>
                <a:off x="3742313" y="5550106"/>
                <a:ext cx="6993316" cy="609778"/>
              </a:xfrm>
              <a:prstGeom prst="rect">
                <a:avLst/>
              </a:prstGeom>
              <a:ln w="12700">
                <a:miter lim="400000"/>
              </a:ln>
              <a:extLst>
                <a:ext uri="{C572A759-6A51-4108-AA02-DFA0A04FC94B}">
                  <ma14:wrappingTextBoxFlag xmlns:m="http://schemas.openxmlformats.org/officeDocument/2006/math" xmlns:ma14="http://schemas.microsoft.com/office/mac/drawingml/2011/main"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alibri" pitchFamily="34" charset="0"/>
                        </a:rPr>
                        <m:t>𝑎</m:t>
                      </m:r>
                      <m:d>
                        <m:dPr>
                          <m:begChr m:val="["/>
                          <m:endChr m:val="]"/>
                          <m:ctrlPr>
                            <a:rPr lang="en-US" b="0" i="1" smtClean="0">
                              <a:latin typeface="Cambria Math" panose="02040503050406030204" pitchFamily="18" charset="0"/>
                              <a:cs typeface="Calibri" pitchFamily="34" charset="0"/>
                            </a:rPr>
                          </m:ctrlPr>
                        </m:dPr>
                        <m:e>
                          <m:r>
                            <a:rPr lang="en-US" b="0" i="1" smtClean="0">
                              <a:latin typeface="Cambria Math" panose="02040503050406030204" pitchFamily="18" charset="0"/>
                              <a:cs typeface="Calibri" pitchFamily="34" charset="0"/>
                            </a:rPr>
                            <m:t>0:0</m:t>
                          </m:r>
                        </m:e>
                      </m:d>
                      <m:r>
                        <a:rPr lang="en-US" b="0" i="1" smtClean="0">
                          <a:latin typeface="Cambria Math" panose="02040503050406030204" pitchFamily="18" charset="0"/>
                          <a:cs typeface="Calibri" pitchFamily="34" charset="0"/>
                        </a:rPr>
                        <m:t>≤</m:t>
                      </m:r>
                      <m:r>
                        <a:rPr lang="en-US" b="0" i="1" smtClean="0">
                          <a:latin typeface="Cambria Math" panose="02040503050406030204" pitchFamily="18" charset="0"/>
                          <a:cs typeface="Calibri" pitchFamily="34" charset="0"/>
                        </a:rPr>
                        <m:t>𝑏</m:t>
                      </m:r>
                      <m:d>
                        <m:dPr>
                          <m:begChr m:val="["/>
                          <m:endChr m:val="]"/>
                          <m:ctrlPr>
                            <a:rPr lang="en-US" b="0" i="1" smtClean="0">
                              <a:latin typeface="Cambria Math" panose="02040503050406030204" pitchFamily="18" charset="0"/>
                              <a:cs typeface="Calibri" pitchFamily="34" charset="0"/>
                            </a:rPr>
                          </m:ctrlPr>
                        </m:dPr>
                        <m:e>
                          <m:r>
                            <a:rPr lang="en-US" b="0" i="1" smtClean="0">
                              <a:latin typeface="Cambria Math" panose="02040503050406030204" pitchFamily="18" charset="0"/>
                              <a:cs typeface="Calibri" pitchFamily="34" charset="0"/>
                            </a:rPr>
                            <m:t>0:0</m:t>
                          </m:r>
                        </m:e>
                      </m:d>
                      <m:r>
                        <a:rPr lang="en-US" b="0" i="1" smtClean="0">
                          <a:latin typeface="Cambria Math" panose="02040503050406030204" pitchFamily="18" charset="0"/>
                          <a:cs typeface="Calibri" pitchFamily="34" charset="0"/>
                        </a:rPr>
                        <m:t>↔</m:t>
                      </m:r>
                      <m:d>
                        <m:dPr>
                          <m:ctrlPr>
                            <a:rPr lang="en-US" i="1">
                              <a:latin typeface="Cambria Math" panose="02040503050406030204" pitchFamily="18" charset="0"/>
                              <a:cs typeface="Calibri" pitchFamily="34" charset="0"/>
                            </a:rPr>
                          </m:ctrlPr>
                        </m:dPr>
                        <m:e>
                          <m:r>
                            <a:rPr lang="en-US" i="1">
                              <a:latin typeface="Cambria Math" panose="02040503050406030204" pitchFamily="18" charset="0"/>
                              <a:cs typeface="Calibri" pitchFamily="34" charset="0"/>
                            </a:rPr>
                            <m:t>𝑎</m:t>
                          </m:r>
                          <m:d>
                            <m:dPr>
                              <m:begChr m:val="["/>
                              <m:endChr m:val="]"/>
                              <m:ctrlPr>
                                <a:rPr lang="en-US" i="1">
                                  <a:latin typeface="Cambria Math" panose="02040503050406030204" pitchFamily="18" charset="0"/>
                                  <a:cs typeface="Calibri" pitchFamily="34" charset="0"/>
                                </a:rPr>
                              </m:ctrlPr>
                            </m:dPr>
                            <m:e>
                              <m:r>
                                <a:rPr lang="en-US" i="1">
                                  <a:latin typeface="Cambria Math" panose="02040503050406030204" pitchFamily="18" charset="0"/>
                                  <a:cs typeface="Calibri" pitchFamily="34" charset="0"/>
                                </a:rPr>
                                <m:t>0</m:t>
                              </m:r>
                            </m:e>
                          </m:d>
                          <m:r>
                            <a:rPr lang="en-US" i="1">
                              <a:latin typeface="Cambria Math" panose="02040503050406030204" pitchFamily="18" charset="0"/>
                              <a:cs typeface="Calibri" pitchFamily="34" charset="0"/>
                            </a:rPr>
                            <m:t>→</m:t>
                          </m:r>
                          <m:r>
                            <a:rPr lang="en-US" i="1">
                              <a:latin typeface="Cambria Math" panose="02040503050406030204" pitchFamily="18" charset="0"/>
                              <a:cs typeface="Calibri" pitchFamily="34" charset="0"/>
                            </a:rPr>
                            <m:t>𝑏</m:t>
                          </m:r>
                          <m:d>
                            <m:dPr>
                              <m:begChr m:val="["/>
                              <m:endChr m:val="]"/>
                              <m:ctrlPr>
                                <a:rPr lang="en-US" i="1">
                                  <a:latin typeface="Cambria Math" panose="02040503050406030204" pitchFamily="18" charset="0"/>
                                  <a:cs typeface="Calibri" pitchFamily="34" charset="0"/>
                                </a:rPr>
                              </m:ctrlPr>
                            </m:dPr>
                            <m:e>
                              <m:r>
                                <a:rPr lang="en-US" i="1">
                                  <a:latin typeface="Cambria Math" panose="02040503050406030204" pitchFamily="18" charset="0"/>
                                  <a:cs typeface="Calibri" pitchFamily="34" charset="0"/>
                                </a:rPr>
                                <m:t>0</m:t>
                              </m:r>
                            </m:e>
                          </m:d>
                        </m:e>
                      </m:d>
                    </m:oMath>
                  </m:oMathPara>
                </a14:m>
                <a:endParaRPr lang="en-US">
                  <a:cs typeface="Calibri" pitchFamily="34" charset="0"/>
                </a:endParaRPr>
              </a:p>
            </p:txBody>
          </p:sp>
        </mc:Choice>
        <mc:Fallback xmlns="">
          <p:sp>
            <p:nvSpPr>
              <p:cNvPr id="7" name="Content Placeholder 2">
                <a:extLst>
                  <a:ext uri="{FF2B5EF4-FFF2-40B4-BE49-F238E27FC236}">
                    <a16:creationId xmlns:a16="http://schemas.microsoft.com/office/drawing/2014/main" id="{BC6661C6-FB7A-4406-8424-8B0D959395C5}"/>
                  </a:ext>
                </a:extLst>
              </p:cNvPr>
              <p:cNvSpPr txBox="1">
                <a:spLocks noRot="1" noChangeAspect="1" noMove="1" noResize="1" noEditPoints="1" noAdjustHandles="1" noChangeArrowheads="1" noChangeShapeType="1" noTextEdit="1"/>
              </p:cNvSpPr>
              <p:nvPr/>
            </p:nvSpPr>
            <p:spPr>
              <a:xfrm>
                <a:off x="3742313" y="5550106"/>
                <a:ext cx="6993316" cy="609778"/>
              </a:xfrm>
              <a:prstGeom prst="rect">
                <a:avLst/>
              </a:prstGeom>
              <a:blipFill>
                <a:blip r:embed="rId6"/>
                <a:stretch>
                  <a:fillRect/>
                </a:stretch>
              </a:blipFill>
              <a:ln w="12700">
                <a:miter lim="400000"/>
              </a:ln>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p:sp>
        <p:nvSpPr>
          <p:cNvPr id="10" name="TextBox 9">
            <a:extLst>
              <a:ext uri="{FF2B5EF4-FFF2-40B4-BE49-F238E27FC236}">
                <a16:creationId xmlns:a16="http://schemas.microsoft.com/office/drawing/2014/main" id="{4A58B0DA-D63A-45EE-B47A-E7C81F5C7D42}"/>
              </a:ext>
            </a:extLst>
          </p:cNvPr>
          <p:cNvSpPr txBox="1"/>
          <p:nvPr/>
        </p:nvSpPr>
        <p:spPr>
          <a:xfrm>
            <a:off x="7238971" y="5066565"/>
            <a:ext cx="40099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a:cs typeface="Calibri" pitchFamily="34" charset="0"/>
              </a:rPr>
              <a:t> </a:t>
            </a:r>
            <a:endParaRPr lang="en-US" sz="2800" b="0" i="1">
              <a:latin typeface="Cambria Math" panose="02040503050406030204" pitchFamily="18" charset="0"/>
              <a:cs typeface="Calibri"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E5FC4DB-85A2-4AAB-86BD-F31A9060CA78}"/>
                  </a:ext>
                </a:extLst>
              </p:cNvPr>
              <p:cNvSpPr txBox="1"/>
              <p:nvPr/>
            </p:nvSpPr>
            <p:spPr>
              <a:xfrm>
                <a:off x="6862604" y="4541374"/>
                <a:ext cx="587141"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m:t>
                      </m:r>
                    </m:oMath>
                  </m:oMathPara>
                </a14:m>
                <a:endParaRPr kumimoji="0" lang="en-US" sz="4800" b="0" i="0" u="none" strike="noStrike" cap="none" spc="0" normalizeH="0" baseline="0">
                  <a:ln>
                    <a:noFill/>
                  </a:ln>
                  <a:solidFill>
                    <a:srgbClr val="000000"/>
                  </a:solidFill>
                  <a:effectLst/>
                  <a:uFillTx/>
                  <a:ea typeface="+mj-ea"/>
                  <a:cs typeface="+mj-cs"/>
                  <a:sym typeface="Calibri"/>
                </a:endParaRPr>
              </a:p>
            </p:txBody>
          </p:sp>
        </mc:Choice>
        <mc:Fallback xmlns="">
          <p:sp>
            <p:nvSpPr>
              <p:cNvPr id="12" name="TextBox 11">
                <a:extLst>
                  <a:ext uri="{FF2B5EF4-FFF2-40B4-BE49-F238E27FC236}">
                    <a16:creationId xmlns:a16="http://schemas.microsoft.com/office/drawing/2014/main" id="{DE5FC4DB-85A2-4AAB-86BD-F31A9060CA78}"/>
                  </a:ext>
                </a:extLst>
              </p:cNvPr>
              <p:cNvSpPr txBox="1">
                <a:spLocks noRot="1" noChangeAspect="1" noMove="1" noResize="1" noEditPoints="1" noAdjustHandles="1" noChangeArrowheads="1" noChangeShapeType="1" noTextEdit="1"/>
              </p:cNvSpPr>
              <p:nvPr/>
            </p:nvSpPr>
            <p:spPr>
              <a:xfrm>
                <a:off x="6862604" y="4541374"/>
                <a:ext cx="587141" cy="738664"/>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p:sp>
        <p:nvSpPr>
          <p:cNvPr id="13" name="Freeform 5">
            <a:extLst>
              <a:ext uri="{FF2B5EF4-FFF2-40B4-BE49-F238E27FC236}">
                <a16:creationId xmlns:a16="http://schemas.microsoft.com/office/drawing/2014/main" id="{4372A3D0-15D1-4835-878A-FE99ADFFB913}"/>
              </a:ext>
            </a:extLst>
          </p:cNvPr>
          <p:cNvSpPr>
            <a:spLocks/>
          </p:cNvSpPr>
          <p:nvPr/>
        </p:nvSpPr>
        <p:spPr bwMode="auto">
          <a:xfrm rot="5400000">
            <a:off x="7079257" y="2242678"/>
            <a:ext cx="229100" cy="757113"/>
          </a:xfrm>
          <a:custGeom>
            <a:avLst/>
            <a:gdLst>
              <a:gd name="T0" fmla="*/ 0 w 69"/>
              <a:gd name="T1" fmla="*/ 0 h 137"/>
              <a:gd name="T2" fmla="*/ 69 w 69"/>
              <a:gd name="T3" fmla="*/ 69 h 137"/>
              <a:gd name="T4" fmla="*/ 0 w 69"/>
              <a:gd name="T5" fmla="*/ 137 h 137"/>
            </a:gdLst>
            <a:ahLst/>
            <a:cxnLst>
              <a:cxn ang="0">
                <a:pos x="T0" y="T1"/>
              </a:cxn>
              <a:cxn ang="0">
                <a:pos x="T2" y="T3"/>
              </a:cxn>
              <a:cxn ang="0">
                <a:pos x="T4" y="T5"/>
              </a:cxn>
            </a:cxnLst>
            <a:rect l="0" t="0" r="r" b="b"/>
            <a:pathLst>
              <a:path w="69" h="137">
                <a:moveTo>
                  <a:pt x="0" y="0"/>
                </a:moveTo>
                <a:lnTo>
                  <a:pt x="69" y="69"/>
                </a:lnTo>
                <a:lnTo>
                  <a:pt x="0" y="137"/>
                </a:lnTo>
              </a:path>
            </a:pathLst>
          </a:custGeom>
          <a:noFill/>
          <a:ln w="25400" cap="sq">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592414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7A06F4-AAE9-4DC8-B50B-435A3E0185BD}"/>
                  </a:ext>
                </a:extLst>
              </p:cNvPr>
              <p:cNvSpPr>
                <a:spLocks noGrp="1"/>
              </p:cNvSpPr>
              <p:nvPr>
                <p:ph type="title"/>
              </p:nvPr>
            </p:nvSpPr>
            <p:spPr>
              <a:xfrm>
                <a:off x="186431" y="365125"/>
                <a:ext cx="11922711" cy="1325563"/>
              </a:xfrm>
            </p:spPr>
            <p:txBody>
              <a:bodyPr>
                <a:normAutofit/>
              </a:bodyPr>
              <a:lstStyle/>
              <a:p>
                <a:r>
                  <a:rPr lang="en-US" sz="4000" dirty="0"/>
                  <a:t>A Solver for </a:t>
                </a:r>
                <a14:m>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 ≤,=:</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𝑈</m:t>
                    </m:r>
                    <m:r>
                      <a:rPr lang="en-US" sz="3600" i="1">
                        <a:latin typeface="Cambria Math" panose="02040503050406030204" pitchFamily="18" charset="0"/>
                      </a:rPr>
                      <m:t>→</m:t>
                    </m:r>
                    <m:r>
                      <a:rPr lang="en-US" sz="3600" i="1">
                        <a:latin typeface="Cambria Math" panose="02040503050406030204" pitchFamily="18" charset="0"/>
                      </a:rPr>
                      <m:t>𝐵𝑜𝑜𝑙</m:t>
                    </m:r>
                    <m:r>
                      <a:rPr lang="en-US" sz="3600" i="1">
                        <a:latin typeface="Cambria Math" panose="02040503050406030204" pitchFamily="18" charset="0"/>
                      </a:rPr>
                      <m:t>⟩</m:t>
                    </m:r>
                  </m:oMath>
                </a14:m>
                <a:r>
                  <a:rPr lang="en-US" sz="3600" dirty="0"/>
                  <a:t>   </a:t>
                </a:r>
                <a14:m>
                  <m:oMath xmlns:m="http://schemas.openxmlformats.org/officeDocument/2006/math">
                    <m:d>
                      <m:dPr>
                        <m:begChr m:val="|"/>
                        <m:endChr m:val="|"/>
                        <m:ctrlPr>
                          <a:rPr lang="en-US" sz="3600" b="0" i="1" dirty="0" smtClean="0">
                            <a:latin typeface="Cambria Math" panose="02040503050406030204" pitchFamily="18" charset="0"/>
                          </a:rPr>
                        </m:ctrlPr>
                      </m:dPr>
                      <m:e>
                        <m:r>
                          <a:rPr lang="en-US" sz="3600" b="0" i="1" dirty="0" smtClean="0">
                            <a:latin typeface="Cambria Math" panose="02040503050406030204" pitchFamily="18" charset="0"/>
                          </a:rPr>
                          <m:t>𝑈</m:t>
                        </m:r>
                      </m:e>
                    </m:d>
                    <m:r>
                      <a:rPr lang="en-US" sz="3600" i="1" dirty="0">
                        <a:latin typeface="Cambria Math" panose="02040503050406030204" pitchFamily="18" charset="0"/>
                      </a:rPr>
                      <m:t>=196608</m:t>
                    </m:r>
                  </m:oMath>
                </a14:m>
                <a:endParaRPr lang="en-US" sz="4000" dirty="0"/>
              </a:p>
            </p:txBody>
          </p:sp>
        </mc:Choice>
        <mc:Fallback xmlns="">
          <p:sp>
            <p:nvSpPr>
              <p:cNvPr id="2" name="Title 1">
                <a:extLst>
                  <a:ext uri="{FF2B5EF4-FFF2-40B4-BE49-F238E27FC236}">
                    <a16:creationId xmlns:a16="http://schemas.microsoft.com/office/drawing/2014/main" id="{EF7A06F4-AAE9-4DC8-B50B-435A3E0185BD}"/>
                  </a:ext>
                </a:extLst>
              </p:cNvPr>
              <p:cNvSpPr>
                <a:spLocks noGrp="1" noRot="1" noChangeAspect="1" noMove="1" noResize="1" noEditPoints="1" noAdjustHandles="1" noChangeArrowheads="1" noChangeShapeType="1" noTextEdit="1"/>
              </p:cNvSpPr>
              <p:nvPr>
                <p:ph type="title"/>
              </p:nvPr>
            </p:nvSpPr>
            <p:spPr>
              <a:xfrm>
                <a:off x="186431" y="365125"/>
                <a:ext cx="11922711" cy="1325563"/>
              </a:xfrm>
              <a:blipFill>
                <a:blip r:embed="rId2"/>
                <a:stretch>
                  <a:fillRect l="-219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A3F7C7C3-8619-4EF3-B98D-7A177F58258F}"/>
              </a:ext>
            </a:extLst>
          </p:cNvPr>
          <p:cNvSpPr>
            <a:spLocks noGrp="1"/>
          </p:cNvSpPr>
          <p:nvPr>
            <p:ph type="body" idx="1"/>
          </p:nvPr>
        </p:nvSpPr>
        <p:spPr>
          <a:xfrm>
            <a:off x="606160" y="1784477"/>
            <a:ext cx="10515600" cy="4529886"/>
          </a:xfrm>
        </p:spPr>
        <p:txBody>
          <a:bodyPr/>
          <a:lstStyle/>
          <a:p>
            <a:pPr marL="0" indent="0">
              <a:buNone/>
            </a:pPr>
            <a:r>
              <a:rPr lang="en-US" dirty="0"/>
              <a:t>Combining two views</a:t>
            </a:r>
          </a:p>
          <a:p>
            <a:pPr lvl="1"/>
            <a:endParaRPr lang="en-US" dirty="0"/>
          </a:p>
        </p:txBody>
      </p:sp>
      <p:sp>
        <p:nvSpPr>
          <p:cNvPr id="10" name="TextBox 9">
            <a:extLst>
              <a:ext uri="{FF2B5EF4-FFF2-40B4-BE49-F238E27FC236}">
                <a16:creationId xmlns:a16="http://schemas.microsoft.com/office/drawing/2014/main" id="{4A58B0DA-D63A-45EE-B47A-E7C81F5C7D42}"/>
              </a:ext>
            </a:extLst>
          </p:cNvPr>
          <p:cNvSpPr txBox="1"/>
          <p:nvPr/>
        </p:nvSpPr>
        <p:spPr>
          <a:xfrm>
            <a:off x="7238971" y="5066565"/>
            <a:ext cx="4009966"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a:cs typeface="Calibri" pitchFamily="34" charset="0"/>
              </a:rPr>
              <a:t> </a:t>
            </a:r>
            <a:endParaRPr lang="en-US" sz="2800" b="0" i="1">
              <a:latin typeface="Cambria Math" panose="02040503050406030204" pitchFamily="18" charset="0"/>
              <a:cs typeface="Calibri" pitchFamily="34" charset="0"/>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0FEDB7F-76A1-402D-BF37-6F2EBD7929E8}"/>
                  </a:ext>
                </a:extLst>
              </p:cNvPr>
              <p:cNvSpPr txBox="1">
                <a:spLocks/>
              </p:cNvSpPr>
              <p:nvPr/>
            </p:nvSpPr>
            <p:spPr>
              <a:xfrm>
                <a:off x="2016406" y="2509498"/>
                <a:ext cx="1597550" cy="473058"/>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Calibri" pitchFamily="34" charset="0"/>
                        </a:rPr>
                        <m:t>𝑎</m:t>
                      </m:r>
                      <m:r>
                        <a:rPr lang="en-US" sz="3200" b="0" i="1" smtClean="0">
                          <a:latin typeface="Cambria Math" panose="02040503050406030204" pitchFamily="18" charset="0"/>
                          <a:cs typeface="Calibri" pitchFamily="34" charset="0"/>
                        </a:rPr>
                        <m:t>=</m:t>
                      </m:r>
                      <m:r>
                        <a:rPr lang="en-US" sz="3200" b="0" i="1" smtClean="0">
                          <a:latin typeface="Cambria Math" panose="02040503050406030204" pitchFamily="18" charset="0"/>
                          <a:cs typeface="Calibri" pitchFamily="34" charset="0"/>
                        </a:rPr>
                        <m:t>𝑏</m:t>
                      </m:r>
                    </m:oMath>
                  </m:oMathPara>
                </a14:m>
                <a:endParaRPr lang="en-US" sz="3200">
                  <a:cs typeface="Calibri" pitchFamily="34" charset="0"/>
                </a:endParaRPr>
              </a:p>
            </p:txBody>
          </p:sp>
        </mc:Choice>
        <mc:Fallback xmlns="">
          <p:sp>
            <p:nvSpPr>
              <p:cNvPr id="5" name="Content Placeholder 2">
                <a:extLst>
                  <a:ext uri="{FF2B5EF4-FFF2-40B4-BE49-F238E27FC236}">
                    <a16:creationId xmlns:a16="http://schemas.microsoft.com/office/drawing/2014/main" id="{10FEDB7F-76A1-402D-BF37-6F2EBD7929E8}"/>
                  </a:ext>
                </a:extLst>
              </p:cNvPr>
              <p:cNvSpPr txBox="1">
                <a:spLocks noRot="1" noChangeAspect="1" noMove="1" noResize="1" noEditPoints="1" noAdjustHandles="1" noChangeArrowheads="1" noChangeShapeType="1" noTextEdit="1"/>
              </p:cNvSpPr>
              <p:nvPr/>
            </p:nvSpPr>
            <p:spPr>
              <a:xfrm>
                <a:off x="2016406" y="2509498"/>
                <a:ext cx="1597550" cy="473058"/>
              </a:xfrm>
              <a:prstGeom prst="rect">
                <a:avLst/>
              </a:prstGeom>
              <a:blipFill>
                <a:blip r:embed="rId3"/>
                <a:stretch>
                  <a:fillRect/>
                </a:stretch>
              </a:blipFill>
              <a:ln w="12700">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8E0792F-3DED-412E-A87B-60F49CB14AC1}"/>
                  </a:ext>
                </a:extLst>
              </p:cNvPr>
              <p:cNvSpPr txBox="1">
                <a:spLocks/>
              </p:cNvSpPr>
              <p:nvPr/>
            </p:nvSpPr>
            <p:spPr>
              <a:xfrm>
                <a:off x="7761084" y="2509498"/>
                <a:ext cx="1597550" cy="473058"/>
              </a:xfrm>
              <a:prstGeom prst="rect">
                <a:avLst/>
              </a:prstGeom>
              <a:ln w="12700">
                <a:miter lim="400000"/>
              </a:ln>
              <a:extLst>
                <a:ext uri="{C572A759-6A51-4108-AA02-DFA0A04FC94B}">
                  <ma14:wrappingTextBoxFlag xmlns:m="http://schemas.openxmlformats.org/officeDocument/2006/math" xmlns:ma14="http://schemas.microsoft.com/office/mac/drawingml/2011/main"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algn="ctr" hangingPunct="1">
                  <a:buFont typeface="Arial"/>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Calibri" pitchFamily="34" charset="0"/>
                        </a:rPr>
                        <m:t>𝑎</m:t>
                      </m:r>
                      <m:r>
                        <a:rPr lang="en-US" sz="3200" b="0" i="1" smtClean="0">
                          <a:latin typeface="Cambria Math" panose="02040503050406030204" pitchFamily="18" charset="0"/>
                          <a:cs typeface="Calibri" pitchFamily="34" charset="0"/>
                        </a:rPr>
                        <m:t>≤</m:t>
                      </m:r>
                      <m:r>
                        <a:rPr lang="en-US" sz="3200" b="0" i="1" smtClean="0">
                          <a:latin typeface="Cambria Math" panose="02040503050406030204" pitchFamily="18" charset="0"/>
                          <a:cs typeface="Calibri" pitchFamily="34" charset="0"/>
                        </a:rPr>
                        <m:t>𝑏</m:t>
                      </m:r>
                    </m:oMath>
                  </m:oMathPara>
                </a14:m>
                <a:endParaRPr lang="en-US" sz="3200">
                  <a:cs typeface="Calibri" pitchFamily="34" charset="0"/>
                </a:endParaRPr>
              </a:p>
            </p:txBody>
          </p:sp>
        </mc:Choice>
        <mc:Fallback xmlns="">
          <p:sp>
            <p:nvSpPr>
              <p:cNvPr id="6" name="Content Placeholder 2">
                <a:extLst>
                  <a:ext uri="{FF2B5EF4-FFF2-40B4-BE49-F238E27FC236}">
                    <a16:creationId xmlns:a16="http://schemas.microsoft.com/office/drawing/2014/main" id="{38E0792F-3DED-412E-A87B-60F49CB14AC1}"/>
                  </a:ext>
                </a:extLst>
              </p:cNvPr>
              <p:cNvSpPr txBox="1">
                <a:spLocks noRot="1" noChangeAspect="1" noMove="1" noResize="1" noEditPoints="1" noAdjustHandles="1" noChangeArrowheads="1" noChangeShapeType="1" noTextEdit="1"/>
              </p:cNvSpPr>
              <p:nvPr/>
            </p:nvSpPr>
            <p:spPr>
              <a:xfrm>
                <a:off x="7761084" y="2509498"/>
                <a:ext cx="1597550" cy="473058"/>
              </a:xfrm>
              <a:prstGeom prst="rect">
                <a:avLst/>
              </a:prstGeom>
              <a:blipFill>
                <a:blip r:embed="rId4"/>
                <a:stretch>
                  <a:fillRect/>
                </a:stretch>
              </a:blipFill>
              <a:ln w="12700">
                <a:miter lim="400000"/>
              </a:ln>
              <a:extLst>
                <a:ext uri="{C572A759-6A51-4108-AA02-DFA0A04FC94B}">
                  <ma14:wrappingTextBoxFlag xmlns:a14="http://schemas.microsoft.com/office/drawing/2010/main" xmlns:m="http://schemas.openxmlformats.org/officeDocument/2006/math" xmlns:ma14="http://schemas.microsoft.com/office/mac/drawingml/2011/main" xmlns="" val="1"/>
                </a:ext>
              </a:extLst>
            </p:spPr>
            <p:txBody>
              <a:bodyPr/>
              <a:lstStyle/>
              <a:p>
                <a:r>
                  <a:rPr lang="en-US">
                    <a:noFill/>
                  </a:rPr>
                  <a:t> </a:t>
                </a:r>
              </a:p>
            </p:txBody>
          </p:sp>
        </mc:Fallback>
      </mc:AlternateContent>
      <p:sp>
        <p:nvSpPr>
          <p:cNvPr id="9" name="TextBox 8">
            <a:extLst>
              <a:ext uri="{FF2B5EF4-FFF2-40B4-BE49-F238E27FC236}">
                <a16:creationId xmlns:a16="http://schemas.microsoft.com/office/drawing/2014/main" id="{95FAA997-8F60-4D75-916F-99737EE3CA5F}"/>
              </a:ext>
            </a:extLst>
          </p:cNvPr>
          <p:cNvSpPr txBox="1"/>
          <p:nvPr/>
        </p:nvSpPr>
        <p:spPr>
          <a:xfrm>
            <a:off x="2065297" y="3424040"/>
            <a:ext cx="14997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j-lt"/>
                <a:ea typeface="+mj-ea"/>
                <a:cs typeface="+mj-cs"/>
                <a:sym typeface="Calibri"/>
              </a:rPr>
              <a:t>Equality View</a:t>
            </a:r>
          </a:p>
        </p:txBody>
      </p:sp>
      <p:sp>
        <p:nvSpPr>
          <p:cNvPr id="16" name="TextBox 15">
            <a:extLst>
              <a:ext uri="{FF2B5EF4-FFF2-40B4-BE49-F238E27FC236}">
                <a16:creationId xmlns:a16="http://schemas.microsoft.com/office/drawing/2014/main" id="{B31EA5A3-7994-45F4-8322-98BA98DC388B}"/>
              </a:ext>
            </a:extLst>
          </p:cNvPr>
          <p:cNvSpPr txBox="1"/>
          <p:nvPr/>
        </p:nvSpPr>
        <p:spPr>
          <a:xfrm>
            <a:off x="7887741" y="3408832"/>
            <a:ext cx="15430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t>Bit-Blast</a:t>
            </a:r>
            <a:r>
              <a:rPr kumimoji="0" lang="en-US" sz="1800" b="0" i="0" u="none" strike="noStrike" cap="none" spc="0" normalizeH="0" baseline="0">
                <a:ln>
                  <a:noFill/>
                </a:ln>
                <a:solidFill>
                  <a:srgbClr val="000000"/>
                </a:solidFill>
                <a:effectLst/>
                <a:uFillTx/>
                <a:latin typeface="+mj-lt"/>
                <a:ea typeface="+mj-ea"/>
                <a:cs typeface="+mj-cs"/>
                <a:sym typeface="Calibri"/>
              </a:rPr>
              <a:t> View</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2FF6828-F461-45CA-B530-892CF3B9A21F}"/>
                  </a:ext>
                </a:extLst>
              </p:cNvPr>
              <p:cNvSpPr txBox="1"/>
              <p:nvPr/>
            </p:nvSpPr>
            <p:spPr>
              <a:xfrm>
                <a:off x="4405896" y="5748213"/>
                <a:ext cx="4502002"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𝑏𝑣</m:t>
                      </m:r>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2</m:t>
                      </m:r>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𝑐h𝑎𝑟</m:t>
                      </m:r>
                      <m:d>
                        <m:dPr>
                          <m:ctrlP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ctrlPr>
                        </m:dPr>
                        <m:e>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𝑎</m:t>
                          </m:r>
                          <m:d>
                            <m:dPr>
                              <m:begChr m:val="["/>
                              <m:endChr m:val="]"/>
                              <m:ctrlP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ctrlPr>
                            </m:dPr>
                            <m:e>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17</m:t>
                              </m:r>
                            </m:e>
                          </m:d>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 …, </m:t>
                          </m:r>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𝑎</m:t>
                          </m:r>
                          <m:d>
                            <m:dPr>
                              <m:begChr m:val="["/>
                              <m:endChr m:val="]"/>
                              <m:ctrlP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ctrlPr>
                            </m:dPr>
                            <m:e>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0</m:t>
                              </m:r>
                            </m:e>
                          </m:d>
                        </m:e>
                      </m:d>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m:t>
                      </m:r>
                      <m:r>
                        <a:rPr kumimoji="0" lang="en-US" sz="2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𝑎</m:t>
                      </m:r>
                    </m:oMath>
                  </m:oMathPara>
                </a14:m>
                <a:endParaRPr kumimoji="0" lang="en-US" sz="2800" b="0" i="0" u="none" strike="noStrike" cap="none" spc="0" normalizeH="0" baseline="0" dirty="0">
                  <a:ln>
                    <a:noFill/>
                  </a:ln>
                  <a:solidFill>
                    <a:srgbClr val="000000"/>
                  </a:solidFill>
                  <a:effectLst/>
                  <a:uFillTx/>
                  <a:ea typeface="+mj-ea"/>
                  <a:cs typeface="+mj-cs"/>
                  <a:sym typeface="Calibri"/>
                </a:endParaRPr>
              </a:p>
            </p:txBody>
          </p:sp>
        </mc:Choice>
        <mc:Fallback xmlns="">
          <p:sp>
            <p:nvSpPr>
              <p:cNvPr id="18" name="TextBox 17">
                <a:extLst>
                  <a:ext uri="{FF2B5EF4-FFF2-40B4-BE49-F238E27FC236}">
                    <a16:creationId xmlns:a16="http://schemas.microsoft.com/office/drawing/2014/main" id="{52FF6828-F461-45CA-B530-892CF3B9A21F}"/>
                  </a:ext>
                </a:extLst>
              </p:cNvPr>
              <p:cNvSpPr txBox="1">
                <a:spLocks noRot="1" noChangeAspect="1" noMove="1" noResize="1" noEditPoints="1" noAdjustHandles="1" noChangeArrowheads="1" noChangeShapeType="1" noTextEdit="1"/>
              </p:cNvSpPr>
              <p:nvPr/>
            </p:nvSpPr>
            <p:spPr>
              <a:xfrm>
                <a:off x="4405896" y="5748213"/>
                <a:ext cx="4502002" cy="43088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2A997C0-1D40-4103-9A3B-E04CAA287FA9}"/>
                  </a:ext>
                </a:extLst>
              </p:cNvPr>
              <p:cNvSpPr txBox="1"/>
              <p:nvPr/>
            </p:nvSpPr>
            <p:spPr>
              <a:xfrm>
                <a:off x="1863342" y="4383191"/>
                <a:ext cx="9993659" cy="8291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r>
                        <a:rPr lang="en-US" sz="2400" i="1" smtClean="0">
                          <a:latin typeface="Cambria Math" panose="02040503050406030204" pitchFamily="18" charset="0"/>
                        </a:rPr>
                        <m:t>𝑈</m:t>
                      </m:r>
                      <m:r>
                        <a:rPr lang="en-US" sz="2400" i="1" smtClean="0">
                          <a:latin typeface="Cambria Math" panose="02040503050406030204" pitchFamily="18" charset="0"/>
                        </a:rPr>
                        <m:t>, ≤,=:</m:t>
                      </m:r>
                      <m:r>
                        <a:rPr lang="en-US" sz="2400" i="1" smtClean="0">
                          <a:latin typeface="Cambria Math" panose="02040503050406030204" pitchFamily="18" charset="0"/>
                        </a:rPr>
                        <m:t>𝑈</m:t>
                      </m:r>
                      <m:r>
                        <a:rPr lang="en-US" sz="2400" i="1" smtClean="0">
                          <a:latin typeface="Cambria Math" panose="02040503050406030204" pitchFamily="18" charset="0"/>
                        </a:rPr>
                        <m:t>×</m:t>
                      </m:r>
                      <m:r>
                        <a:rPr lang="en-US" sz="2400" i="1" smtClean="0">
                          <a:latin typeface="Cambria Math" panose="02040503050406030204" pitchFamily="18" charset="0"/>
                        </a:rPr>
                        <m:t>𝑈</m:t>
                      </m:r>
                      <m:r>
                        <a:rPr lang="en-US" sz="2400" i="1" smtClean="0">
                          <a:latin typeface="Cambria Math" panose="02040503050406030204" pitchFamily="18" charset="0"/>
                        </a:rPr>
                        <m:t>→</m:t>
                      </m:r>
                      <m:r>
                        <a:rPr lang="en-US" sz="2400" i="1" smtClean="0">
                          <a:latin typeface="Cambria Math" panose="02040503050406030204" pitchFamily="18" charset="0"/>
                        </a:rPr>
                        <m:t>𝐵𝑜𝑜𝑙</m:t>
                      </m:r>
                      <m:r>
                        <a:rPr lang="en-US" sz="2400" b="0" i="1" smtClean="0">
                          <a:latin typeface="Cambria Math" panose="02040503050406030204" pitchFamily="18" charset="0"/>
                        </a:rPr>
                        <m:t>, </m:t>
                      </m:r>
                      <m:r>
                        <a:rPr lang="en-US" sz="2400" b="0" i="1" smtClean="0">
                          <a:latin typeface="Cambria Math" panose="02040503050406030204" pitchFamily="18" charset="0"/>
                        </a:rPr>
                        <m:t>𝑏𝑣</m:t>
                      </m:r>
                      <m:r>
                        <a:rPr lang="en-US" sz="2400" b="0" i="1" smtClean="0">
                          <a:latin typeface="Cambria Math" panose="02040503050406030204" pitchFamily="18" charset="0"/>
                        </a:rPr>
                        <m:t>2</m:t>
                      </m:r>
                      <m:r>
                        <a:rPr lang="en-US" sz="2400" b="0" i="1" smtClean="0">
                          <a:latin typeface="Cambria Math" panose="02040503050406030204" pitchFamily="18" charset="0"/>
                        </a:rPr>
                        <m:t>𝑐h𝑎𝑟</m:t>
                      </m:r>
                      <m:r>
                        <a:rPr lang="en-US" sz="2400" b="0" i="1" smtClean="0">
                          <a:latin typeface="Cambria Math" panose="02040503050406030204" pitchFamily="18" charset="0"/>
                        </a:rPr>
                        <m:t> :</m:t>
                      </m:r>
                      <m:r>
                        <a:rPr lang="en-US" sz="2400" b="0" i="1" smtClean="0">
                          <a:latin typeface="Cambria Math" panose="02040503050406030204" pitchFamily="18" charset="0"/>
                        </a:rPr>
                        <m:t>𝐵𝑜𝑜</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𝑙</m:t>
                          </m:r>
                        </m:e>
                        <m:sup>
                          <m:r>
                            <a:rPr lang="en-US" sz="2400" b="0" i="1" smtClean="0">
                              <a:latin typeface="Cambria Math" panose="02040503050406030204" pitchFamily="18" charset="0"/>
                            </a:rPr>
                            <m:t>18</m:t>
                          </m:r>
                        </m:sup>
                      </m:sSup>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 </m:t>
                      </m:r>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𝐵𝑜𝑜𝑙</m:t>
                      </m:r>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𝐵𝑜𝑜𝑙</m:t>
                      </m:r>
                      <m:r>
                        <a:rPr lang="en-US" sz="2400" b="0" i="1" smtClean="0">
                          <a:latin typeface="Cambria Math" panose="02040503050406030204" pitchFamily="18" charset="0"/>
                        </a:rPr>
                        <m:t>, …,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17</m:t>
                          </m:r>
                        </m:e>
                      </m:d>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𝐵𝑜𝑜𝑙</m:t>
                      </m:r>
                      <m:r>
                        <a:rPr lang="en-US" sz="2400" i="1" smtClean="0">
                          <a:latin typeface="Cambria Math" panose="02040503050406030204" pitchFamily="18" charset="0"/>
                        </a:rPr>
                        <m:t>⟩</m:t>
                      </m:r>
                    </m:oMath>
                  </m:oMathPara>
                </a14:m>
                <a:endParaRPr lang="en-US" sz="2400" dirty="0"/>
              </a:p>
            </p:txBody>
          </p:sp>
        </mc:Choice>
        <mc:Fallback xmlns="">
          <p:sp>
            <p:nvSpPr>
              <p:cNvPr id="21" name="TextBox 20">
                <a:extLst>
                  <a:ext uri="{FF2B5EF4-FFF2-40B4-BE49-F238E27FC236}">
                    <a16:creationId xmlns:a16="http://schemas.microsoft.com/office/drawing/2014/main" id="{02A997C0-1D40-4103-9A3B-E04CAA287FA9}"/>
                  </a:ext>
                </a:extLst>
              </p:cNvPr>
              <p:cNvSpPr txBox="1">
                <a:spLocks noRot="1" noChangeAspect="1" noMove="1" noResize="1" noEditPoints="1" noAdjustHandles="1" noChangeArrowheads="1" noChangeShapeType="1" noTextEdit="1"/>
              </p:cNvSpPr>
              <p:nvPr/>
            </p:nvSpPr>
            <p:spPr>
              <a:xfrm>
                <a:off x="1863342" y="4383191"/>
                <a:ext cx="9993659" cy="829138"/>
              </a:xfrm>
              <a:prstGeom prst="rect">
                <a:avLst/>
              </a:prstGeom>
              <a:blipFill>
                <a:blip r:embed="rId6"/>
                <a:stretch>
                  <a:fillRect b="-9559"/>
                </a:stretch>
              </a:blipFill>
              <a:ln w="12700" cap="flat">
                <a:noFill/>
                <a:miter lim="400000"/>
              </a:ln>
              <a:effectLst/>
            </p:spPr>
            <p:txBody>
              <a:bodyPr/>
              <a:lstStyle/>
              <a:p>
                <a:r>
                  <a:rPr lang="en-US">
                    <a:noFill/>
                  </a:rPr>
                  <a:t> </a:t>
                </a:r>
              </a:p>
            </p:txBody>
          </p:sp>
        </mc:Fallback>
      </mc:AlternateContent>
      <p:grpSp>
        <p:nvGrpSpPr>
          <p:cNvPr id="4" name="Group 3">
            <a:extLst>
              <a:ext uri="{FF2B5EF4-FFF2-40B4-BE49-F238E27FC236}">
                <a16:creationId xmlns:a16="http://schemas.microsoft.com/office/drawing/2014/main" id="{3F489CB2-6E67-72FD-0EEA-356F19FEA3D2}"/>
              </a:ext>
            </a:extLst>
          </p:cNvPr>
          <p:cNvGrpSpPr/>
          <p:nvPr/>
        </p:nvGrpSpPr>
        <p:grpSpPr>
          <a:xfrm>
            <a:off x="88346" y="4125397"/>
            <a:ext cx="2926918" cy="2753885"/>
            <a:chOff x="88346" y="4125397"/>
            <a:chExt cx="2926918" cy="2753885"/>
          </a:xfrm>
        </p:grpSpPr>
        <p:pic>
          <p:nvPicPr>
            <p:cNvPr id="7" name="Picture 6">
              <a:extLst>
                <a:ext uri="{FF2B5EF4-FFF2-40B4-BE49-F238E27FC236}">
                  <a16:creationId xmlns:a16="http://schemas.microsoft.com/office/drawing/2014/main" id="{83863571-D5A9-6653-A739-A450B6ECDF25}"/>
                </a:ext>
              </a:extLst>
            </p:cNvPr>
            <p:cNvPicPr>
              <a:picLocks noChangeAspect="1"/>
            </p:cNvPicPr>
            <p:nvPr/>
          </p:nvPicPr>
          <p:blipFill>
            <a:blip r:embed="rId7"/>
            <a:stretch>
              <a:fillRect/>
            </a:stretch>
          </p:blipFill>
          <p:spPr>
            <a:xfrm>
              <a:off x="441287" y="4125397"/>
              <a:ext cx="2573977" cy="2509412"/>
            </a:xfrm>
            <a:prstGeom prst="rect">
              <a:avLst/>
            </a:prstGeom>
          </p:spPr>
        </p:pic>
        <p:sp>
          <p:nvSpPr>
            <p:cNvPr id="8" name="TextBox 7">
              <a:extLst>
                <a:ext uri="{FF2B5EF4-FFF2-40B4-BE49-F238E27FC236}">
                  <a16:creationId xmlns:a16="http://schemas.microsoft.com/office/drawing/2014/main" id="{054571ED-EE1B-D0AC-0C5E-7BB1E9EB2E57}"/>
                </a:ext>
              </a:extLst>
            </p:cNvPr>
            <p:cNvSpPr txBox="1"/>
            <p:nvPr/>
          </p:nvSpPr>
          <p:spPr>
            <a:xfrm>
              <a:off x="908306" y="6509952"/>
              <a:ext cx="16244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Bit-vector solver</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11882F1A-5AEF-2CD7-F6F3-FF2BCF27363F}"/>
                </a:ext>
              </a:extLst>
            </p:cNvPr>
            <p:cNvSpPr txBox="1"/>
            <p:nvPr/>
          </p:nvSpPr>
          <p:spPr>
            <a:xfrm rot="16200000">
              <a:off x="-268964" y="5051677"/>
              <a:ext cx="10839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This solver</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77746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a:xfrm>
            <a:off x="245433" y="115963"/>
            <a:ext cx="4862930" cy="1326338"/>
          </a:xfrm>
        </p:spPr>
        <p:txBody>
          <a:bodyPr>
            <a:normAutofit/>
          </a:bodyPr>
          <a:lstStyle/>
          <a:p>
            <a:r>
              <a:rPr lang="en-US" dirty="0"/>
              <a:t>Custom Theories</a:t>
            </a:r>
          </a:p>
        </p:txBody>
      </p:sp>
      <p:pic>
        <p:nvPicPr>
          <p:cNvPr id="5" name="Content Placeholder 4" descr="Diagram&#10;&#10;Description automatically generated">
            <a:extLst>
              <a:ext uri="{FF2B5EF4-FFF2-40B4-BE49-F238E27FC236}">
                <a16:creationId xmlns:a16="http://schemas.microsoft.com/office/drawing/2014/main" id="{91DAE29A-5D30-FFA4-EE90-607D30D4D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5271" y="0"/>
            <a:ext cx="5584485" cy="6858000"/>
          </a:xfrm>
        </p:spPr>
      </p:pic>
      <p:pic>
        <p:nvPicPr>
          <p:cNvPr id="4" name="Picture 3">
            <a:extLst>
              <a:ext uri="{FF2B5EF4-FFF2-40B4-BE49-F238E27FC236}">
                <a16:creationId xmlns:a16="http://schemas.microsoft.com/office/drawing/2014/main" id="{0128E507-7FE9-E398-3AFD-1A88671B9496}"/>
              </a:ext>
            </a:extLst>
          </p:cNvPr>
          <p:cNvPicPr>
            <a:picLocks noChangeAspect="1"/>
          </p:cNvPicPr>
          <p:nvPr/>
        </p:nvPicPr>
        <p:blipFill>
          <a:blip r:embed="rId3"/>
          <a:stretch>
            <a:fillRect/>
          </a:stretch>
        </p:blipFill>
        <p:spPr>
          <a:xfrm>
            <a:off x="929574" y="1442301"/>
            <a:ext cx="5353797" cy="5191850"/>
          </a:xfrm>
          <a:prstGeom prst="rect">
            <a:avLst/>
          </a:prstGeom>
        </p:spPr>
      </p:pic>
    </p:spTree>
    <p:extLst>
      <p:ext uri="{BB962C8B-B14F-4D97-AF65-F5344CB8AC3E}">
        <p14:creationId xmlns:p14="http://schemas.microsoft.com/office/powerpoint/2010/main" val="4201125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D638-79EC-E7D5-0068-688699ED1F0C}"/>
              </a:ext>
            </a:extLst>
          </p:cNvPr>
          <p:cNvSpPr>
            <a:spLocks noGrp="1"/>
          </p:cNvSpPr>
          <p:nvPr>
            <p:ph type="ctrTitle"/>
          </p:nvPr>
        </p:nvSpPr>
        <p:spPr/>
        <p:txBody>
          <a:bodyPr/>
          <a:lstStyle/>
          <a:p>
            <a:r>
              <a:rPr lang="en-US" dirty="0"/>
              <a:t>Extra material</a:t>
            </a:r>
          </a:p>
        </p:txBody>
      </p:sp>
      <p:sp>
        <p:nvSpPr>
          <p:cNvPr id="3" name="Subtitle 2">
            <a:extLst>
              <a:ext uri="{FF2B5EF4-FFF2-40B4-BE49-F238E27FC236}">
                <a16:creationId xmlns:a16="http://schemas.microsoft.com/office/drawing/2014/main" id="{0EF12A4E-6450-1DBA-7D24-1CC40F63E3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3191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476B-84DE-E680-6DFA-9A781A33FB2A}"/>
              </a:ext>
            </a:extLst>
          </p:cNvPr>
          <p:cNvSpPr>
            <a:spLocks noGrp="1"/>
          </p:cNvSpPr>
          <p:nvPr>
            <p:ph type="ctrTitle"/>
          </p:nvPr>
        </p:nvSpPr>
        <p:spPr/>
        <p:txBody>
          <a:bodyPr/>
          <a:lstStyle/>
          <a:p>
            <a:r>
              <a:rPr lang="en-US" dirty="0"/>
              <a:t>Finite Sets</a:t>
            </a:r>
          </a:p>
        </p:txBody>
      </p:sp>
      <p:sp>
        <p:nvSpPr>
          <p:cNvPr id="3" name="Subtitle 2">
            <a:extLst>
              <a:ext uri="{FF2B5EF4-FFF2-40B4-BE49-F238E27FC236}">
                <a16:creationId xmlns:a16="http://schemas.microsoft.com/office/drawing/2014/main" id="{69E604E3-6B42-4E83-E298-2C5921A83E88}"/>
              </a:ext>
            </a:extLst>
          </p:cNvPr>
          <p:cNvSpPr>
            <a:spLocks noGrp="1"/>
          </p:cNvSpPr>
          <p:nvPr>
            <p:ph type="subTitle" idx="1"/>
          </p:nvPr>
        </p:nvSpPr>
        <p:spPr/>
        <p:txBody>
          <a:bodyPr/>
          <a:lstStyle/>
          <a:p>
            <a:r>
              <a:rPr lang="en-US" dirty="0"/>
              <a:t>Let us develop a solver for finite sets</a:t>
            </a:r>
          </a:p>
        </p:txBody>
      </p:sp>
    </p:spTree>
    <p:extLst>
      <p:ext uri="{BB962C8B-B14F-4D97-AF65-F5344CB8AC3E}">
        <p14:creationId xmlns:p14="http://schemas.microsoft.com/office/powerpoint/2010/main" val="2634420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FEE8-AC78-1C01-9DE9-F5E5133CD1F4}"/>
              </a:ext>
            </a:extLst>
          </p:cNvPr>
          <p:cNvSpPr>
            <a:spLocks noGrp="1"/>
          </p:cNvSpPr>
          <p:nvPr>
            <p:ph type="title"/>
          </p:nvPr>
        </p:nvSpPr>
        <p:spPr/>
        <p:txBody>
          <a:bodyPr/>
          <a:lstStyle/>
          <a:p>
            <a:r>
              <a:rPr lang="en-US" dirty="0"/>
              <a:t>Core functionality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F512D5-209E-A2F7-BE30-1CDDE8BBB635}"/>
                  </a:ext>
                </a:extLst>
              </p:cNvPr>
              <p:cNvSpPr>
                <a:spLocks noGrp="1"/>
              </p:cNvSpPr>
              <p:nvPr>
                <p:ph idx="1"/>
              </p:nvPr>
            </p:nvSpPr>
            <p:spPr/>
            <p:txBody>
              <a:bodyPr/>
              <a:lstStyle/>
              <a:p>
                <a:r>
                  <a:rPr lang="en-US" dirty="0"/>
                  <a:t>Determine feasibility of conjunctions</a:t>
                </a:r>
              </a:p>
              <a:p>
                <a:pPr marL="0" indent="0">
                  <a:buNone/>
                </a:pPr>
                <a:endParaRPr lang="en-US" dirty="0"/>
              </a:p>
              <a:p>
                <a:pPr marL="0"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      </m:t>
                    </m:r>
                  </m:oMath>
                </a14:m>
                <a:endParaRPr lang="en-US" b="0" i="1" dirty="0">
                  <a:latin typeface="Cambria Math" panose="02040503050406030204" pitchFamily="18" charset="0"/>
                  <a:ea typeface="Cambria Math" panose="02040503050406030204" pitchFamily="18" charset="0"/>
                </a:endParaRPr>
              </a:p>
              <a:p>
                <a:pPr marL="0" indent="0">
                  <a:buNone/>
                </a:pPr>
                <a:r>
                  <a:rPr lang="en-US" b="0" dirty="0">
                    <a:ea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rPr>
                      <m:t> </m:t>
                    </m:r>
                  </m:oMath>
                </a14:m>
                <a:r>
                  <a:rPr lang="en-US" dirty="0"/>
                  <a:t>   + Arithmetic over |S|</a:t>
                </a:r>
                <a:br>
                  <a:rPr lang="en-US" dirty="0"/>
                </a:br>
                <a:endParaRPr lang="en-US" dirty="0"/>
              </a:p>
              <a:p>
                <a:pPr marL="0" indent="0">
                  <a:buNone/>
                </a:pPr>
                <a:r>
                  <a:rPr lang="en-US" dirty="0"/>
                  <a:t>Enforce that all operators have consistent interpretations.</a:t>
                </a:r>
              </a:p>
              <a:p>
                <a:pPr marL="0" indent="0">
                  <a:buNone/>
                </a:pPr>
                <a:endParaRPr lang="en-US" dirty="0"/>
              </a:p>
              <a:p>
                <a:pPr marL="0" indent="0">
                  <a:buNone/>
                </a:pPr>
                <a:r>
                  <a:rPr lang="en-US" dirty="0"/>
                  <a:t>- Example: If |S| = 5, then S really has precisely 5 elements. </a:t>
                </a:r>
              </a:p>
            </p:txBody>
          </p:sp>
        </mc:Choice>
        <mc:Fallback xmlns="">
          <p:sp>
            <p:nvSpPr>
              <p:cNvPr id="3" name="Content Placeholder 2">
                <a:extLst>
                  <a:ext uri="{FF2B5EF4-FFF2-40B4-BE49-F238E27FC236}">
                    <a16:creationId xmlns:a16="http://schemas.microsoft.com/office/drawing/2014/main" id="{6FF512D5-209E-A2F7-BE30-1CDDE8BBB63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1942909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0BDD-F69D-BDB5-A1CB-93FDC69CD116}"/>
              </a:ext>
            </a:extLst>
          </p:cNvPr>
          <p:cNvSpPr>
            <a:spLocks noGrp="1"/>
          </p:cNvSpPr>
          <p:nvPr>
            <p:ph type="title"/>
          </p:nvPr>
        </p:nvSpPr>
        <p:spPr/>
        <p:txBody>
          <a:bodyPr/>
          <a:lstStyle/>
          <a:p>
            <a:r>
              <a:rPr lang="en-US" dirty="0"/>
              <a:t>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95FA04-24A4-ABDB-266B-7977518CEA0E}"/>
                  </a:ext>
                </a:extLst>
              </p:cNvPr>
              <p:cNvSpPr>
                <a:spLocks noGrp="1"/>
              </p:cNvSpPr>
              <p:nvPr>
                <p:ph idx="1"/>
              </p:nvPr>
            </p:nvSpPr>
            <p:spPr/>
            <p:txBody>
              <a:bodyPr/>
              <a:lstStyle/>
              <a:p>
                <a:r>
                  <a:rPr lang="en-US" dirty="0"/>
                  <a:t>Every term of type </a:t>
                </a:r>
                <a14:m>
                  <m:oMath xmlns:m="http://schemas.openxmlformats.org/officeDocument/2006/math">
                    <m:r>
                      <a:rPr lang="en-US" b="0" i="1" smtClean="0">
                        <a:latin typeface="Cambria Math" panose="02040503050406030204" pitchFamily="18" charset="0"/>
                      </a:rPr>
                      <m:t>𝑆𝑒𝑡</m:t>
                    </m:r>
                    <m:r>
                      <a:rPr lang="en-US" b="0" i="1" smtClean="0">
                        <a:latin typeface="Cambria Math" panose="02040503050406030204" pitchFamily="18" charset="0"/>
                      </a:rPr>
                      <m:t> </m:t>
                    </m:r>
                    <m:r>
                      <a:rPr lang="en-US" b="0" i="1" smtClean="0">
                        <a:latin typeface="Cambria Math" panose="02040503050406030204" pitchFamily="18" charset="0"/>
                      </a:rPr>
                      <m:t>𝛼</m:t>
                    </m:r>
                  </m:oMath>
                </a14:m>
                <a:r>
                  <a:rPr lang="en-US" dirty="0"/>
                  <a:t> is tracked by </a:t>
                </a:r>
                <a:r>
                  <a:rPr lang="en-US" dirty="0" err="1"/>
                  <a:t>finite_set_theory</a:t>
                </a:r>
                <a:r>
                  <a:rPr lang="en-US" dirty="0"/>
                  <a:t> by a </a:t>
                </a:r>
                <a:r>
                  <a:rPr lang="en-US" i="1" dirty="0"/>
                  <a:t>theory variable</a:t>
                </a:r>
                <a:endParaRPr lang="en-US" dirty="0"/>
              </a:p>
              <a:p>
                <a:pPr marL="0" indent="0">
                  <a:buNone/>
                </a:pPr>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5</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sub>
                      </m:sSub>
                    </m:oMath>
                  </m:oMathPara>
                </a14:m>
                <a:endParaRPr lang="en-US" dirty="0"/>
              </a:p>
              <a:p>
                <a:pPr marL="0" indent="0">
                  <a:buNone/>
                </a:pPr>
                <a:endParaRPr lang="en-US" dirty="0"/>
              </a:p>
              <a:p>
                <a:pPr marL="0" indent="0">
                  <a:buNone/>
                </a:pPr>
                <a:r>
                  <a:rPr lang="en-US" dirty="0"/>
                  <a:t>Consistent interpretations are enforced using </a:t>
                </a:r>
                <a:r>
                  <a:rPr lang="en-US" i="1" dirty="0"/>
                  <a:t>theory axioms</a:t>
                </a:r>
                <a:endParaRPr lang="en-US" dirty="0"/>
              </a:p>
            </p:txBody>
          </p:sp>
        </mc:Choice>
        <mc:Fallback xmlns="">
          <p:sp>
            <p:nvSpPr>
              <p:cNvPr id="3" name="Content Placeholder 2">
                <a:extLst>
                  <a:ext uri="{FF2B5EF4-FFF2-40B4-BE49-F238E27FC236}">
                    <a16:creationId xmlns:a16="http://schemas.microsoft.com/office/drawing/2014/main" id="{7E95FA04-24A4-ABDB-266B-7977518CEA0E}"/>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11999503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2655-9946-504C-30AD-FD15A09069B8}"/>
              </a:ext>
            </a:extLst>
          </p:cNvPr>
          <p:cNvSpPr>
            <a:spLocks noGrp="1"/>
          </p:cNvSpPr>
          <p:nvPr>
            <p:ph type="title"/>
          </p:nvPr>
        </p:nvSpPr>
        <p:spPr/>
        <p:txBody>
          <a:bodyPr/>
          <a:lstStyle/>
          <a:p>
            <a:r>
              <a:rPr lang="en-US" dirty="0"/>
              <a:t>Theory Axioms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91AED1-51B4-0E20-2021-3A418743D9DC}"/>
                  </a:ext>
                </a:extLst>
              </p:cNvPr>
              <p:cNvSpPr>
                <a:spLocks noGrp="1"/>
              </p:cNvSpPr>
              <p:nvPr>
                <p:ph idx="1"/>
              </p:nvPr>
            </p:nvSpPr>
            <p:spPr>
              <a:xfrm>
                <a:off x="2550543" y="1584084"/>
                <a:ext cx="9261894" cy="4351338"/>
              </a:xfrm>
            </p:spPr>
            <p:txBody>
              <a:bodyPr>
                <a:normAutofit fontScale="77500" lnSpcReduction="20000"/>
              </a:bodyPr>
              <a:lstStyle/>
              <a:p>
                <a:pPr marL="0" indent="0">
                  <a:buNone/>
                </a:pPr>
                <a:r>
                  <a:rPr lang="en-US" b="0"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endParaRPr lang="en-US" dirty="0"/>
              </a:p>
              <a:p>
                <a:pPr marL="0" indent="0">
                  <a:buNone/>
                </a:pPr>
                <a:r>
                  <a:rPr lang="en-US" b="0"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pPr marL="0" indent="0">
                  <a:buNone/>
                </a:pPr>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𝑇</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𝑥</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𝑇</m:t>
                    </m:r>
                  </m:oMath>
                </a14:m>
                <a:endParaRPr lang="en-US" dirty="0"/>
              </a:p>
              <a:p>
                <a:pPr marL="0" indent="0">
                  <a:buNone/>
                </a:pPr>
                <a:r>
                  <a:rPr lang="en-US" b="0"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 </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oMath>
                </a14:m>
                <a:endParaRPr lang="en-US" dirty="0"/>
              </a:p>
              <a:p>
                <a:pPr marL="0" indent="0">
                  <a:buNone/>
                </a:pPr>
                <a:endParaRPr lang="en-US" dirty="0"/>
              </a:p>
              <a:p>
                <a:pPr marL="0" indent="0">
                  <a:buNone/>
                </a:pP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𝑚𝑎𝑝</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rPr>
                          <m:t>𝑆</m:t>
                        </m:r>
                      </m:e>
                    </m:d>
                  </m:oMath>
                </a14:m>
                <a:endParaRPr lang="en-US" b="0" dirty="0"/>
              </a:p>
              <a:p>
                <a:pPr marL="0" indent="0">
                  <a:buNone/>
                </a:pPr>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𝑚𝑎𝑝</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𝑚𝑎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i="1">
                            <a:latin typeface="Cambria Math" panose="02040503050406030204" pitchFamily="18" charset="0"/>
                          </a:rPr>
                          <m:t>𝑚𝑎</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r>
                              <a:rPr lang="en-US" i="1">
                                <a:latin typeface="Cambria Math" panose="02040503050406030204" pitchFamily="18" charset="0"/>
                              </a:rPr>
                              <m:t>𝑆</m:t>
                            </m:r>
                          </m:e>
                        </m:d>
                      </m:e>
                    </m:d>
                    <m:r>
                      <a:rPr lang="en-US" b="0" i="1" smtClean="0">
                        <a:latin typeface="Cambria Math" panose="02040503050406030204" pitchFamily="18" charset="0"/>
                      </a:rPr>
                      <m:t>=</m:t>
                    </m:r>
                    <m:r>
                      <a:rPr lang="en-US" b="0" i="1" smtClean="0">
                        <a:latin typeface="Cambria Math" panose="02040503050406030204" pitchFamily="18" charset="0"/>
                      </a:rPr>
                      <m:t>𝑥</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𝑠𝑒𝑙𝑒𝑐𝑡</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𝑆</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0" indent="0">
                  <a:buNone/>
                </a:pPr>
                <a:endParaRPr lang="en-US" dirty="0"/>
              </a:p>
              <a:p>
                <a:pPr marL="0" indent="0">
                  <a:buNone/>
                </a:pPr>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𝑙𝑜</m:t>
                        </m:r>
                        <m:r>
                          <a:rPr lang="en-US" b="0" i="1" smtClean="0">
                            <a:latin typeface="Cambria Math" panose="02040503050406030204" pitchFamily="18" charset="0"/>
                          </a:rPr>
                          <m:t>, </m:t>
                        </m:r>
                        <m:r>
                          <a:rPr lang="en-US" b="0" i="1" smtClean="0">
                            <a:latin typeface="Cambria Math" panose="02040503050406030204" pitchFamily="18" charset="0"/>
                          </a:rPr>
                          <m:t>h𝑖</m:t>
                        </m:r>
                      </m:e>
                    </m:d>
                    <m:r>
                      <a:rPr lang="en-US" b="0" i="1" smtClean="0">
                        <a:latin typeface="Cambria Math" panose="02040503050406030204" pitchFamily="18" charset="0"/>
                      </a:rPr>
                      <m:t>⇔</m:t>
                    </m:r>
                    <m:r>
                      <a:rPr lang="en-US" b="0" i="1" smtClean="0">
                        <a:latin typeface="Cambria Math" panose="02040503050406030204" pitchFamily="18" charset="0"/>
                      </a:rPr>
                      <m:t>𝑙𝑜</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h𝑖</m:t>
                    </m:r>
                  </m:oMath>
                </a14:m>
                <a:endParaRPr lang="en-US" b="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b="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291AED1-51B4-0E20-2021-3A418743D9DC}"/>
                  </a:ext>
                </a:extLst>
              </p:cNvPr>
              <p:cNvSpPr>
                <a:spLocks noGrp="1" noRot="1" noChangeAspect="1" noMove="1" noResize="1" noEditPoints="1" noAdjustHandles="1" noChangeArrowheads="1" noChangeShapeType="1" noTextEdit="1"/>
              </p:cNvSpPr>
              <p:nvPr>
                <p:ph idx="1"/>
              </p:nvPr>
            </p:nvSpPr>
            <p:spPr>
              <a:xfrm>
                <a:off x="2550543" y="1584084"/>
                <a:ext cx="9261894" cy="4351338"/>
              </a:xfrm>
              <a:blipFill>
                <a:blip r:embed="rId2"/>
                <a:stretch>
                  <a:fillRect t="-84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2D66B71-459A-B7D8-1F3E-E33C805575A1}"/>
              </a:ext>
            </a:extLst>
          </p:cNvPr>
          <p:cNvSpPr txBox="1"/>
          <p:nvPr/>
        </p:nvSpPr>
        <p:spPr>
          <a:xfrm>
            <a:off x="1319842" y="2182482"/>
            <a:ext cx="1164101" cy="707886"/>
          </a:xfrm>
          <a:prstGeom prst="rect">
            <a:avLst/>
          </a:prstGeom>
          <a:noFill/>
        </p:spPr>
        <p:txBody>
          <a:bodyPr wrap="none" rtlCol="0">
            <a:spAutoFit/>
          </a:bodyPr>
          <a:lstStyle/>
          <a:p>
            <a:r>
              <a:rPr lang="en-US" sz="4000" dirty="0"/>
              <a:t>Base</a:t>
            </a:r>
          </a:p>
        </p:txBody>
      </p:sp>
      <p:sp>
        <p:nvSpPr>
          <p:cNvPr id="5" name="TextBox 4">
            <a:extLst>
              <a:ext uri="{FF2B5EF4-FFF2-40B4-BE49-F238E27FC236}">
                <a16:creationId xmlns:a16="http://schemas.microsoft.com/office/drawing/2014/main" id="{F2E1FB4B-70D5-78F8-E903-B2F7095DFE98}"/>
              </a:ext>
            </a:extLst>
          </p:cNvPr>
          <p:cNvSpPr txBox="1"/>
          <p:nvPr/>
        </p:nvSpPr>
        <p:spPr>
          <a:xfrm>
            <a:off x="1319842" y="4198187"/>
            <a:ext cx="1446358" cy="707886"/>
          </a:xfrm>
          <a:prstGeom prst="rect">
            <a:avLst/>
          </a:prstGeom>
          <a:noFill/>
        </p:spPr>
        <p:txBody>
          <a:bodyPr wrap="none" rtlCol="0">
            <a:spAutoFit/>
          </a:bodyPr>
          <a:lstStyle/>
          <a:p>
            <a:r>
              <a:rPr lang="en-US" sz="4000" dirty="0"/>
              <a:t>Filters</a:t>
            </a:r>
          </a:p>
        </p:txBody>
      </p:sp>
      <p:sp>
        <p:nvSpPr>
          <p:cNvPr id="6" name="TextBox 5">
            <a:extLst>
              <a:ext uri="{FF2B5EF4-FFF2-40B4-BE49-F238E27FC236}">
                <a16:creationId xmlns:a16="http://schemas.microsoft.com/office/drawing/2014/main" id="{C944F5DA-6318-3DCC-AD27-07D8EAE5711C}"/>
              </a:ext>
            </a:extLst>
          </p:cNvPr>
          <p:cNvSpPr txBox="1"/>
          <p:nvPr/>
        </p:nvSpPr>
        <p:spPr>
          <a:xfrm>
            <a:off x="1319842" y="5273916"/>
            <a:ext cx="1470852" cy="707886"/>
          </a:xfrm>
          <a:prstGeom prst="rect">
            <a:avLst/>
          </a:prstGeom>
          <a:noFill/>
        </p:spPr>
        <p:txBody>
          <a:bodyPr wrap="none" rtlCol="0">
            <a:spAutoFit/>
          </a:bodyPr>
          <a:lstStyle/>
          <a:p>
            <a:r>
              <a:rPr lang="en-US" sz="4000" dirty="0"/>
              <a:t>Range</a:t>
            </a:r>
          </a:p>
        </p:txBody>
      </p:sp>
    </p:spTree>
    <p:extLst>
      <p:ext uri="{BB962C8B-B14F-4D97-AF65-F5344CB8AC3E}">
        <p14:creationId xmlns:p14="http://schemas.microsoft.com/office/powerpoint/2010/main" val="1300592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F718-6A97-A941-58C7-4D5E616AF692}"/>
              </a:ext>
            </a:extLst>
          </p:cNvPr>
          <p:cNvSpPr>
            <a:spLocks noGrp="1"/>
          </p:cNvSpPr>
          <p:nvPr>
            <p:ph type="title"/>
          </p:nvPr>
        </p:nvSpPr>
        <p:spPr/>
        <p:txBody>
          <a:bodyPr/>
          <a:lstStyle/>
          <a:p>
            <a:r>
              <a:rPr lang="en-US" dirty="0"/>
              <a:t>Minimality</a:t>
            </a:r>
          </a:p>
        </p:txBody>
      </p:sp>
      <p:sp>
        <p:nvSpPr>
          <p:cNvPr id="3" name="Content Placeholder 2">
            <a:extLst>
              <a:ext uri="{FF2B5EF4-FFF2-40B4-BE49-F238E27FC236}">
                <a16:creationId xmlns:a16="http://schemas.microsoft.com/office/drawing/2014/main" id="{0405F07B-B9E3-5DDD-DA69-7F02D6B02865}"/>
              </a:ext>
            </a:extLst>
          </p:cNvPr>
          <p:cNvSpPr>
            <a:spLocks noGrp="1"/>
          </p:cNvSpPr>
          <p:nvPr>
            <p:ph idx="1"/>
          </p:nvPr>
        </p:nvSpPr>
        <p:spPr/>
        <p:txBody>
          <a:bodyPr/>
          <a:lstStyle/>
          <a:p>
            <a:r>
              <a:rPr lang="en-US" dirty="0"/>
              <a:t>Express map </a:t>
            </a:r>
            <a:r>
              <a:rPr lang="en-US"/>
              <a:t>using select</a:t>
            </a:r>
          </a:p>
        </p:txBody>
      </p:sp>
    </p:spTree>
    <p:extLst>
      <p:ext uri="{BB962C8B-B14F-4D97-AF65-F5344CB8AC3E}">
        <p14:creationId xmlns:p14="http://schemas.microsoft.com/office/powerpoint/2010/main" val="149269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ADF5B6-C696-85E2-6608-27DD3FB2B960}"/>
              </a:ext>
            </a:extLst>
          </p:cNvPr>
          <p:cNvPicPr>
            <a:picLocks noChangeAspect="1"/>
          </p:cNvPicPr>
          <p:nvPr/>
        </p:nvPicPr>
        <p:blipFill>
          <a:blip r:embed="rId2"/>
          <a:stretch>
            <a:fillRect/>
          </a:stretch>
        </p:blipFill>
        <p:spPr>
          <a:xfrm>
            <a:off x="1111624" y="0"/>
            <a:ext cx="7261412" cy="6858000"/>
          </a:xfrm>
          <a:prstGeom prst="rect">
            <a:avLst/>
          </a:prstGeom>
        </p:spPr>
      </p:pic>
    </p:spTree>
    <p:extLst>
      <p:ext uri="{BB962C8B-B14F-4D97-AF65-F5344CB8AC3E}">
        <p14:creationId xmlns:p14="http://schemas.microsoft.com/office/powerpoint/2010/main" val="1169910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038C-F8E8-1504-2FC8-8477BB746C96}"/>
              </a:ext>
            </a:extLst>
          </p:cNvPr>
          <p:cNvSpPr>
            <a:spLocks noGrp="1"/>
          </p:cNvSpPr>
          <p:nvPr>
            <p:ph type="title"/>
          </p:nvPr>
        </p:nvSpPr>
        <p:spPr/>
        <p:txBody>
          <a:bodyPr/>
          <a:lstStyle/>
          <a:p>
            <a:r>
              <a:rPr lang="en-US"/>
              <a:t>Use Built-in </a:t>
            </a:r>
            <a:r>
              <a:rPr lang="en-US" dirty="0"/>
              <a:t>functions for existential axioms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144D5F8-DF6A-FEDF-D75D-9B16C0AA1EDD}"/>
                  </a:ext>
                </a:extLst>
              </p:cNvPr>
              <p:cNvSpPr txBox="1"/>
              <p:nvPr/>
            </p:nvSpPr>
            <p:spPr>
              <a:xfrm>
                <a:off x="1388853" y="1992703"/>
                <a:ext cx="7511450" cy="1384995"/>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𝑠</m:t>
                      </m:r>
                      <m:r>
                        <a:rPr lang="en-US" sz="2800" i="1" smtClean="0">
                          <a:latin typeface="Cambria Math" panose="02040503050406030204" pitchFamily="18" charset="0"/>
                        </a:rPr>
                        <m:t>≠</m:t>
                      </m:r>
                      <m:r>
                        <a:rPr lang="en-US" sz="2800" i="1" smtClean="0">
                          <a:latin typeface="Cambria Math" panose="02040503050406030204" pitchFamily="18" charset="0"/>
                        </a:rPr>
                        <m:t>𝑡</m:t>
                      </m:r>
                      <m:r>
                        <a:rPr lang="en-US" sz="280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 . </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 </m:t>
                      </m:r>
                    </m:oMath>
                  </m:oMathPara>
                </a14:m>
                <a:endParaRPr lang="en-US" sz="2800" b="0" i="1" dirty="0">
                  <a:latin typeface="Cambria Math" panose="02040503050406030204" pitchFamily="18" charset="0"/>
                </a:endParaRPr>
              </a:p>
              <a:p>
                <a:pPr marL="0" indent="0">
                  <a:buNone/>
                </a:pPr>
                <a:r>
                  <a:rPr lang="en-US" sz="2800" dirty="0" err="1">
                    <a:latin typeface="Cambria Math" panose="02040503050406030204" pitchFamily="18" charset="0"/>
                  </a:rPr>
                  <a:t>Skolemize</a:t>
                </a:r>
                <a:r>
                  <a:rPr lang="en-US" sz="2800" dirty="0">
                    <a:latin typeface="Cambria Math" panose="02040503050406030204" pitchFamily="18" charset="0"/>
                  </a:rPr>
                  <a:t>:</a:t>
                </a:r>
                <a:br>
                  <a:rPr lang="en-US" sz="2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i="1" smtClean="0">
                          <a:latin typeface="Cambria Math" panose="02040503050406030204" pitchFamily="18" charset="0"/>
                        </a:rPr>
                        <m:t>𝛿</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 </m:t>
                          </m:r>
                          <m:r>
                            <a:rPr lang="en-US" sz="2800" i="1">
                              <a:latin typeface="Cambria Math" panose="02040503050406030204" pitchFamily="18" charset="0"/>
                            </a:rPr>
                            <m:t>𝑡</m:t>
                          </m:r>
                        </m:e>
                      </m:d>
                      <m:r>
                        <a:rPr lang="en-US" sz="2800" i="1">
                          <a:latin typeface="Cambria Math" panose="02040503050406030204" pitchFamily="18" charset="0"/>
                        </a:rPr>
                        <m:t>∈</m:t>
                      </m:r>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𝛿</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𝑡</m:t>
                          </m:r>
                        </m:e>
                      </m:d>
                      <m:r>
                        <a:rPr lang="en-US" sz="2800" i="1">
                          <a:latin typeface="Cambria Math" panose="02040503050406030204" pitchFamily="18" charset="0"/>
                        </a:rPr>
                        <m:t>∈</m:t>
                      </m:r>
                      <m:r>
                        <a:rPr lang="en-US" sz="2800" i="1">
                          <a:latin typeface="Cambria Math" panose="02040503050406030204" pitchFamily="18" charset="0"/>
                        </a:rPr>
                        <m:t>𝑡</m:t>
                      </m:r>
                    </m:oMath>
                  </m:oMathPara>
                </a14:m>
                <a:endParaRPr lang="en-US" sz="2800" dirty="0"/>
              </a:p>
            </p:txBody>
          </p:sp>
        </mc:Choice>
        <mc:Fallback xmlns="">
          <p:sp>
            <p:nvSpPr>
              <p:cNvPr id="5" name="TextBox 4">
                <a:extLst>
                  <a:ext uri="{FF2B5EF4-FFF2-40B4-BE49-F238E27FC236}">
                    <a16:creationId xmlns:a16="http://schemas.microsoft.com/office/drawing/2014/main" id="{0144D5F8-DF6A-FEDF-D75D-9B16C0AA1EDD}"/>
                  </a:ext>
                </a:extLst>
              </p:cNvPr>
              <p:cNvSpPr txBox="1">
                <a:spLocks noRot="1" noChangeAspect="1" noMove="1" noResize="1" noEditPoints="1" noAdjustHandles="1" noChangeArrowheads="1" noChangeShapeType="1" noTextEdit="1"/>
              </p:cNvSpPr>
              <p:nvPr/>
            </p:nvSpPr>
            <p:spPr>
              <a:xfrm>
                <a:off x="1388853" y="1992703"/>
                <a:ext cx="7511450" cy="1384995"/>
              </a:xfrm>
              <a:prstGeom prst="rect">
                <a:avLst/>
              </a:prstGeom>
              <a:blipFill>
                <a:blip r:embed="rId2"/>
                <a:stretch>
                  <a:fillRect l="-1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4F71166-4BAB-92A4-F19E-28E62A3BD831}"/>
                  </a:ext>
                </a:extLst>
              </p:cNvPr>
              <p:cNvSpPr txBox="1"/>
              <p:nvPr/>
            </p:nvSpPr>
            <p:spPr>
              <a:xfrm>
                <a:off x="1202666" y="4077421"/>
                <a:ext cx="9786667" cy="2302233"/>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𝑚𝑎𝑝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 </m:t>
                          </m:r>
                          <m:r>
                            <a:rPr lang="en-US" sz="2800" b="0" i="1" smtClean="0">
                              <a:latin typeface="Cambria Math" panose="02040503050406030204" pitchFamily="18" charset="0"/>
                            </a:rPr>
                            <m:t>𝑆</m:t>
                          </m:r>
                        </m:e>
                      </m:d>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 . </m:t>
                      </m:r>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e>
                      </m:d>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 </m:t>
                      </m:r>
                    </m:oMath>
                  </m:oMathPara>
                </a14:m>
                <a:endParaRPr lang="en-US" sz="2800" b="0" i="1" dirty="0">
                  <a:latin typeface="Cambria Math" panose="02040503050406030204" pitchFamily="18" charset="0"/>
                </a:endParaRPr>
              </a:p>
              <a:p>
                <a:r>
                  <a:rPr lang="en-US" sz="2800" dirty="0" err="1">
                    <a:latin typeface="Cambria Math" panose="02040503050406030204" pitchFamily="18" charset="0"/>
                  </a:rPr>
                  <a:t>Skolemize</a:t>
                </a:r>
                <a:r>
                  <a:rPr lang="en-US" sz="2800" dirty="0">
                    <a:latin typeface="Cambria Math" panose="02040503050406030204" pitchFamily="18" charset="0"/>
                  </a:rPr>
                  <a:t>:</a:t>
                </a:r>
              </a:p>
              <a:p>
                <a:pPr/>
                <a:br>
                  <a:rPr lang="en-US" sz="2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𝑚𝑎𝑝</m:t>
                      </m:r>
                      <m:d>
                        <m:dPr>
                          <m:ctrlPr>
                            <a:rPr lang="en-US" sz="2800" i="1">
                              <a:latin typeface="Cambria Math" panose="02040503050406030204" pitchFamily="18" charset="0"/>
                            </a:rPr>
                          </m:ctrlPr>
                        </m:dPr>
                        <m:e>
                          <m:r>
                            <a:rPr lang="en-US" sz="2800" i="1">
                              <a:latin typeface="Cambria Math" panose="02040503050406030204" pitchFamily="18" charset="0"/>
                            </a:rPr>
                            <m:t>𝑓</m:t>
                          </m:r>
                          <m:r>
                            <a:rPr lang="en-US" sz="2800" i="1">
                              <a:latin typeface="Cambria Math" panose="02040503050406030204" pitchFamily="18" charset="0"/>
                            </a:rPr>
                            <m:t>, </m:t>
                          </m:r>
                          <m:r>
                            <a:rPr lang="en-US" sz="2800" i="1">
                              <a:latin typeface="Cambria Math" panose="02040503050406030204" pitchFamily="18" charset="0"/>
                            </a:rPr>
                            <m:t>𝑆</m:t>
                          </m:r>
                        </m:e>
                      </m:d>
                      <m:r>
                        <a:rPr lang="en-US" sz="2800" i="1">
                          <a:latin typeface="Cambria Math" panose="02040503050406030204" pitchFamily="18" charset="0"/>
                        </a:rPr>
                        <m:t>⇒</m:t>
                      </m:r>
                      <m:r>
                        <a:rPr lang="en-US" sz="2800" i="1">
                          <a:latin typeface="Cambria Math" panose="02040503050406030204" pitchFamily="18" charset="0"/>
                        </a:rPr>
                        <m:t>𝑚𝑎</m:t>
                      </m:r>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−1</m:t>
                          </m:r>
                        </m:sup>
                      </m:sSup>
                      <m:d>
                        <m:dPr>
                          <m:ctrlPr>
                            <a:rPr lang="en-US" sz="2800" i="1">
                              <a:latin typeface="Cambria Math" panose="02040503050406030204" pitchFamily="18" charset="0"/>
                            </a:rPr>
                          </m:ctrlPr>
                        </m:dPr>
                        <m:e>
                          <m:r>
                            <a:rPr lang="en-US" sz="2800" i="1">
                              <a:latin typeface="Cambria Math" panose="02040503050406030204" pitchFamily="18" charset="0"/>
                            </a:rPr>
                            <m:t>𝑓</m:t>
                          </m:r>
                          <m:r>
                            <a:rPr lang="en-US" sz="2800" i="1">
                              <a:latin typeface="Cambria Math" panose="02040503050406030204" pitchFamily="18" charset="0"/>
                            </a:rPr>
                            <m:t>, </m:t>
                          </m:r>
                          <m:r>
                            <a:rPr lang="en-US" sz="2800" i="1">
                              <a:latin typeface="Cambria Math" panose="02040503050406030204" pitchFamily="18" charset="0"/>
                            </a:rPr>
                            <m:t>𝑥</m:t>
                          </m:r>
                          <m:r>
                            <a:rPr lang="en-US" sz="2800" i="1">
                              <a:latin typeface="Cambria Math" panose="02040503050406030204" pitchFamily="18" charset="0"/>
                            </a:rPr>
                            <m:t>, </m:t>
                          </m:r>
                          <m:r>
                            <a:rPr lang="en-US" sz="2800" i="1">
                              <a:latin typeface="Cambria Math" panose="02040503050406030204" pitchFamily="18" charset="0"/>
                            </a:rPr>
                            <m:t>𝑆</m:t>
                          </m:r>
                        </m:e>
                      </m:d>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𝑚𝑎</m:t>
                          </m:r>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−1</m:t>
                              </m:r>
                            </m:sup>
                          </m:sSup>
                          <m:d>
                            <m:dPr>
                              <m:ctrlPr>
                                <a:rPr lang="en-US" sz="2800" i="1">
                                  <a:latin typeface="Cambria Math" panose="02040503050406030204" pitchFamily="18" charset="0"/>
                                </a:rPr>
                              </m:ctrlPr>
                            </m:dPr>
                            <m:e>
                              <m:r>
                                <a:rPr lang="en-US" sz="2800" i="1">
                                  <a:latin typeface="Cambria Math" panose="02040503050406030204" pitchFamily="18" charset="0"/>
                                </a:rPr>
                                <m:t>𝑓</m:t>
                              </m:r>
                              <m:r>
                                <a:rPr lang="en-US" sz="2800" i="1">
                                  <a:latin typeface="Cambria Math" panose="02040503050406030204" pitchFamily="18" charset="0"/>
                                </a:rPr>
                                <m:t>, </m:t>
                              </m:r>
                              <m:r>
                                <a:rPr lang="en-US" sz="2800" i="1">
                                  <a:latin typeface="Cambria Math" panose="02040503050406030204" pitchFamily="18" charset="0"/>
                                </a:rPr>
                                <m:t>𝑥</m:t>
                              </m:r>
                              <m:r>
                                <a:rPr lang="en-US" sz="2800" i="1">
                                  <a:latin typeface="Cambria Math" panose="02040503050406030204" pitchFamily="18" charset="0"/>
                                </a:rPr>
                                <m:t>, </m:t>
                              </m:r>
                              <m:r>
                                <a:rPr lang="en-US" sz="2800" i="1">
                                  <a:latin typeface="Cambria Math" panose="02040503050406030204" pitchFamily="18" charset="0"/>
                                </a:rPr>
                                <m:t>𝑆</m:t>
                              </m:r>
                            </m:e>
                          </m:d>
                        </m:e>
                      </m:d>
                      <m:r>
                        <a:rPr lang="en-US" sz="2800" i="1">
                          <a:latin typeface="Cambria Math" panose="02040503050406030204" pitchFamily="18" charset="0"/>
                        </a:rPr>
                        <m:t>=</m:t>
                      </m:r>
                      <m:r>
                        <a:rPr lang="en-US" sz="2800" i="1">
                          <a:latin typeface="Cambria Math" panose="02040503050406030204" pitchFamily="18" charset="0"/>
                        </a:rPr>
                        <m:t>𝑥</m:t>
                      </m:r>
                    </m:oMath>
                  </m:oMathPara>
                </a14:m>
                <a:endParaRPr lang="en-US" sz="2800" dirty="0"/>
              </a:p>
              <a:p>
                <a:pPr marL="0" indent="0">
                  <a:buNone/>
                </a:pPr>
                <a:endParaRPr lang="en-US" sz="2800" dirty="0"/>
              </a:p>
            </p:txBody>
          </p:sp>
        </mc:Choice>
        <mc:Fallback xmlns="">
          <p:sp>
            <p:nvSpPr>
              <p:cNvPr id="6" name="TextBox 5">
                <a:extLst>
                  <a:ext uri="{FF2B5EF4-FFF2-40B4-BE49-F238E27FC236}">
                    <a16:creationId xmlns:a16="http://schemas.microsoft.com/office/drawing/2014/main" id="{04F71166-4BAB-92A4-F19E-28E62A3BD831}"/>
                  </a:ext>
                </a:extLst>
              </p:cNvPr>
              <p:cNvSpPr txBox="1">
                <a:spLocks noRot="1" noChangeAspect="1" noMove="1" noResize="1" noEditPoints="1" noAdjustHandles="1" noChangeArrowheads="1" noChangeShapeType="1" noTextEdit="1"/>
              </p:cNvSpPr>
              <p:nvPr/>
            </p:nvSpPr>
            <p:spPr>
              <a:xfrm>
                <a:off x="1202666" y="4077421"/>
                <a:ext cx="9786667" cy="2302233"/>
              </a:xfrm>
              <a:prstGeom prst="rect">
                <a:avLst/>
              </a:prstGeom>
              <a:blipFill>
                <a:blip r:embed="rId3"/>
                <a:stretch>
                  <a:fillRect l="-1245"/>
                </a:stretch>
              </a:blipFill>
            </p:spPr>
            <p:txBody>
              <a:bodyPr/>
              <a:lstStyle/>
              <a:p>
                <a:r>
                  <a:rPr lang="en-US">
                    <a:noFill/>
                  </a:rPr>
                  <a:t> </a:t>
                </a:r>
              </a:p>
            </p:txBody>
          </p:sp>
        </mc:Fallback>
      </mc:AlternateContent>
    </p:spTree>
    <p:extLst>
      <p:ext uri="{BB962C8B-B14F-4D97-AF65-F5344CB8AC3E}">
        <p14:creationId xmlns:p14="http://schemas.microsoft.com/office/powerpoint/2010/main" val="3110642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C9278-4852-34C4-EB8F-0715F1C8F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DFD0D-6FA5-3245-F07E-EB953B4157F9}"/>
              </a:ext>
            </a:extLst>
          </p:cNvPr>
          <p:cNvSpPr>
            <a:spLocks noGrp="1"/>
          </p:cNvSpPr>
          <p:nvPr>
            <p:ph type="title"/>
          </p:nvPr>
        </p:nvSpPr>
        <p:spPr/>
        <p:txBody>
          <a:bodyPr/>
          <a:lstStyle/>
          <a:p>
            <a:r>
              <a:rPr lang="en-US" dirty="0"/>
              <a:t>Theory Axiom Saturation – for Base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59DC19-2BAC-FDA6-0F6F-71124B847067}"/>
                  </a:ext>
                </a:extLst>
              </p:cNvPr>
              <p:cNvSpPr>
                <a:spLocks noGrp="1"/>
              </p:cNvSpPr>
              <p:nvPr>
                <p:ph idx="1"/>
              </p:nvPr>
            </p:nvSpPr>
            <p:spPr/>
            <p:txBody>
              <a:bodyPr>
                <a:normAutofit fontScale="77500" lnSpcReduction="20000"/>
              </a:bodyPr>
              <a:lstStyle/>
              <a:p>
                <a:pPr marL="0" indent="0">
                  <a:buNone/>
                </a:pPr>
                <a:r>
                  <a:rPr lang="en-US" sz="3900" dirty="0"/>
                  <a:t>		    </a:t>
                </a:r>
                <a14:m>
                  <m:oMath xmlns:m="http://schemas.openxmlformats.org/officeDocument/2006/math">
                    <m:r>
                      <a:rPr lang="en-US" sz="3900" b="0" i="1" smtClean="0">
                        <a:latin typeface="Cambria Math" panose="02040503050406030204" pitchFamily="18" charset="0"/>
                      </a:rPr>
                      <m:t>∀</m:t>
                    </m:r>
                    <m:r>
                      <a:rPr lang="en-US" sz="3900" b="0" i="1" smtClean="0">
                        <a:latin typeface="Cambria Math" panose="02040503050406030204" pitchFamily="18" charset="0"/>
                      </a:rPr>
                      <m:t>𝑥</m:t>
                    </m:r>
                    <m:r>
                      <a:rPr lang="en-US" sz="3900" b="0" i="1" smtClean="0">
                        <a:latin typeface="Cambria Math" panose="02040503050406030204" pitchFamily="18" charset="0"/>
                      </a:rPr>
                      <m:t> </m:t>
                    </m:r>
                    <m:r>
                      <a:rPr lang="en-US" sz="3900" b="0" i="1" smtClean="0">
                        <a:latin typeface="Cambria Math" panose="02040503050406030204" pitchFamily="18" charset="0"/>
                      </a:rPr>
                      <m:t>𝑆</m:t>
                    </m:r>
                    <m:r>
                      <a:rPr lang="en-US" sz="3900" b="0" i="1" smtClean="0">
                        <a:latin typeface="Cambria Math" panose="02040503050406030204" pitchFamily="18" charset="0"/>
                      </a:rPr>
                      <m:t>, </m:t>
                    </m:r>
                    <m:r>
                      <a:rPr lang="en-US" sz="3900" b="0" i="1" smtClean="0">
                        <a:latin typeface="Cambria Math" panose="02040503050406030204" pitchFamily="18" charset="0"/>
                      </a:rPr>
                      <m:t>𝑇</m:t>
                    </m:r>
                    <m:r>
                      <a:rPr lang="en-US" sz="3900" b="0" i="1" smtClean="0">
                        <a:latin typeface="Cambria Math" panose="02040503050406030204" pitchFamily="18" charset="0"/>
                      </a:rPr>
                      <m:t> . </m:t>
                    </m:r>
                    <m:r>
                      <a:rPr lang="en-US" sz="3900" b="0" i="1" smtClean="0">
                        <a:latin typeface="Cambria Math" panose="02040503050406030204" pitchFamily="18" charset="0"/>
                      </a:rPr>
                      <m:t>𝑥</m:t>
                    </m:r>
                    <m:r>
                      <a:rPr lang="en-US" sz="3900" b="0" i="1" smtClean="0">
                        <a:latin typeface="Cambria Math" panose="02040503050406030204" pitchFamily="18" charset="0"/>
                      </a:rPr>
                      <m:t>∈</m:t>
                    </m:r>
                    <m:r>
                      <a:rPr lang="en-US" sz="3900" b="0" i="1" smtClean="0">
                        <a:latin typeface="Cambria Math" panose="02040503050406030204" pitchFamily="18" charset="0"/>
                      </a:rPr>
                      <m:t>𝑆</m:t>
                    </m:r>
                    <m:r>
                      <a:rPr lang="en-US" sz="3900" b="0" i="1" smtClean="0">
                        <a:latin typeface="Cambria Math" panose="02040503050406030204" pitchFamily="18" charset="0"/>
                      </a:rPr>
                      <m:t>∪</m:t>
                    </m:r>
                    <m:r>
                      <a:rPr lang="en-US" sz="3900" b="0" i="1" smtClean="0">
                        <a:latin typeface="Cambria Math" panose="02040503050406030204" pitchFamily="18" charset="0"/>
                      </a:rPr>
                      <m:t>𝑇</m:t>
                    </m:r>
                    <m:r>
                      <a:rPr lang="en-US" sz="3900" b="0" i="1" smtClean="0">
                        <a:latin typeface="Cambria Math" panose="02040503050406030204" pitchFamily="18" charset="0"/>
                      </a:rPr>
                      <m:t>⇔</m:t>
                    </m:r>
                    <m:r>
                      <a:rPr lang="en-US" sz="3900" b="0" i="1" smtClean="0">
                        <a:latin typeface="Cambria Math" panose="02040503050406030204" pitchFamily="18" charset="0"/>
                      </a:rPr>
                      <m:t>𝑥</m:t>
                    </m:r>
                    <m:r>
                      <a:rPr lang="en-US" sz="3900" b="0" i="1" smtClean="0">
                        <a:latin typeface="Cambria Math" panose="02040503050406030204" pitchFamily="18" charset="0"/>
                      </a:rPr>
                      <m:t>∈</m:t>
                    </m:r>
                    <m:r>
                      <a:rPr lang="en-US" sz="3900" b="0" i="1" smtClean="0">
                        <a:latin typeface="Cambria Math" panose="02040503050406030204" pitchFamily="18" charset="0"/>
                      </a:rPr>
                      <m:t>𝑆</m:t>
                    </m:r>
                    <m:r>
                      <a:rPr lang="en-US" sz="3900" b="0" i="1" smtClean="0">
                        <a:latin typeface="Cambria Math" panose="02040503050406030204" pitchFamily="18" charset="0"/>
                      </a:rPr>
                      <m:t>∨</m:t>
                    </m:r>
                    <m:r>
                      <a:rPr lang="en-US" sz="3900" b="0" i="1" smtClean="0">
                        <a:latin typeface="Cambria Math" panose="02040503050406030204" pitchFamily="18" charset="0"/>
                      </a:rPr>
                      <m:t>𝑥</m:t>
                    </m:r>
                    <m:r>
                      <a:rPr lang="en-US" sz="3900" b="0" i="1" smtClean="0">
                        <a:latin typeface="Cambria Math" panose="02040503050406030204" pitchFamily="18" charset="0"/>
                      </a:rPr>
                      <m:t>∈</m:t>
                    </m:r>
                    <m:r>
                      <a:rPr lang="en-US" sz="3900" b="0" i="1" smtClean="0">
                        <a:latin typeface="Cambria Math" panose="02040503050406030204" pitchFamily="18" charset="0"/>
                      </a:rPr>
                      <m:t>𝑇</m:t>
                    </m:r>
                  </m:oMath>
                </a14:m>
                <a:endParaRPr lang="en-US" sz="3900" b="0" dirty="0"/>
              </a:p>
              <a:p>
                <a:pPr marL="0" indent="0">
                  <a:buNone/>
                </a:pPr>
                <a:endParaRPr lang="en-US" sz="3900" dirty="0"/>
              </a:p>
              <a:p>
                <a:pPr marL="0" indent="0">
                  <a:buNone/>
                </a:pPr>
                <a:r>
                  <a:rPr lang="en-US" sz="3900" dirty="0"/>
                  <a:t>    	    </a:t>
                </a:r>
                <a14:m>
                  <m:oMath xmlns:m="http://schemas.openxmlformats.org/officeDocument/2006/math">
                    <m:f>
                      <m:fPr>
                        <m:ctrlPr>
                          <a:rPr lang="en-US" sz="3900" i="1">
                            <a:latin typeface="Cambria Math" panose="02040503050406030204" pitchFamily="18" charset="0"/>
                          </a:rPr>
                        </m:ctrlPr>
                      </m:fPr>
                      <m:num>
                        <m:r>
                          <a:rPr lang="en-US" sz="3900" b="0" i="1" smtClean="0">
                            <a:latin typeface="Cambria Math" panose="02040503050406030204" pitchFamily="18" charset="0"/>
                          </a:rPr>
                          <m:t>𝑥</m:t>
                        </m:r>
                        <m:r>
                          <a:rPr lang="en-US" sz="3900" i="1">
                            <a:latin typeface="Cambria Math" panose="02040503050406030204" pitchFamily="18" charset="0"/>
                          </a:rPr>
                          <m:t>∈</m:t>
                        </m:r>
                        <m:r>
                          <a:rPr lang="en-US" sz="3900" b="0" i="1" smtClean="0">
                            <a:latin typeface="Cambria Math" panose="02040503050406030204" pitchFamily="18" charset="0"/>
                          </a:rPr>
                          <m:t>𝑈</m:t>
                        </m:r>
                        <m:r>
                          <a:rPr lang="en-US" sz="3900" b="0" i="1" smtClean="0">
                            <a:latin typeface="Cambria Math" panose="02040503050406030204" pitchFamily="18" charset="0"/>
                          </a:rPr>
                          <m:t>,    </m:t>
                        </m:r>
                        <m:r>
                          <a:rPr lang="en-US" sz="3900" b="0" i="1" smtClean="0">
                            <a:latin typeface="Cambria Math" panose="02040503050406030204" pitchFamily="18" charset="0"/>
                          </a:rPr>
                          <m:t>𝑈</m:t>
                        </m:r>
                        <m:r>
                          <a:rPr lang="en-US" sz="3900" b="0" i="1" smtClean="0">
                            <a:latin typeface="Cambria Math" panose="02040503050406030204" pitchFamily="18" charset="0"/>
                          </a:rPr>
                          <m:t> ~ </m:t>
                        </m:r>
                        <m:r>
                          <a:rPr lang="en-US" sz="3900" b="0" i="1" smtClean="0">
                            <a:latin typeface="Cambria Math" panose="02040503050406030204" pitchFamily="18" charset="0"/>
                          </a:rPr>
                          <m:t>𝑆</m:t>
                        </m:r>
                        <m:r>
                          <a:rPr lang="en-US" sz="3900" b="0" i="1" smtClean="0">
                            <a:latin typeface="Cambria Math" panose="02040503050406030204" pitchFamily="18" charset="0"/>
                          </a:rPr>
                          <m:t>∪</m:t>
                        </m:r>
                        <m:r>
                          <a:rPr lang="en-US" sz="3900" b="0" i="1" smtClean="0">
                            <a:latin typeface="Cambria Math" panose="02040503050406030204" pitchFamily="18" charset="0"/>
                          </a:rPr>
                          <m:t>𝑇</m:t>
                        </m:r>
                      </m:num>
                      <m:den>
                        <m:r>
                          <a:rPr lang="en-US" sz="3900" i="1">
                            <a:latin typeface="Cambria Math" panose="02040503050406030204" pitchFamily="18" charset="0"/>
                          </a:rPr>
                          <m:t>𝑥</m:t>
                        </m:r>
                        <m:r>
                          <a:rPr lang="en-US" sz="3900" i="1">
                            <a:latin typeface="Cambria Math" panose="02040503050406030204" pitchFamily="18" charset="0"/>
                          </a:rPr>
                          <m:t>∈</m:t>
                        </m:r>
                        <m:r>
                          <a:rPr lang="en-US" sz="3900" b="0" i="1" smtClean="0">
                            <a:latin typeface="Cambria Math" panose="02040503050406030204" pitchFamily="18" charset="0"/>
                          </a:rPr>
                          <m:t>𝑆</m:t>
                        </m:r>
                        <m:r>
                          <a:rPr lang="en-US" sz="3900" b="0" i="1" smtClean="0">
                            <a:latin typeface="Cambria Math" panose="02040503050406030204" pitchFamily="18" charset="0"/>
                          </a:rPr>
                          <m:t>∪</m:t>
                        </m:r>
                        <m:r>
                          <a:rPr lang="en-US" sz="3900" b="0" i="1" smtClean="0">
                            <a:latin typeface="Cambria Math" panose="02040503050406030204" pitchFamily="18" charset="0"/>
                          </a:rPr>
                          <m:t>𝑇</m:t>
                        </m:r>
                        <m:r>
                          <a:rPr lang="en-US" sz="3900" i="1">
                            <a:latin typeface="Cambria Math" panose="02040503050406030204" pitchFamily="18" charset="0"/>
                          </a:rPr>
                          <m:t>⇔</m:t>
                        </m:r>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𝑆</m:t>
                        </m:r>
                        <m:r>
                          <a:rPr lang="en-US" sz="3900" i="1">
                            <a:latin typeface="Cambria Math" panose="02040503050406030204" pitchFamily="18" charset="0"/>
                          </a:rPr>
                          <m:t>∨</m:t>
                        </m:r>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𝑇</m:t>
                        </m:r>
                        <m:r>
                          <m:rPr>
                            <m:nor/>
                          </m:rPr>
                          <a:rPr lang="en-US" sz="3900" dirty="0"/>
                          <m:t> </m:t>
                        </m:r>
                      </m:den>
                    </m:f>
                  </m:oMath>
                </a14:m>
                <a:r>
                  <a:rPr lang="en-US" sz="3000" dirty="0"/>
                  <a:t>                    </a:t>
                </a:r>
                <a14:m>
                  <m:oMath xmlns:m="http://schemas.openxmlformats.org/officeDocument/2006/math">
                    <m:f>
                      <m:fPr>
                        <m:ctrlPr>
                          <a:rPr lang="en-US" sz="3900" i="1">
                            <a:latin typeface="Cambria Math" panose="02040503050406030204" pitchFamily="18" charset="0"/>
                          </a:rPr>
                        </m:ctrlPr>
                      </m:fPr>
                      <m:num>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𝑈</m:t>
                        </m:r>
                        <m:r>
                          <a:rPr lang="en-US" sz="3900" b="0" i="1" smtClean="0">
                            <a:latin typeface="Cambria Math" panose="02040503050406030204" pitchFamily="18" charset="0"/>
                          </a:rPr>
                          <m:t>≡</m:t>
                        </m:r>
                        <m:r>
                          <a:rPr lang="en-US" sz="3900" b="0" i="1" smtClean="0">
                            <a:latin typeface="Cambria Math" panose="02040503050406030204" pitchFamily="18" charset="0"/>
                          </a:rPr>
                          <m:t>𝑣</m:t>
                        </m:r>
                        <m:r>
                          <a:rPr lang="en-US" sz="3900" b="0" i="1" smtClean="0">
                            <a:latin typeface="Cambria Math" panose="02040503050406030204" pitchFamily="18" charset="0"/>
                          </a:rPr>
                          <m:t>           </m:t>
                        </m:r>
                        <m:r>
                          <a:rPr lang="en-US" sz="3900" b="0" i="1" smtClean="0">
                            <a:latin typeface="Cambria Math" panose="02040503050406030204" pitchFamily="18" charset="0"/>
                          </a:rPr>
                          <m:t>𝑈</m:t>
                        </m:r>
                        <m:r>
                          <a:rPr lang="en-US" sz="3900" b="0" i="1" smtClean="0">
                            <a:latin typeface="Cambria Math" panose="02040503050406030204" pitchFamily="18" charset="0"/>
                          </a:rPr>
                          <m:t>∼</m:t>
                        </m:r>
                        <m:r>
                          <a:rPr lang="en-US" sz="3900" b="0" i="1" smtClean="0">
                            <a:latin typeface="Cambria Math" panose="02040503050406030204" pitchFamily="18" charset="0"/>
                          </a:rPr>
                          <m:t>𝑆</m:t>
                        </m:r>
                        <m:r>
                          <a:rPr lang="en-US" sz="3900" b="0" i="1" smtClean="0">
                            <a:latin typeface="Cambria Math" panose="02040503050406030204" pitchFamily="18" charset="0"/>
                          </a:rPr>
                          <m:t>     </m:t>
                        </m:r>
                        <m:r>
                          <a:rPr lang="en-US" sz="3900" i="1">
                            <a:latin typeface="Cambria Math" panose="02040503050406030204" pitchFamily="18" charset="0"/>
                          </a:rPr>
                          <m:t>𝑆</m:t>
                        </m:r>
                        <m:r>
                          <a:rPr lang="en-US" sz="3900" i="1">
                            <a:latin typeface="Cambria Math" panose="02040503050406030204" pitchFamily="18" charset="0"/>
                          </a:rPr>
                          <m:t>∪</m:t>
                        </m:r>
                        <m:r>
                          <a:rPr lang="en-US" sz="3900" i="1">
                            <a:latin typeface="Cambria Math" panose="02040503050406030204" pitchFamily="18" charset="0"/>
                          </a:rPr>
                          <m:t>𝑇</m:t>
                        </m:r>
                        <m:r>
                          <a:rPr lang="en-US" sz="3900" b="0" i="1" smtClean="0">
                            <a:latin typeface="Cambria Math" panose="02040503050406030204" pitchFamily="18" charset="0"/>
                          </a:rPr>
                          <m:t>∈</m:t>
                        </m:r>
                        <m:r>
                          <a:rPr lang="en-US" sz="3900" b="0" i="1" smtClean="0">
                            <a:latin typeface="Cambria Math" panose="02040503050406030204" pitchFamily="18" charset="0"/>
                          </a:rPr>
                          <m:t>𝑝𝑎𝑟𝑒𝑛𝑡𝑠</m:t>
                        </m:r>
                        <m:r>
                          <a:rPr lang="en-US" sz="3900" b="0" i="1" smtClean="0">
                            <a:latin typeface="Cambria Math" panose="02040503050406030204" pitchFamily="18" charset="0"/>
                          </a:rPr>
                          <m:t>(</m:t>
                        </m:r>
                        <m:r>
                          <a:rPr lang="en-US" sz="3900" b="0" i="1" smtClean="0">
                            <a:latin typeface="Cambria Math" panose="02040503050406030204" pitchFamily="18" charset="0"/>
                          </a:rPr>
                          <m:t>𝑈</m:t>
                        </m:r>
                        <m:r>
                          <a:rPr lang="en-US" sz="3900" b="0" i="1" smtClean="0">
                            <a:latin typeface="Cambria Math" panose="02040503050406030204" pitchFamily="18" charset="0"/>
                          </a:rPr>
                          <m:t>)</m:t>
                        </m:r>
                      </m:num>
                      <m:den>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𝑆</m:t>
                        </m:r>
                        <m:r>
                          <a:rPr lang="en-US" sz="3900" i="1">
                            <a:latin typeface="Cambria Math" panose="02040503050406030204" pitchFamily="18" charset="0"/>
                          </a:rPr>
                          <m:t>∪</m:t>
                        </m:r>
                        <m:r>
                          <a:rPr lang="en-US" sz="3900" i="1">
                            <a:latin typeface="Cambria Math" panose="02040503050406030204" pitchFamily="18" charset="0"/>
                          </a:rPr>
                          <m:t>𝑇</m:t>
                        </m:r>
                        <m:r>
                          <a:rPr lang="en-US" sz="3900" i="1">
                            <a:latin typeface="Cambria Math" panose="02040503050406030204" pitchFamily="18" charset="0"/>
                          </a:rPr>
                          <m:t>⇔</m:t>
                        </m:r>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𝑆</m:t>
                        </m:r>
                        <m:r>
                          <a:rPr lang="en-US" sz="3900" i="1">
                            <a:latin typeface="Cambria Math" panose="02040503050406030204" pitchFamily="18" charset="0"/>
                          </a:rPr>
                          <m:t>∨</m:t>
                        </m:r>
                        <m:r>
                          <a:rPr lang="en-US" sz="3900" i="1">
                            <a:latin typeface="Cambria Math" panose="02040503050406030204" pitchFamily="18" charset="0"/>
                          </a:rPr>
                          <m:t>𝑥</m:t>
                        </m:r>
                        <m:r>
                          <a:rPr lang="en-US" sz="3900" i="1">
                            <a:latin typeface="Cambria Math" panose="02040503050406030204" pitchFamily="18" charset="0"/>
                          </a:rPr>
                          <m:t>∈</m:t>
                        </m:r>
                        <m:r>
                          <a:rPr lang="en-US" sz="3900" i="1">
                            <a:latin typeface="Cambria Math" panose="02040503050406030204" pitchFamily="18" charset="0"/>
                          </a:rPr>
                          <m:t>𝑇</m:t>
                        </m:r>
                        <m:r>
                          <m:rPr>
                            <m:nor/>
                          </m:rPr>
                          <a:rPr lang="en-US" sz="3900" dirty="0"/>
                          <m:t> </m:t>
                        </m:r>
                      </m:den>
                    </m:f>
                  </m:oMath>
                </a14:m>
                <a:endParaRPr lang="en-US" dirty="0"/>
              </a:p>
              <a:p>
                <a:pPr marL="0" indent="0">
                  <a:buNone/>
                </a:pPr>
                <a:br>
                  <a:rPr lang="en-US" b="0" i="1" dirty="0">
                    <a:latin typeface="Cambria Math" panose="02040503050406030204" pitchFamily="18" charset="0"/>
                  </a:rPr>
                </a:br>
                <a:r>
                  <a:rPr lang="en-US" dirty="0"/>
                  <a:t>After axiom saturation</a:t>
                </a:r>
              </a:p>
              <a:p>
                <a:pPr marL="0" indent="0">
                  <a:buNone/>
                </a:pPr>
                <a:endParaRPr lang="en-US" dirty="0"/>
              </a:p>
              <a:p>
                <a:pPr marL="0" indent="0">
                  <a:buNone/>
                </a:pPr>
                <a:r>
                  <a:rPr lang="en-US" b="0" dirty="0"/>
                  <a:t>	</a:t>
                </a:r>
                <a14:m>
                  <m:oMath xmlns:m="http://schemas.openxmlformats.org/officeDocument/2006/math">
                    <m:r>
                      <a:rPr lang="en-US" b="0" i="1" dirty="0" smtClean="0">
                        <a:latin typeface="Cambria Math" panose="02040503050406030204" pitchFamily="18" charset="0"/>
                      </a:rPr>
                      <m:t>𝑀</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e>
                    </m:d>
                    <m:r>
                      <a:rPr lang="en-US" b="0" i="1" dirty="0" smtClean="0">
                        <a:latin typeface="Cambria Math" panose="02040503050406030204" pitchFamily="18" charset="0"/>
                      </a:rPr>
                      <m:t> :</m:t>
                    </m:r>
                    <m:r>
                      <a:rPr lang="en-US" i="1" dirty="0" smtClean="0">
                        <a:latin typeface="Cambria Math" panose="02040503050406030204" pitchFamily="18" charset="0"/>
                      </a:rPr>
                      <m:t>= </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e>
                    </m:d>
                    <m:r>
                      <a:rPr lang="en-US" b="0" i="1" dirty="0" smtClean="0">
                        <a:latin typeface="Cambria Math" panose="02040503050406030204" pitchFamily="18" charset="0"/>
                      </a:rPr>
                      <m:t> </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 } </m:t>
                    </m:r>
                  </m:oMath>
                </a14:m>
                <a:r>
                  <a:rPr lang="en-US" dirty="0"/>
                  <a:t>is a consistent interpretation</a:t>
                </a:r>
              </a:p>
              <a:p>
                <a:pPr marL="0" indent="0">
                  <a:buNone/>
                </a:pPr>
                <a:r>
                  <a:rPr lang="en-US" b="0" dirty="0"/>
                  <a:t>Because after saturation</a:t>
                </a:r>
                <a:br>
                  <a:rPr lang="en-US" b="0" dirty="0"/>
                </a:br>
                <a:r>
                  <a:rPr lang="en-US" b="0"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𝑡</m:t>
                    </m:r>
                  </m:oMath>
                </a14:m>
                <a:endParaRPr lang="en-US" b="0" i="1" dirty="0">
                  <a:latin typeface="Cambria Math" panose="02040503050406030204" pitchFamily="18" charset="0"/>
                </a:endParaRPr>
              </a:p>
              <a:p>
                <a:pPr marL="0" indent="0">
                  <a:buNone/>
                </a:pPr>
                <a:r>
                  <a:rPr lang="en-US" b="0" dirty="0"/>
                  <a:t>	</a:t>
                </a:r>
                <a:r>
                  <a:rPr lang="en-US" dirty="0"/>
                  <a:t>Theory axioms are satisfied: then M satisfies every asserted literal</a:t>
                </a:r>
              </a:p>
              <a:p>
                <a:pPr marL="0" indent="0">
                  <a:buNone/>
                </a:pPr>
                <a:endParaRPr lang="en-US" dirty="0"/>
              </a:p>
              <a:p>
                <a:pPr marL="0" indent="0">
                  <a:buNone/>
                </a:pPr>
                <a:endParaRPr lang="en-US" dirty="0"/>
              </a:p>
              <a:p>
                <a:pPr marL="0" indent="0">
                  <a:buNone/>
                </a:pPr>
                <a:endParaRPr lang="en-US" dirty="0"/>
              </a:p>
              <a:p>
                <a:pPr marL="0" indent="0">
                  <a:buNone/>
                </a:pPr>
                <a:endParaRPr lang="en-US" b="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C559DC19-2BAC-FDA6-0F6F-71124B847067}"/>
                  </a:ext>
                </a:extLst>
              </p:cNvPr>
              <p:cNvSpPr>
                <a:spLocks noGrp="1" noRot="1" noChangeAspect="1" noMove="1" noResize="1" noEditPoints="1" noAdjustHandles="1" noChangeArrowheads="1" noChangeShapeType="1" noTextEdit="1"/>
              </p:cNvSpPr>
              <p:nvPr>
                <p:ph idx="1"/>
              </p:nvPr>
            </p:nvSpPr>
            <p:spPr>
              <a:blipFill>
                <a:blip r:embed="rId2"/>
                <a:stretch>
                  <a:fillRect l="-754"/>
                </a:stretch>
              </a:blipFill>
            </p:spPr>
            <p:txBody>
              <a:bodyPr/>
              <a:lstStyle/>
              <a:p>
                <a:r>
                  <a:rPr lang="en-US">
                    <a:noFill/>
                  </a:rPr>
                  <a:t> </a:t>
                </a:r>
              </a:p>
            </p:txBody>
          </p:sp>
        </mc:Fallback>
      </mc:AlternateContent>
    </p:spTree>
    <p:extLst>
      <p:ext uri="{BB962C8B-B14F-4D97-AF65-F5344CB8AC3E}">
        <p14:creationId xmlns:p14="http://schemas.microsoft.com/office/powerpoint/2010/main" val="3789288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E21F-2CA8-7B83-D170-283240D8F867}"/>
              </a:ext>
            </a:extLst>
          </p:cNvPr>
          <p:cNvSpPr>
            <a:spLocks noGrp="1"/>
          </p:cNvSpPr>
          <p:nvPr>
            <p:ph type="title"/>
          </p:nvPr>
        </p:nvSpPr>
        <p:spPr/>
        <p:txBody>
          <a:bodyPr/>
          <a:lstStyle/>
          <a:p>
            <a:r>
              <a:rPr lang="en-US" dirty="0"/>
              <a:t>Model Construction and Saturation</a:t>
            </a:r>
          </a:p>
        </p:txBody>
      </p:sp>
      <p:sp>
        <p:nvSpPr>
          <p:cNvPr id="3" name="Content Placeholder 2">
            <a:extLst>
              <a:ext uri="{FF2B5EF4-FFF2-40B4-BE49-F238E27FC236}">
                <a16:creationId xmlns:a16="http://schemas.microsoft.com/office/drawing/2014/main" id="{F7359A89-C2B3-247C-C6F5-3E06C5261B4F}"/>
              </a:ext>
            </a:extLst>
          </p:cNvPr>
          <p:cNvSpPr>
            <a:spLocks noGrp="1"/>
          </p:cNvSpPr>
          <p:nvPr>
            <p:ph idx="1"/>
          </p:nvPr>
        </p:nvSpPr>
        <p:spPr/>
        <p:txBody>
          <a:bodyPr/>
          <a:lstStyle/>
          <a:p>
            <a:r>
              <a:rPr lang="en-US" dirty="0"/>
              <a:t>We will build model M such that</a:t>
            </a:r>
          </a:p>
          <a:p>
            <a:pPr lvl="1"/>
            <a:r>
              <a:rPr lang="en-US" dirty="0"/>
              <a:t>For variables x, y that are shared: M(x) = M(y) </a:t>
            </a:r>
            <a:r>
              <a:rPr lang="en-US" dirty="0" err="1"/>
              <a:t>iff</a:t>
            </a:r>
            <a:r>
              <a:rPr lang="en-US" dirty="0"/>
              <a:t> x ~ y</a:t>
            </a:r>
          </a:p>
          <a:p>
            <a:pPr lvl="1"/>
            <a:r>
              <a:rPr lang="en-US" dirty="0"/>
              <a:t>M(s) = { M(x) | (set.in x s) ~ true } </a:t>
            </a:r>
          </a:p>
          <a:p>
            <a:pPr lvl="1"/>
            <a:endParaRPr lang="en-US" dirty="0"/>
          </a:p>
          <a:p>
            <a:r>
              <a:rPr lang="en-US"/>
              <a:t>Base Claim</a:t>
            </a:r>
            <a:r>
              <a:rPr lang="en-US" dirty="0"/>
              <a:t>: Saturation with respect to ~ and axioms for Base ensures this</a:t>
            </a:r>
          </a:p>
          <a:p>
            <a:pPr lvl="1"/>
            <a:r>
              <a:rPr lang="en-US" dirty="0"/>
              <a:t>x ~ y, (set.in y (</a:t>
            </a:r>
            <a:r>
              <a:rPr lang="en-US" dirty="0" err="1"/>
              <a:t>set.union</a:t>
            </a:r>
            <a:r>
              <a:rPr lang="en-US" dirty="0"/>
              <a:t> s t)) is an atom then </a:t>
            </a:r>
            <a:br>
              <a:rPr lang="en-US" dirty="0"/>
            </a:br>
            <a:br>
              <a:rPr lang="en-US" dirty="0"/>
            </a:br>
            <a:r>
              <a:rPr lang="en-US" dirty="0"/>
              <a:t>(set.in x (</a:t>
            </a:r>
            <a:r>
              <a:rPr lang="en-US" dirty="0" err="1"/>
              <a:t>set.union</a:t>
            </a:r>
            <a:r>
              <a:rPr lang="en-US" dirty="0"/>
              <a:t> s t)) </a:t>
            </a:r>
            <a:r>
              <a:rPr lang="en-US" dirty="0" err="1"/>
              <a:t>iff</a:t>
            </a:r>
            <a:r>
              <a:rPr lang="en-US" dirty="0"/>
              <a:t> (or (set.in x s) (set.in x t))</a:t>
            </a:r>
          </a:p>
          <a:p>
            <a:pPr lvl="1"/>
            <a:endParaRPr lang="en-US" dirty="0"/>
          </a:p>
          <a:p>
            <a:pPr marL="457200" lvl="1" indent="0">
              <a:buNone/>
            </a:pPr>
            <a:endParaRPr lang="en-US" dirty="0"/>
          </a:p>
        </p:txBody>
      </p:sp>
    </p:spTree>
    <p:extLst>
      <p:ext uri="{BB962C8B-B14F-4D97-AF65-F5344CB8AC3E}">
        <p14:creationId xmlns:p14="http://schemas.microsoft.com/office/powerpoint/2010/main" val="3250766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485C0-86F4-6A8A-A706-2405412E1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3A4AA-E31E-9741-430B-46C4EC810409}"/>
              </a:ext>
            </a:extLst>
          </p:cNvPr>
          <p:cNvSpPr>
            <a:spLocks noGrp="1"/>
          </p:cNvSpPr>
          <p:nvPr>
            <p:ph type="title"/>
          </p:nvPr>
        </p:nvSpPr>
        <p:spPr/>
        <p:txBody>
          <a:bodyPr/>
          <a:lstStyle/>
          <a:p>
            <a:r>
              <a:rPr lang="en-US" dirty="0"/>
              <a:t>Frugal Axiom Saturation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F9B033-332C-6D15-B4E5-7587871D4F46}"/>
                  </a:ext>
                </a:extLst>
              </p:cNvPr>
              <p:cNvSpPr>
                <a:spLocks noGrp="1"/>
              </p:cNvSpPr>
              <p:nvPr>
                <p:ph idx="1"/>
              </p:nvPr>
            </p:nvSpPr>
            <p:spPr/>
            <p:txBody>
              <a:bodyPr>
                <a:normAutofit/>
              </a:bodyPr>
              <a:lstStyle/>
              <a:p>
                <a:pPr marL="0" indent="0">
                  <a:buNone/>
                </a:pPr>
                <a:r>
                  <a:rPr lang="en-US" dirty="0"/>
                  <a:t>Do we have to saturate all axioms to ensure consistent interpretations?</a:t>
                </a:r>
              </a:p>
              <a:p>
                <a:pPr marL="0" indent="0">
                  <a:buNone/>
                </a:pPr>
                <a:endParaRPr lang="en-US" dirty="0"/>
              </a:p>
              <a:p>
                <a:pPr>
                  <a:buFontTx/>
                  <a:buChar char="-"/>
                </a:pPr>
                <a:r>
                  <a:rPr lang="en-US" dirty="0"/>
                  <a:t>Limit extensionality axioms to sets that have to be </a:t>
                </a:r>
                <a:r>
                  <a:rPr lang="en-US" dirty="0" err="1"/>
                  <a:t>disequal</a:t>
                </a:r>
                <a:r>
                  <a:rPr lang="en-US" dirty="0"/>
                  <a:t> for interpretation to be correct.</a:t>
                </a:r>
              </a:p>
              <a:p>
                <a:pPr>
                  <a:buFontTx/>
                  <a:buChar char="-"/>
                </a:pPr>
                <a:endParaRPr lang="en-US" dirty="0"/>
              </a:p>
              <a:p>
                <a:pPr>
                  <a:buFontTx/>
                  <a:buChar char="-"/>
                </a:pPr>
                <a:r>
                  <a:rPr lang="en-US" dirty="0"/>
                  <a:t>Limit axiom instantiation for operators by evaluation</a:t>
                </a:r>
              </a:p>
              <a:p>
                <a:pPr marL="0" indent="0">
                  <a:buNone/>
                </a:pPr>
                <a:endParaRPr lang="en-US" b="0"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𝑈</m:t>
                          </m:r>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     </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𝑝𝑎𝑟𝑒𝑛𝑡𝑠</m:t>
                          </m:r>
                          <m:r>
                            <a:rPr lang="en-US" i="1">
                              <a:latin typeface="Cambria Math" panose="02040503050406030204" pitchFamily="18" charset="0"/>
                            </a:rPr>
                            <m:t>(</m:t>
                          </m:r>
                          <m:r>
                            <a:rPr lang="en-US" b="0" i="1" smtClean="0">
                              <a:latin typeface="Cambria Math" panose="02040503050406030204" pitchFamily="18" charset="0"/>
                            </a:rPr>
                            <m:t>𝑆</m:t>
                          </m:r>
                          <m:r>
                            <a:rPr lang="en-US" i="1">
                              <a:latin typeface="Cambria Math" panose="02040503050406030204" pitchFamily="18" charset="0"/>
                            </a:rPr>
                            <m:t>)</m:t>
                          </m:r>
                        </m:num>
                        <m:den>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𝑇</m:t>
                          </m:r>
                          <m:r>
                            <m:rPr>
                              <m:nor/>
                            </m:rPr>
                            <a:rPr lang="en-US" dirty="0"/>
                            <m:t> </m:t>
                          </m:r>
                        </m:den>
                      </m:f>
                    </m:oMath>
                  </m:oMathPara>
                </a14:m>
                <a:endParaRPr lang="en-US" dirty="0"/>
              </a:p>
            </p:txBody>
          </p:sp>
        </mc:Choice>
        <mc:Fallback xmlns="">
          <p:sp>
            <p:nvSpPr>
              <p:cNvPr id="3" name="Content Placeholder 2">
                <a:extLst>
                  <a:ext uri="{FF2B5EF4-FFF2-40B4-BE49-F238E27FC236}">
                    <a16:creationId xmlns:a16="http://schemas.microsoft.com/office/drawing/2014/main" id="{D6F9B033-332C-6D15-B4E5-7587871D4F46}"/>
                  </a:ext>
                </a:extLst>
              </p:cNvPr>
              <p:cNvSpPr>
                <a:spLocks noGrp="1" noRot="1" noChangeAspect="1" noMove="1" noResize="1" noEditPoints="1" noAdjustHandles="1" noChangeArrowheads="1" noChangeShapeType="1" noTextEdit="1"/>
              </p:cNvSpPr>
              <p:nvPr>
                <p:ph idx="1"/>
              </p:nvPr>
            </p:nvSpPr>
            <p:spPr>
              <a:blipFill>
                <a:blip r:embed="rId2"/>
                <a:stretch>
                  <a:fillRect l="-1217" t="-2241" r="-58"/>
                </a:stretch>
              </a:blipFill>
            </p:spPr>
            <p:txBody>
              <a:bodyPr/>
              <a:lstStyle/>
              <a:p>
                <a:r>
                  <a:rPr lang="en-US">
                    <a:noFill/>
                  </a:rPr>
                  <a:t> </a:t>
                </a:r>
              </a:p>
            </p:txBody>
          </p:sp>
        </mc:Fallback>
      </mc:AlternateContent>
    </p:spTree>
    <p:extLst>
      <p:ext uri="{BB962C8B-B14F-4D97-AF65-F5344CB8AC3E}">
        <p14:creationId xmlns:p14="http://schemas.microsoft.com/office/powerpoint/2010/main" val="1139044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F7C3-1BAA-2121-DD86-8211C0CAA9D5}"/>
              </a:ext>
            </a:extLst>
          </p:cNvPr>
          <p:cNvSpPr>
            <a:spLocks noGrp="1"/>
          </p:cNvSpPr>
          <p:nvPr>
            <p:ph type="title"/>
          </p:nvPr>
        </p:nvSpPr>
        <p:spPr/>
        <p:txBody>
          <a:bodyPr/>
          <a:lstStyle/>
          <a:p>
            <a:r>
              <a:rPr lang="en-US" dirty="0"/>
              <a:t>Hidden Axiom Saturation</a:t>
            </a:r>
          </a:p>
        </p:txBody>
      </p:sp>
      <p:sp>
        <p:nvSpPr>
          <p:cNvPr id="3" name="Content Placeholder 2">
            <a:extLst>
              <a:ext uri="{FF2B5EF4-FFF2-40B4-BE49-F238E27FC236}">
                <a16:creationId xmlns:a16="http://schemas.microsoft.com/office/drawing/2014/main" id="{0EC83379-1F7A-4351-75B1-50E1F300EE58}"/>
              </a:ext>
            </a:extLst>
          </p:cNvPr>
          <p:cNvSpPr>
            <a:spLocks noGrp="1"/>
          </p:cNvSpPr>
          <p:nvPr>
            <p:ph idx="1"/>
          </p:nvPr>
        </p:nvSpPr>
        <p:spPr/>
        <p:txBody>
          <a:bodyPr/>
          <a:lstStyle/>
          <a:p>
            <a:r>
              <a:rPr lang="en-US" dirty="0"/>
              <a:t>Option 1: </a:t>
            </a:r>
          </a:p>
          <a:p>
            <a:pPr lvl="1"/>
            <a:r>
              <a:rPr lang="en-US" dirty="0"/>
              <a:t>assert axioms to the CDCL(T) core directly.</a:t>
            </a:r>
          </a:p>
          <a:p>
            <a:pPr lvl="1"/>
            <a:r>
              <a:rPr lang="en-US" dirty="0"/>
              <a:t>Prefer unit propagation eagerly</a:t>
            </a:r>
          </a:p>
          <a:p>
            <a:pPr lvl="1"/>
            <a:r>
              <a:rPr lang="en-US" dirty="0"/>
              <a:t>Defer axioms with new unassigned literals lazily</a:t>
            </a:r>
          </a:p>
          <a:p>
            <a:pPr lvl="1"/>
            <a:endParaRPr lang="en-US" dirty="0"/>
          </a:p>
          <a:p>
            <a:r>
              <a:rPr lang="en-US" dirty="0"/>
              <a:t>Option 2:</a:t>
            </a:r>
          </a:p>
          <a:p>
            <a:pPr lvl="1"/>
            <a:r>
              <a:rPr lang="en-US" dirty="0"/>
              <a:t>Propagate axioms inside of the Finite Set theory solver</a:t>
            </a:r>
          </a:p>
          <a:p>
            <a:pPr lvl="1"/>
            <a:r>
              <a:rPr lang="en-US" dirty="0"/>
              <a:t>Resolve conflicts within the theory solver before telling CDCL(T) core what the </a:t>
            </a:r>
            <a:r>
              <a:rPr lang="en-US"/>
              <a:t>conflicts are</a:t>
            </a:r>
            <a:endParaRPr lang="en-US" dirty="0"/>
          </a:p>
        </p:txBody>
      </p:sp>
    </p:spTree>
    <p:extLst>
      <p:ext uri="{BB962C8B-B14F-4D97-AF65-F5344CB8AC3E}">
        <p14:creationId xmlns:p14="http://schemas.microsoft.com/office/powerpoint/2010/main" val="3271455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F0DD-6D56-A6B1-B03B-FA916A3F7642}"/>
              </a:ext>
            </a:extLst>
          </p:cNvPr>
          <p:cNvSpPr>
            <a:spLocks noGrp="1"/>
          </p:cNvSpPr>
          <p:nvPr>
            <p:ph type="title"/>
          </p:nvPr>
        </p:nvSpPr>
        <p:spPr/>
        <p:txBody>
          <a:bodyPr/>
          <a:lstStyle/>
          <a:p>
            <a:r>
              <a:rPr lang="en-US" dirty="0"/>
              <a:t>Consistent Interpretations for Ranges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2320A7-EDDD-D1E7-A111-8694FF572C32}"/>
                  </a:ext>
                </a:extLst>
              </p:cNvPr>
              <p:cNvSpPr>
                <a:spLocks noGrp="1"/>
              </p:cNvSpPr>
              <p:nvPr>
                <p:ph idx="1"/>
              </p:nvPr>
            </p:nvSpPr>
            <p:spPr/>
            <p:txBody>
              <a:bodyPr/>
              <a:lstStyle/>
              <a:p>
                <a:pPr marL="0" indent="0">
                  <a:buNone/>
                </a:pPr>
                <a14:m>
                  <m:oMath xmlns:m="http://schemas.openxmlformats.org/officeDocument/2006/math">
                    <m:r>
                      <a:rPr lang="en-US" i="1" dirty="0" smtClean="0">
                        <a:latin typeface="Cambria Math" panose="02040503050406030204" pitchFamily="18" charset="0"/>
                      </a:rPr>
                      <m:t>𝑀</m:t>
                    </m:r>
                    <m:d>
                      <m:dPr>
                        <m:ctrlPr>
                          <a:rPr lang="en-US" i="1" dirty="0">
                            <a:latin typeface="Cambria Math" panose="02040503050406030204" pitchFamily="18" charset="0"/>
                          </a:rPr>
                        </m:ctrlPr>
                      </m:dPr>
                      <m:e>
                        <m:r>
                          <a:rPr lang="en-US" i="1" dirty="0">
                            <a:latin typeface="Cambria Math" panose="02040503050406030204" pitchFamily="18" charset="0"/>
                          </a:rPr>
                          <m:t>𝑠</m:t>
                        </m:r>
                      </m:e>
                    </m:d>
                    <m:r>
                      <a:rPr lang="en-US" i="1" dirty="0">
                        <a:latin typeface="Cambria Math" panose="02040503050406030204" pitchFamily="18" charset="0"/>
                      </a:rPr>
                      <m:t> := </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 </m:t>
                        </m:r>
                        <m:r>
                          <a:rPr lang="en-US" i="1" dirty="0">
                            <a:latin typeface="Cambria Math" panose="02040503050406030204" pitchFamily="18" charset="0"/>
                          </a:rPr>
                          <m:t>𝑥</m:t>
                        </m:r>
                        <m:r>
                          <a:rPr lang="en-US" i="1" dirty="0">
                            <a:latin typeface="Cambria Math" panose="02040503050406030204" pitchFamily="18" charset="0"/>
                          </a:rPr>
                          <m:t> </m:t>
                        </m:r>
                      </m:e>
                    </m:d>
                    <m:r>
                      <a:rPr lang="en-US" i="1" dirty="0">
                        <a:latin typeface="Cambria Math" panose="02040503050406030204" pitchFamily="18" charset="0"/>
                      </a:rPr>
                      <m:t> </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 } </m:t>
                    </m:r>
                  </m:oMath>
                </a14:m>
                <a:r>
                  <a:rPr lang="en-US" dirty="0"/>
                  <a:t>does not work for ranges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m:t>
                      </m:r>
                      <m:r>
                        <a:rPr lang="en-US" b="0" i="1" smtClean="0">
                          <a:latin typeface="Cambria Math" panose="02040503050406030204" pitchFamily="18" charset="0"/>
                        </a:rPr>
                        <m:t>= [</m:t>
                      </m:r>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+9]</m:t>
                      </m:r>
                    </m:oMath>
                  </m:oMathPara>
                </a14:m>
                <a:endParaRPr lang="en-US" dirty="0"/>
              </a:p>
              <a:p>
                <a:pPr marL="0" indent="0">
                  <a:buNone/>
                </a:pPr>
                <a:r>
                  <a:rPr lang="en-US" dirty="0"/>
                  <a:t>Then </a:t>
                </a:r>
                <a14:m>
                  <m:oMath xmlns:m="http://schemas.openxmlformats.org/officeDocument/2006/math">
                    <m:r>
                      <m:rPr>
                        <m:sty m:val="p"/>
                      </m:rPr>
                      <a:rPr lang="en-US" b="0" i="0" smtClean="0">
                        <a:latin typeface="Cambria Math" panose="02040503050406030204" pitchFamily="18" charset="0"/>
                      </a:rPr>
                      <m:t>M</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s</m:t>
                        </m:r>
                      </m:e>
                    </m:d>
                    <m:r>
                      <a:rPr lang="en-US" b="0" i="0" smtClean="0">
                        <a:latin typeface="Cambria Math" panose="02040503050406030204" pitchFamily="18" charset="0"/>
                      </a:rPr>
                      <m:t> </m:t>
                    </m:r>
                  </m:oMath>
                </a14:m>
                <a:r>
                  <a:rPr lang="en-US" dirty="0"/>
                  <a:t>must have 10 elements.</a:t>
                </a:r>
              </a:p>
              <a:p>
                <a:pPr marL="0" indent="0">
                  <a:buNone/>
                </a:pPr>
                <a:endParaRPr lang="en-US" dirty="0"/>
              </a:p>
              <a:p>
                <a:pPr marL="0" indent="0">
                  <a:buNone/>
                </a:pPr>
                <a:r>
                  <a:rPr lang="en-US" dirty="0"/>
                  <a:t>Can you construct a consistent interpretation after saturation with Base + Range?</a:t>
                </a:r>
              </a:p>
            </p:txBody>
          </p:sp>
        </mc:Choice>
        <mc:Fallback xmlns="">
          <p:sp>
            <p:nvSpPr>
              <p:cNvPr id="3" name="Content Placeholder 2">
                <a:extLst>
                  <a:ext uri="{FF2B5EF4-FFF2-40B4-BE49-F238E27FC236}">
                    <a16:creationId xmlns:a16="http://schemas.microsoft.com/office/drawing/2014/main" id="{D22320A7-EDDD-D1E7-A111-8694FF572C32}"/>
                  </a:ext>
                </a:extLst>
              </p:cNvPr>
              <p:cNvSpPr>
                <a:spLocks noGrp="1" noRot="1" noChangeAspect="1" noMove="1" noResize="1" noEditPoints="1" noAdjustHandles="1" noChangeArrowheads="1" noChangeShapeType="1" noTextEdit="1"/>
              </p:cNvSpPr>
              <p:nvPr>
                <p:ph idx="1"/>
              </p:nvPr>
            </p:nvSpPr>
            <p:spPr>
              <a:blipFill>
                <a:blip r:embed="rId2"/>
                <a:stretch>
                  <a:fillRect l="-1217" t="-2241" r="-1681"/>
                </a:stretch>
              </a:blipFill>
            </p:spPr>
            <p:txBody>
              <a:bodyPr/>
              <a:lstStyle/>
              <a:p>
                <a:r>
                  <a:rPr lang="en-US">
                    <a:noFill/>
                  </a:rPr>
                  <a:t> </a:t>
                </a:r>
              </a:p>
            </p:txBody>
          </p:sp>
        </mc:Fallback>
      </mc:AlternateContent>
    </p:spTree>
    <p:extLst>
      <p:ext uri="{BB962C8B-B14F-4D97-AF65-F5344CB8AC3E}">
        <p14:creationId xmlns:p14="http://schemas.microsoft.com/office/powerpoint/2010/main" val="23372489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7420-5EFA-CD8B-4AAF-F7716AEB425C}"/>
              </a:ext>
            </a:extLst>
          </p:cNvPr>
          <p:cNvSpPr>
            <a:spLocks noGrp="1"/>
          </p:cNvSpPr>
          <p:nvPr>
            <p:ph type="title"/>
          </p:nvPr>
        </p:nvSpPr>
        <p:spPr/>
        <p:txBody>
          <a:bodyPr/>
          <a:lstStyle/>
          <a:p>
            <a:r>
              <a:rPr lang="en-US" dirty="0"/>
              <a:t>Boolean Algebras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E023AF-1AB3-115F-19B4-DE2E7146FB07}"/>
                  </a:ext>
                </a:extLst>
              </p:cNvPr>
              <p:cNvSpPr>
                <a:spLocks noGrp="1"/>
              </p:cNvSpPr>
              <p:nvPr>
                <p:ph idx="1"/>
              </p:nvPr>
            </p:nvSpPr>
            <p:spPr/>
            <p:txBody>
              <a:bodyPr/>
              <a:lstStyle/>
              <a:p>
                <a:pPr marL="0" indent="0">
                  <a:buNone/>
                </a:pPr>
                <a:r>
                  <a:rPr lang="en-US" dirty="0"/>
                  <a:t>Set inclusion forms a Boolean Algebra</a:t>
                </a:r>
              </a:p>
              <a:p>
                <a:endParaRPr lang="en-US" dirty="0"/>
              </a:p>
              <a:p>
                <a:pPr marL="0" indent="0">
                  <a:buNone/>
                </a:pP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rPr>
                      <m:t> </m:t>
                    </m:r>
                  </m:oMath>
                </a14:m>
                <a:r>
                  <a:rPr lang="en-US" dirty="0"/>
                  <a:t>   also characterized by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endParaRPr lang="en-US" dirty="0"/>
              </a:p>
              <a:p>
                <a:pPr marL="0" indent="0">
                  <a:buNone/>
                </a:pPr>
                <a:r>
                  <a:rPr lang="en-US" dirty="0"/>
                  <a:t>Suppose a formula only uses strict and non-strict set inclusion and negations: What is a good way to check consistency of a conjunction of set inclusions?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9E023AF-1AB3-115F-19B4-DE2E7146FB07}"/>
                  </a:ext>
                </a:extLst>
              </p:cNvPr>
              <p:cNvSpPr>
                <a:spLocks noGrp="1" noRot="1" noChangeAspect="1" noMove="1" noResize="1" noEditPoints="1" noAdjustHandles="1" noChangeArrowheads="1" noChangeShapeType="1" noTextEdit="1"/>
              </p:cNvSpPr>
              <p:nvPr>
                <p:ph idx="1"/>
              </p:nvPr>
            </p:nvSpPr>
            <p:spPr>
              <a:blipFill>
                <a:blip r:embed="rId2"/>
                <a:stretch>
                  <a:fillRect l="-1217" t="-2241" r="-870"/>
                </a:stretch>
              </a:blipFill>
            </p:spPr>
            <p:txBody>
              <a:bodyPr/>
              <a:lstStyle/>
              <a:p>
                <a:r>
                  <a:rPr lang="en-US">
                    <a:noFill/>
                  </a:rPr>
                  <a:t> </a:t>
                </a:r>
              </a:p>
            </p:txBody>
          </p:sp>
        </mc:Fallback>
      </mc:AlternateContent>
    </p:spTree>
    <p:extLst>
      <p:ext uri="{BB962C8B-B14F-4D97-AF65-F5344CB8AC3E}">
        <p14:creationId xmlns:p14="http://schemas.microsoft.com/office/powerpoint/2010/main" val="15187328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83D1-0B65-E494-931B-64BBEBB1DD87}"/>
              </a:ext>
            </a:extLst>
          </p:cNvPr>
          <p:cNvSpPr>
            <a:spLocks noGrp="1"/>
          </p:cNvSpPr>
          <p:nvPr>
            <p:ph type="title"/>
          </p:nvPr>
        </p:nvSpPr>
        <p:spPr>
          <a:xfrm>
            <a:off x="838200" y="365125"/>
            <a:ext cx="11049000" cy="1325563"/>
          </a:xfrm>
        </p:spPr>
        <p:txBody>
          <a:bodyPr/>
          <a:lstStyle/>
          <a:p>
            <a:r>
              <a:rPr lang="en-US" dirty="0"/>
              <a:t>BAPA – Boolean Algebra Presburger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629F24-03F0-9308-116C-C357A8F0AE19}"/>
                  </a:ext>
                </a:extLst>
              </p:cNvPr>
              <p:cNvSpPr>
                <a:spLocks noGrp="1"/>
              </p:cNvSpPr>
              <p:nvPr>
                <p:ph idx="1"/>
              </p:nvPr>
            </p:nvSpPr>
            <p:spPr/>
            <p:txBody>
              <a:bodyPr/>
              <a:lstStyle/>
              <a:p>
                <a:r>
                  <a:rPr lang="en-US" dirty="0"/>
                  <a:t>Recall, we admit “</a:t>
                </a:r>
                <a:r>
                  <a:rPr lang="en-US" dirty="0" err="1"/>
                  <a:t>set.size</a:t>
                </a:r>
                <a:r>
                  <a:rPr lang="en-US" dirty="0"/>
                  <a:t>” or |S|.</a:t>
                </a:r>
              </a:p>
              <a:p>
                <a:r>
                  <a:rPr lang="en-US" dirty="0"/>
                  <a:t>Suppose we have set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b="0" dirty="0"/>
              </a:p>
              <a:p>
                <a:r>
                  <a:rPr lang="en-US" dirty="0"/>
                  <a:t>Form the full Venn-diagram of the variables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0" smtClean="0">
                        <a:latin typeface="Cambria Math" panose="02040503050406030204" pitchFamily="18" charset="0"/>
                      </a:rPr>
                      <m:t> </m:t>
                    </m:r>
                  </m:oMath>
                </a14:m>
                <a:r>
                  <a:rPr lang="en-US" dirty="0"/>
                  <a:t>disjoint regions).</a:t>
                </a:r>
              </a:p>
              <a:p>
                <a:r>
                  <a:rPr lang="en-US" dirty="0"/>
                  <a:t>Rewrite every expression using the Venn-diagram regions.</a:t>
                </a:r>
              </a:p>
              <a:p>
                <a:r>
                  <a:rPr lang="en-US" dirty="0"/>
                  <a:t>|S| is now a sum of disjoint regions</a:t>
                </a:r>
              </a:p>
              <a:p>
                <a:r>
                  <a:rPr lang="en-US" dirty="0"/>
                  <a:t>Every region is either unconstrained or comes from singleton or empty sets. </a:t>
                </a:r>
              </a:p>
              <a:p>
                <a:r>
                  <a:rPr lang="en-US" dirty="0"/>
                  <a:t>Figuring out number of elements in regions is reduced to Arithmetic.</a:t>
                </a:r>
              </a:p>
              <a:p>
                <a:endParaRPr lang="en-US" dirty="0"/>
              </a:p>
            </p:txBody>
          </p:sp>
        </mc:Choice>
        <mc:Fallback xmlns="">
          <p:sp>
            <p:nvSpPr>
              <p:cNvPr id="3" name="Content Placeholder 2">
                <a:extLst>
                  <a:ext uri="{FF2B5EF4-FFF2-40B4-BE49-F238E27FC236}">
                    <a16:creationId xmlns:a16="http://schemas.microsoft.com/office/drawing/2014/main" id="{EC629F24-03F0-9308-116C-C357A8F0AE1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7463783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A9D0-1BC9-8B5D-9260-FF0B1C60C0D8}"/>
              </a:ext>
            </a:extLst>
          </p:cNvPr>
          <p:cNvSpPr>
            <a:spLocks noGrp="1"/>
          </p:cNvSpPr>
          <p:nvPr>
            <p:ph type="title"/>
          </p:nvPr>
        </p:nvSpPr>
        <p:spPr/>
        <p:txBody>
          <a:bodyPr/>
          <a:lstStyle/>
          <a:p>
            <a:r>
              <a:rPr lang="en-US" dirty="0"/>
              <a:t>BAPA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AB0B99-474D-E187-0431-684AF6435620}"/>
                  </a:ext>
                </a:extLst>
              </p:cNvPr>
              <p:cNvSpPr>
                <a:spLocks noGrp="1"/>
              </p:cNvSpPr>
              <p:nvPr>
                <p:ph idx="1"/>
              </p:nvPr>
            </p:nvSpPr>
            <p:spPr/>
            <p:txBody>
              <a:bodyPr/>
              <a:lstStyle/>
              <a:p>
                <a:r>
                  <a:rPr lang="en-US" dirty="0"/>
                  <a:t>Regions that matter.</a:t>
                </a:r>
              </a:p>
              <a:p>
                <a:pPr lvl="1"/>
                <a:r>
                  <a:rPr lang="en-US" dirty="0"/>
                  <a:t>Do we really have to consider all regions over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b="0" i="1" smtClean="0">
                        <a:latin typeface="Cambria Math" panose="02040503050406030204" pitchFamily="18" charset="0"/>
                      </a:rPr>
                      <m:t>?</m:t>
                    </m:r>
                  </m:oMath>
                </a14:m>
                <a:endParaRPr lang="en-US" b="0" dirty="0"/>
              </a:p>
              <a:p>
                <a:pPr lvl="1"/>
                <a:r>
                  <a:rPr lang="en-US" b="0" dirty="0"/>
                  <a:t>Disjoint regions on demand:</a:t>
                </a:r>
              </a:p>
              <a:p>
                <a:pPr lvl="1"/>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b="0" dirty="0"/>
              </a:p>
              <a:p>
                <a:pPr lvl="1"/>
                <a:r>
                  <a:rPr lang="en-US" b="0" dirty="0"/>
                  <a: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endParaRPr lang="en-US" dirty="0"/>
              </a:p>
              <a:p>
                <a:pPr lvl="1"/>
                <a14:m>
                  <m:oMath xmlns:m="http://schemas.openxmlformats.org/officeDocument/2006/math">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oMath>
                </a14:m>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73AB0B99-474D-E187-0431-684AF643562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8483630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BFC8F-9DF4-2563-DFAF-DA62FE227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1A837-997B-6BFD-D9CC-AF322F31929B}"/>
              </a:ext>
            </a:extLst>
          </p:cNvPr>
          <p:cNvSpPr>
            <a:spLocks noGrp="1"/>
          </p:cNvSpPr>
          <p:nvPr>
            <p:ph type="ctrTitle"/>
          </p:nvPr>
        </p:nvSpPr>
        <p:spPr/>
        <p:txBody>
          <a:bodyPr/>
          <a:lstStyle/>
          <a:p>
            <a:r>
              <a:rPr lang="en-US" dirty="0"/>
              <a:t>Solver Internals</a:t>
            </a:r>
          </a:p>
        </p:txBody>
      </p:sp>
      <p:sp>
        <p:nvSpPr>
          <p:cNvPr id="3" name="Subtitle 2">
            <a:extLst>
              <a:ext uri="{FF2B5EF4-FFF2-40B4-BE49-F238E27FC236}">
                <a16:creationId xmlns:a16="http://schemas.microsoft.com/office/drawing/2014/main" id="{FD3343F6-9B39-7951-1B61-4AA60AC22E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438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32" t="11250" r="19799" b="6613"/>
          <a:stretch/>
        </p:blipFill>
        <p:spPr bwMode="auto">
          <a:xfrm>
            <a:off x="3929043" y="1447800"/>
            <a:ext cx="6738957" cy="5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Background Reading: SMT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1600202"/>
            <a:ext cx="2819400" cy="3652405"/>
          </a:xfrm>
        </p:spPr>
      </p:pic>
      <p:sp>
        <p:nvSpPr>
          <p:cNvPr id="5" name="TextBox 4"/>
          <p:cNvSpPr txBox="1"/>
          <p:nvPr/>
        </p:nvSpPr>
        <p:spPr>
          <a:xfrm>
            <a:off x="1981201" y="5580364"/>
            <a:ext cx="1739259" cy="369332"/>
          </a:xfrm>
          <a:prstGeom prst="rect">
            <a:avLst/>
          </a:prstGeom>
          <a:noFill/>
        </p:spPr>
        <p:txBody>
          <a:bodyPr wrap="none" rtlCol="0">
            <a:spAutoFit/>
          </a:bodyPr>
          <a:lstStyle/>
          <a:p>
            <a:r>
              <a:rPr lang="en-US" dirty="0">
                <a:solidFill>
                  <a:schemeClr val="bg1">
                    <a:lumMod val="50000"/>
                  </a:schemeClr>
                </a:solidFill>
              </a:rPr>
              <a:t>September 2011</a:t>
            </a:r>
          </a:p>
        </p:txBody>
      </p:sp>
    </p:spTree>
    <p:extLst>
      <p:ext uri="{BB962C8B-B14F-4D97-AF65-F5344CB8AC3E}">
        <p14:creationId xmlns:p14="http://schemas.microsoft.com/office/powerpoint/2010/main" val="1756563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84A87-9BE0-0EE6-11A7-C554C8E7C0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65D5A-891F-9344-60DD-540BAE966B09}"/>
              </a:ext>
            </a:extLst>
          </p:cNvPr>
          <p:cNvSpPr>
            <a:spLocks noGrp="1"/>
          </p:cNvSpPr>
          <p:nvPr>
            <p:ph type="ctrTitle"/>
          </p:nvPr>
        </p:nvSpPr>
        <p:spPr/>
        <p:txBody>
          <a:bodyPr/>
          <a:lstStyle/>
          <a:p>
            <a:r>
              <a:rPr lang="en-US"/>
              <a:t>Low-level interfacing </a:t>
            </a:r>
            <a:r>
              <a:rPr lang="en-US" dirty="0"/>
              <a:t>with Z3</a:t>
            </a:r>
          </a:p>
        </p:txBody>
      </p:sp>
      <p:sp>
        <p:nvSpPr>
          <p:cNvPr id="5" name="Subtitle 4">
            <a:extLst>
              <a:ext uri="{FF2B5EF4-FFF2-40B4-BE49-F238E27FC236}">
                <a16:creationId xmlns:a16="http://schemas.microsoft.com/office/drawing/2014/main" id="{14B33625-1862-8393-B9F8-795C0B395B13}"/>
              </a:ext>
            </a:extLst>
          </p:cNvPr>
          <p:cNvSpPr>
            <a:spLocks noGrp="1"/>
          </p:cNvSpPr>
          <p:nvPr>
            <p:ph type="subTitle" idx="1"/>
          </p:nvPr>
        </p:nvSpPr>
        <p:spPr/>
        <p:txBody>
          <a:bodyPr/>
          <a:lstStyle/>
          <a:p>
            <a:r>
              <a:rPr lang="en-US" dirty="0"/>
              <a:t>Some anecdotal experiences</a:t>
            </a:r>
          </a:p>
          <a:p>
            <a:r>
              <a:rPr lang="en-US" dirty="0"/>
              <a:t>SMT is automatic, crunches on low level constraints, </a:t>
            </a:r>
          </a:p>
          <a:p>
            <a:r>
              <a:rPr lang="en-US" dirty="0"/>
              <a:t>but debugging and transparency remains </a:t>
            </a:r>
            <a:r>
              <a:rPr lang="en-US" i="1" dirty="0"/>
              <a:t>really </a:t>
            </a:r>
            <a:r>
              <a:rPr lang="en-US" dirty="0"/>
              <a:t>hard</a:t>
            </a:r>
          </a:p>
        </p:txBody>
      </p:sp>
    </p:spTree>
    <p:extLst>
      <p:ext uri="{BB962C8B-B14F-4D97-AF65-F5344CB8AC3E}">
        <p14:creationId xmlns:p14="http://schemas.microsoft.com/office/powerpoint/2010/main" val="2448578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0EC65-3212-7350-4235-F701AB990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96DBE-9976-3782-4D1C-22B744E818F5}"/>
              </a:ext>
            </a:extLst>
          </p:cNvPr>
          <p:cNvSpPr>
            <a:spLocks noGrp="1"/>
          </p:cNvSpPr>
          <p:nvPr>
            <p:ph type="title"/>
          </p:nvPr>
        </p:nvSpPr>
        <p:spPr/>
        <p:txBody>
          <a:bodyPr/>
          <a:lstStyle/>
          <a:p>
            <a:r>
              <a:rPr lang="en-US" dirty="0"/>
              <a:t>Encoding – generic rules</a:t>
            </a:r>
          </a:p>
        </p:txBody>
      </p:sp>
      <p:sp>
        <p:nvSpPr>
          <p:cNvPr id="5" name="TextBox 4">
            <a:extLst>
              <a:ext uri="{FF2B5EF4-FFF2-40B4-BE49-F238E27FC236}">
                <a16:creationId xmlns:a16="http://schemas.microsoft.com/office/drawing/2014/main" id="{D272A579-12FC-A830-F45F-BFDF988DAC59}"/>
              </a:ext>
            </a:extLst>
          </p:cNvPr>
          <p:cNvSpPr txBox="1"/>
          <p:nvPr/>
        </p:nvSpPr>
        <p:spPr>
          <a:xfrm>
            <a:off x="838200" y="1813119"/>
            <a:ext cx="3056907" cy="369332"/>
          </a:xfrm>
          <a:prstGeom prst="rect">
            <a:avLst/>
          </a:prstGeom>
          <a:noFill/>
          <a:ln>
            <a:solidFill>
              <a:schemeClr val="tx1"/>
            </a:solidFill>
          </a:ln>
        </p:spPr>
        <p:txBody>
          <a:bodyPr wrap="square">
            <a:spAutoFit/>
          </a:bodyPr>
          <a:lstStyle/>
          <a:p>
            <a:pPr marL="0" indent="0">
              <a:buNone/>
            </a:pPr>
            <a:r>
              <a:rPr lang="en-US" dirty="0"/>
              <a:t>Introducing </a:t>
            </a:r>
            <a:r>
              <a:rPr lang="en-US" i="1" dirty="0"/>
              <a:t>helpful </a:t>
            </a:r>
            <a:r>
              <a:rPr lang="en-US" dirty="0"/>
              <a:t>predicates</a:t>
            </a:r>
          </a:p>
        </p:txBody>
      </p:sp>
      <p:sp>
        <p:nvSpPr>
          <p:cNvPr id="4" name="TextBox 3">
            <a:extLst>
              <a:ext uri="{FF2B5EF4-FFF2-40B4-BE49-F238E27FC236}">
                <a16:creationId xmlns:a16="http://schemas.microsoft.com/office/drawing/2014/main" id="{7E759220-4796-46F5-8608-259DDECE7F7C}"/>
              </a:ext>
            </a:extLst>
          </p:cNvPr>
          <p:cNvSpPr txBox="1"/>
          <p:nvPr/>
        </p:nvSpPr>
        <p:spPr>
          <a:xfrm>
            <a:off x="838200" y="2786678"/>
            <a:ext cx="7783286" cy="369332"/>
          </a:xfrm>
          <a:prstGeom prst="rect">
            <a:avLst/>
          </a:prstGeom>
          <a:noFill/>
          <a:ln>
            <a:solidFill>
              <a:schemeClr val="tx1"/>
            </a:solidFill>
          </a:ln>
        </p:spPr>
        <p:txBody>
          <a:bodyPr wrap="square">
            <a:spAutoFit/>
          </a:bodyPr>
          <a:lstStyle/>
          <a:p>
            <a:pPr marL="0" indent="0">
              <a:buNone/>
            </a:pPr>
            <a:r>
              <a:rPr lang="en-US" dirty="0"/>
              <a:t>Use succinct encodings when available, if not use quantifiers or Custom Theories</a:t>
            </a:r>
          </a:p>
        </p:txBody>
      </p:sp>
      <p:sp>
        <p:nvSpPr>
          <p:cNvPr id="6" name="TextBox 5">
            <a:extLst>
              <a:ext uri="{FF2B5EF4-FFF2-40B4-BE49-F238E27FC236}">
                <a16:creationId xmlns:a16="http://schemas.microsoft.com/office/drawing/2014/main" id="{2E20F9A7-A8F6-6D75-7487-24AAE01580F7}"/>
              </a:ext>
            </a:extLst>
          </p:cNvPr>
          <p:cNvSpPr txBox="1"/>
          <p:nvPr/>
        </p:nvSpPr>
        <p:spPr>
          <a:xfrm>
            <a:off x="838200" y="3722002"/>
            <a:ext cx="3496293" cy="369332"/>
          </a:xfrm>
          <a:prstGeom prst="rect">
            <a:avLst/>
          </a:prstGeom>
          <a:noFill/>
          <a:ln>
            <a:solidFill>
              <a:schemeClr val="tx1"/>
            </a:solidFill>
          </a:ln>
        </p:spPr>
        <p:txBody>
          <a:bodyPr wrap="square">
            <a:spAutoFit/>
          </a:bodyPr>
          <a:lstStyle/>
          <a:p>
            <a:pPr marL="0" indent="0">
              <a:buNone/>
            </a:pPr>
            <a:r>
              <a:rPr lang="en-US" dirty="0"/>
              <a:t>Break symmetries in encodings</a:t>
            </a:r>
          </a:p>
        </p:txBody>
      </p:sp>
      <p:sp>
        <p:nvSpPr>
          <p:cNvPr id="7" name="TextBox 6">
            <a:extLst>
              <a:ext uri="{FF2B5EF4-FFF2-40B4-BE49-F238E27FC236}">
                <a16:creationId xmlns:a16="http://schemas.microsoft.com/office/drawing/2014/main" id="{A125A785-EF8D-9ACE-B14D-CA79EFFB543B}"/>
              </a:ext>
            </a:extLst>
          </p:cNvPr>
          <p:cNvSpPr txBox="1"/>
          <p:nvPr/>
        </p:nvSpPr>
        <p:spPr>
          <a:xfrm>
            <a:off x="838200" y="4768429"/>
            <a:ext cx="4984102" cy="369332"/>
          </a:xfrm>
          <a:prstGeom prst="rect">
            <a:avLst/>
          </a:prstGeom>
          <a:noFill/>
          <a:ln>
            <a:solidFill>
              <a:schemeClr val="tx1"/>
            </a:solidFill>
          </a:ln>
        </p:spPr>
        <p:txBody>
          <a:bodyPr wrap="square">
            <a:spAutoFit/>
          </a:bodyPr>
          <a:lstStyle/>
          <a:p>
            <a:pPr marL="0" indent="0">
              <a:buNone/>
            </a:pPr>
            <a:r>
              <a:rPr lang="en-US" dirty="0"/>
              <a:t>Heed the cost of impure and mixed theories</a:t>
            </a:r>
          </a:p>
        </p:txBody>
      </p:sp>
      <p:sp>
        <p:nvSpPr>
          <p:cNvPr id="10" name="Content Placeholder 9">
            <a:extLst>
              <a:ext uri="{FF2B5EF4-FFF2-40B4-BE49-F238E27FC236}">
                <a16:creationId xmlns:a16="http://schemas.microsoft.com/office/drawing/2014/main" id="{12202722-A5C6-24F4-315F-38C5FE1B3D2F}"/>
              </a:ext>
            </a:extLst>
          </p:cNvPr>
          <p:cNvSpPr>
            <a:spLocks noGrp="1"/>
          </p:cNvSpPr>
          <p:nvPr>
            <p:ph idx="1"/>
          </p:nvPr>
        </p:nvSpPr>
        <p:spPr>
          <a:xfrm>
            <a:off x="838200" y="2194957"/>
            <a:ext cx="10515600" cy="4351338"/>
          </a:xfrm>
        </p:spPr>
        <p:txBody>
          <a:bodyPr/>
          <a:lstStyle/>
          <a:p>
            <a:r>
              <a:rPr lang="en-US" dirty="0"/>
              <a:t>Can a model capture the likes of Ackermann reductions, cuts?</a:t>
            </a:r>
          </a:p>
          <a:p>
            <a:endParaRPr lang="en-US" dirty="0"/>
          </a:p>
          <a:p>
            <a:r>
              <a:rPr lang="en-US" dirty="0"/>
              <a:t>Watch out for </a:t>
            </a:r>
            <a:r>
              <a:rPr lang="en-US" i="1" dirty="0"/>
              <a:t>N x M </a:t>
            </a:r>
            <a:r>
              <a:rPr lang="en-US" dirty="0"/>
              <a:t>overhead. Can you use functions?</a:t>
            </a:r>
          </a:p>
          <a:p>
            <a:endParaRPr lang="en-US" dirty="0"/>
          </a:p>
          <a:p>
            <a:r>
              <a:rPr lang="en-US" dirty="0"/>
              <a:t>CDCL(T) is just horrible at problems with symmetries. </a:t>
            </a:r>
          </a:p>
          <a:p>
            <a:endParaRPr lang="en-US" dirty="0"/>
          </a:p>
          <a:p>
            <a:r>
              <a:rPr lang="en-US" dirty="0"/>
              <a:t>More theories isn’t better. Common trap is mixing bit-vectors with </a:t>
            </a:r>
            <a:r>
              <a:rPr lang="en-US" dirty="0" err="1"/>
              <a:t>ints</a:t>
            </a:r>
            <a:r>
              <a:rPr lang="en-US" dirty="0"/>
              <a:t>.</a:t>
            </a:r>
          </a:p>
          <a:p>
            <a:endParaRPr lang="en-US" dirty="0"/>
          </a:p>
          <a:p>
            <a:pPr marL="0" indent="0">
              <a:buNone/>
            </a:pPr>
            <a:endParaRPr lang="en-US" dirty="0"/>
          </a:p>
        </p:txBody>
      </p:sp>
    </p:spTree>
    <p:extLst>
      <p:ext uri="{BB962C8B-B14F-4D97-AF65-F5344CB8AC3E}">
        <p14:creationId xmlns:p14="http://schemas.microsoft.com/office/powerpoint/2010/main" val="4156636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D97A5-421A-D28E-A983-B88E5E41D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95224-86E0-FB55-FD35-DBA50F5222B0}"/>
              </a:ext>
            </a:extLst>
          </p:cNvPr>
          <p:cNvSpPr>
            <a:spLocks noGrp="1"/>
          </p:cNvSpPr>
          <p:nvPr>
            <p:ph type="title"/>
          </p:nvPr>
        </p:nvSpPr>
        <p:spPr/>
        <p:txBody>
          <a:bodyPr/>
          <a:lstStyle/>
          <a:p>
            <a:r>
              <a:rPr lang="en-US" dirty="0"/>
              <a:t>Encoding – The power of SAT solvers (?)</a:t>
            </a:r>
          </a:p>
        </p:txBody>
      </p:sp>
      <p:sp>
        <p:nvSpPr>
          <p:cNvPr id="8" name="Content Placeholder 7">
            <a:extLst>
              <a:ext uri="{FF2B5EF4-FFF2-40B4-BE49-F238E27FC236}">
                <a16:creationId xmlns:a16="http://schemas.microsoft.com/office/drawing/2014/main" id="{183F6F0F-E97A-D623-5B3C-A126BCC28C77}"/>
              </a:ext>
            </a:extLst>
          </p:cNvPr>
          <p:cNvSpPr>
            <a:spLocks noGrp="1"/>
          </p:cNvSpPr>
          <p:nvPr>
            <p:ph idx="1"/>
          </p:nvPr>
        </p:nvSpPr>
        <p:spPr>
          <a:xfrm>
            <a:off x="838200" y="1690688"/>
            <a:ext cx="10515600" cy="4351338"/>
          </a:xfrm>
        </p:spPr>
        <p:txBody>
          <a:bodyPr>
            <a:normAutofit lnSpcReduction="10000"/>
          </a:bodyPr>
          <a:lstStyle/>
          <a:p>
            <a:pPr marL="0" indent="0">
              <a:buNone/>
            </a:pPr>
            <a:endParaRPr lang="en-US" dirty="0">
              <a:solidFill>
                <a:srgbClr val="000000"/>
              </a:solidFill>
              <a:latin typeface="Cambria" panose="02040503050406030204" pitchFamily="18" charset="0"/>
            </a:endParaRPr>
          </a:p>
          <a:p>
            <a:r>
              <a:rPr lang="en-US" b="0" i="0" dirty="0">
                <a:solidFill>
                  <a:srgbClr val="000000"/>
                </a:solidFill>
                <a:effectLst/>
                <a:latin typeface="Cambria" panose="02040503050406030204" pitchFamily="18" charset="0"/>
              </a:rPr>
              <a:t>Z3 is more stable for unsatisfiable problems than satisfiable problems.</a:t>
            </a:r>
          </a:p>
          <a:p>
            <a:pPr lvl="1"/>
            <a:endParaRPr lang="en-US" dirty="0">
              <a:solidFill>
                <a:srgbClr val="000000"/>
              </a:solidFill>
              <a:latin typeface="Cambria" panose="02040503050406030204" pitchFamily="18" charset="0"/>
            </a:endParaRPr>
          </a:p>
          <a:p>
            <a:pPr lvl="2"/>
            <a:r>
              <a:rPr lang="en-US" dirty="0">
                <a:solidFill>
                  <a:srgbClr val="000000"/>
                </a:solidFill>
                <a:latin typeface="Cambria" panose="02040503050406030204" pitchFamily="18" charset="0"/>
              </a:rPr>
              <a:t>Partial control by using knobs such as </a:t>
            </a:r>
            <a:r>
              <a:rPr lang="en-US" b="0" i="0" dirty="0" err="1">
                <a:solidFill>
                  <a:srgbClr val="000000"/>
                </a:solidFill>
                <a:effectLst/>
                <a:latin typeface="Consolas" panose="020B0609020204030204" pitchFamily="49" charset="0"/>
              </a:rPr>
              <a:t>smt.phase_caching_on</a:t>
            </a:r>
            <a:r>
              <a:rPr lang="en-US" b="0" i="0" dirty="0">
                <a:solidFill>
                  <a:srgbClr val="000000"/>
                </a:solidFill>
                <a:effectLst/>
                <a:latin typeface="Consolas" panose="020B0609020204030204" pitchFamily="49" charset="0"/>
              </a:rPr>
              <a:t>=80000, </a:t>
            </a:r>
            <a:r>
              <a:rPr lang="en-US" b="0" i="0" dirty="0" err="1">
                <a:solidFill>
                  <a:srgbClr val="000000"/>
                </a:solidFill>
                <a:effectLst/>
                <a:latin typeface="Consolas" panose="020B0609020204030204" pitchFamily="49" charset="0"/>
              </a:rPr>
              <a:t>sat.threads</a:t>
            </a:r>
            <a:r>
              <a:rPr lang="en-US" b="0" i="0" dirty="0">
                <a:solidFill>
                  <a:srgbClr val="000000"/>
                </a:solidFill>
                <a:effectLst/>
                <a:latin typeface="Consolas" panose="020B0609020204030204" pitchFamily="49" charset="0"/>
              </a:rPr>
              <a:t>=4</a:t>
            </a:r>
          </a:p>
          <a:p>
            <a:pPr lvl="2"/>
            <a:endParaRPr lang="en-US" dirty="0">
              <a:solidFill>
                <a:srgbClr val="000000"/>
              </a:solidFill>
              <a:latin typeface="Consolas" panose="020B0609020204030204" pitchFamily="49" charset="0"/>
            </a:endParaRPr>
          </a:p>
          <a:p>
            <a:r>
              <a:rPr lang="en-US" b="0" i="0" dirty="0">
                <a:solidFill>
                  <a:srgbClr val="000000"/>
                </a:solidFill>
                <a:effectLst/>
                <a:latin typeface="Cambria" panose="02040503050406030204" pitchFamily="18" charset="0"/>
              </a:rPr>
              <a:t>CDCL is horrible at </a:t>
            </a:r>
            <a:r>
              <a:rPr lang="en-US" b="0" i="0" dirty="0" err="1">
                <a:solidFill>
                  <a:srgbClr val="000000"/>
                </a:solidFill>
                <a:effectLst/>
                <a:latin typeface="Cambria" panose="02040503050406030204" pitchFamily="18" charset="0"/>
              </a:rPr>
              <a:t>xor</a:t>
            </a:r>
            <a:r>
              <a:rPr lang="en-US" b="0" i="0" dirty="0">
                <a:solidFill>
                  <a:srgbClr val="000000"/>
                </a:solidFill>
                <a:effectLst/>
                <a:latin typeface="Cambria" panose="02040503050406030204" pitchFamily="18" charset="0"/>
              </a:rPr>
              <a:t> reasoning. By nature, CDCL SAT searches for regular resolution proofs.</a:t>
            </a:r>
          </a:p>
          <a:p>
            <a:pPr lvl="1"/>
            <a:endParaRPr lang="en-US" dirty="0">
              <a:solidFill>
                <a:srgbClr val="000000"/>
              </a:solidFill>
              <a:latin typeface="Cambria" panose="02040503050406030204" pitchFamily="18" charset="0"/>
            </a:endParaRPr>
          </a:p>
          <a:p>
            <a:pPr lvl="2"/>
            <a:r>
              <a:rPr lang="en-US" b="0" i="0" dirty="0">
                <a:solidFill>
                  <a:srgbClr val="000000"/>
                </a:solidFill>
                <a:effectLst/>
                <a:latin typeface="Cambria" panose="02040503050406030204" pitchFamily="18" charset="0"/>
              </a:rPr>
              <a:t>There are no existing knobs to make </a:t>
            </a:r>
            <a:r>
              <a:rPr lang="en-US" b="0" i="0" dirty="0" err="1">
                <a:solidFill>
                  <a:srgbClr val="000000"/>
                </a:solidFill>
                <a:effectLst/>
                <a:latin typeface="Cambria" panose="02040503050406030204" pitchFamily="18" charset="0"/>
              </a:rPr>
              <a:t>xor</a:t>
            </a:r>
            <a:r>
              <a:rPr lang="en-US" b="0" i="0" dirty="0">
                <a:solidFill>
                  <a:srgbClr val="000000"/>
                </a:solidFill>
                <a:effectLst/>
                <a:latin typeface="Cambria" panose="02040503050406030204" pitchFamily="18" charset="0"/>
              </a:rPr>
              <a:t> work, but a </a:t>
            </a:r>
            <a:r>
              <a:rPr lang="en-US" b="0" i="0" dirty="0" err="1">
                <a:solidFill>
                  <a:srgbClr val="000000"/>
                </a:solidFill>
                <a:effectLst/>
                <a:latin typeface="Cambria" panose="02040503050406030204" pitchFamily="18" charset="0"/>
              </a:rPr>
              <a:t>CryptoMiniSAT</a:t>
            </a:r>
            <a:r>
              <a:rPr lang="en-US" b="0" i="0" dirty="0">
                <a:solidFill>
                  <a:srgbClr val="000000"/>
                </a:solidFill>
                <a:effectLst/>
                <a:latin typeface="Cambria" panose="02040503050406030204" pitchFamily="18" charset="0"/>
              </a:rPr>
              <a:t> T-solver in the works.</a:t>
            </a:r>
          </a:p>
          <a:p>
            <a:pPr lvl="2"/>
            <a:endParaRPr lang="en-US" b="0" i="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31B83EA6-1F30-C824-64F4-5E2603B91007}"/>
              </a:ext>
            </a:extLst>
          </p:cNvPr>
          <p:cNvSpPr txBox="1"/>
          <p:nvPr/>
        </p:nvSpPr>
        <p:spPr>
          <a:xfrm>
            <a:off x="838200" y="1690688"/>
            <a:ext cx="3174740" cy="369332"/>
          </a:xfrm>
          <a:prstGeom prst="rect">
            <a:avLst/>
          </a:prstGeom>
          <a:noFill/>
          <a:ln>
            <a:solidFill>
              <a:schemeClr val="tx2"/>
            </a:solidFill>
          </a:ln>
        </p:spPr>
        <p:txBody>
          <a:bodyPr wrap="square">
            <a:spAutoFit/>
          </a:bodyPr>
          <a:lstStyle/>
          <a:p>
            <a:r>
              <a:rPr lang="en-US" b="0" i="1" dirty="0">
                <a:solidFill>
                  <a:srgbClr val="000000"/>
                </a:solidFill>
                <a:effectLst/>
                <a:latin typeface="Cambria" panose="02040503050406030204" pitchFamily="18" charset="0"/>
              </a:rPr>
              <a:t>SAT is a solved problem, right?</a:t>
            </a:r>
            <a:endParaRPr lang="en-US" dirty="0"/>
          </a:p>
        </p:txBody>
      </p:sp>
    </p:spTree>
    <p:extLst>
      <p:ext uri="{BB962C8B-B14F-4D97-AF65-F5344CB8AC3E}">
        <p14:creationId xmlns:p14="http://schemas.microsoft.com/office/powerpoint/2010/main" val="18456047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D04E-DD22-14ED-7BB5-327AAEDAB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51213-F95F-5888-A4C9-5E36CC0DAE11}"/>
              </a:ext>
            </a:extLst>
          </p:cNvPr>
          <p:cNvSpPr>
            <a:spLocks noGrp="1"/>
          </p:cNvSpPr>
          <p:nvPr>
            <p:ph type="title"/>
          </p:nvPr>
        </p:nvSpPr>
        <p:spPr/>
        <p:txBody>
          <a:bodyPr/>
          <a:lstStyle/>
          <a:p>
            <a:r>
              <a:rPr lang="en-US" dirty="0"/>
              <a:t>Encoding – CDCL(EUF) </a:t>
            </a:r>
          </a:p>
        </p:txBody>
      </p:sp>
      <p:sp>
        <p:nvSpPr>
          <p:cNvPr id="8" name="Content Placeholder 7">
            <a:extLst>
              <a:ext uri="{FF2B5EF4-FFF2-40B4-BE49-F238E27FC236}">
                <a16:creationId xmlns:a16="http://schemas.microsoft.com/office/drawing/2014/main" id="{F223DFA9-597E-C718-F4C1-9EAC2494929A}"/>
              </a:ext>
            </a:extLst>
          </p:cNvPr>
          <p:cNvSpPr>
            <a:spLocks noGrp="1"/>
          </p:cNvSpPr>
          <p:nvPr>
            <p:ph idx="1"/>
          </p:nvPr>
        </p:nvSpPr>
        <p:spPr/>
        <p:txBody>
          <a:bodyPr>
            <a:normAutofit/>
          </a:bodyPr>
          <a:lstStyle/>
          <a:p>
            <a:pPr marL="0" indent="0">
              <a:buNone/>
            </a:pPr>
            <a:endParaRPr lang="en-US" dirty="0">
              <a:solidFill>
                <a:srgbClr val="000000"/>
              </a:solidFill>
              <a:latin typeface="Cambria" panose="02040503050406030204" pitchFamily="18" charset="0"/>
            </a:endParaRPr>
          </a:p>
          <a:p>
            <a:r>
              <a:rPr lang="en-US" dirty="0">
                <a:solidFill>
                  <a:srgbClr val="000000"/>
                </a:solidFill>
              </a:rPr>
              <a:t>The CDCL core has no E-node overhead, learns strong lemmas</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The CDCL core does not scale with encodings that grow by cross-products</a:t>
            </a:r>
          </a:p>
          <a:p>
            <a:endParaRPr lang="en-US" b="0" i="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CE188F00-02C2-9615-FEAD-DC906B0FCF70}"/>
              </a:ext>
            </a:extLst>
          </p:cNvPr>
          <p:cNvSpPr txBox="1"/>
          <p:nvPr/>
        </p:nvSpPr>
        <p:spPr>
          <a:xfrm>
            <a:off x="838200" y="1690688"/>
            <a:ext cx="10423849" cy="369332"/>
          </a:xfrm>
          <a:prstGeom prst="rect">
            <a:avLst/>
          </a:prstGeom>
          <a:noFill/>
          <a:ln>
            <a:solidFill>
              <a:schemeClr val="tx2"/>
            </a:solidFill>
          </a:ln>
        </p:spPr>
        <p:txBody>
          <a:bodyPr wrap="square">
            <a:spAutoFit/>
          </a:bodyPr>
          <a:lstStyle/>
          <a:p>
            <a:r>
              <a:rPr lang="en-US" b="0" i="0" dirty="0">
                <a:solidFill>
                  <a:srgbClr val="000000"/>
                </a:solidFill>
                <a:effectLst/>
                <a:latin typeface="Cambria" panose="02040503050406030204" pitchFamily="18" charset="0"/>
              </a:rPr>
              <a:t>Shifting reasoning about uninterpreted functions to the CDCL SAT core can produce significant speedups</a:t>
            </a:r>
            <a:endParaRPr lang="en-US" dirty="0"/>
          </a:p>
        </p:txBody>
      </p:sp>
      <p:sp>
        <p:nvSpPr>
          <p:cNvPr id="4" name="TextBox 3">
            <a:extLst>
              <a:ext uri="{FF2B5EF4-FFF2-40B4-BE49-F238E27FC236}">
                <a16:creationId xmlns:a16="http://schemas.microsoft.com/office/drawing/2014/main" id="{29CDACDA-0AF8-2FCA-DDA2-7F86D56A9FB8}"/>
              </a:ext>
            </a:extLst>
          </p:cNvPr>
          <p:cNvSpPr txBox="1"/>
          <p:nvPr/>
        </p:nvSpPr>
        <p:spPr>
          <a:xfrm>
            <a:off x="838200" y="3866357"/>
            <a:ext cx="10423849" cy="369332"/>
          </a:xfrm>
          <a:prstGeom prst="rect">
            <a:avLst/>
          </a:prstGeom>
          <a:noFill/>
          <a:ln>
            <a:solidFill>
              <a:schemeClr val="tx2"/>
            </a:solidFill>
          </a:ln>
        </p:spPr>
        <p:txBody>
          <a:bodyPr wrap="square">
            <a:spAutoFit/>
          </a:bodyPr>
          <a:lstStyle/>
          <a:p>
            <a:r>
              <a:rPr lang="en-US" b="0" i="0" dirty="0">
                <a:solidFill>
                  <a:srgbClr val="000000"/>
                </a:solidFill>
                <a:effectLst/>
                <a:latin typeface="Cambria" panose="02040503050406030204" pitchFamily="18" charset="0"/>
              </a:rPr>
              <a:t>Shifting reasoning about uninterpreted functions to the CDCL SAT core is not practical for large formulas</a:t>
            </a:r>
            <a:endParaRPr lang="en-US" dirty="0"/>
          </a:p>
        </p:txBody>
      </p:sp>
    </p:spTree>
    <p:extLst>
      <p:ext uri="{BB962C8B-B14F-4D97-AF65-F5344CB8AC3E}">
        <p14:creationId xmlns:p14="http://schemas.microsoft.com/office/powerpoint/2010/main" val="11426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0E438-ED88-D54E-E5EF-7BCF75F3B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2BF05-B96C-5778-E51D-51CAC5FAA94B}"/>
              </a:ext>
            </a:extLst>
          </p:cNvPr>
          <p:cNvSpPr>
            <a:spLocks noGrp="1"/>
          </p:cNvSpPr>
          <p:nvPr>
            <p:ph type="title"/>
          </p:nvPr>
        </p:nvSpPr>
        <p:spPr/>
        <p:txBody>
          <a:bodyPr/>
          <a:lstStyle/>
          <a:p>
            <a:r>
              <a:rPr lang="en-US" dirty="0"/>
              <a:t>Controlling Search</a:t>
            </a:r>
          </a:p>
        </p:txBody>
      </p:sp>
      <p:sp>
        <p:nvSpPr>
          <p:cNvPr id="8" name="Content Placeholder 7">
            <a:extLst>
              <a:ext uri="{FF2B5EF4-FFF2-40B4-BE49-F238E27FC236}">
                <a16:creationId xmlns:a16="http://schemas.microsoft.com/office/drawing/2014/main" id="{AE01B069-030B-A043-97DA-B2BA08D2B5E2}"/>
              </a:ext>
            </a:extLst>
          </p:cNvPr>
          <p:cNvSpPr>
            <a:spLocks noGrp="1"/>
          </p:cNvSpPr>
          <p:nvPr>
            <p:ph idx="1"/>
          </p:nvPr>
        </p:nvSpPr>
        <p:spPr>
          <a:xfrm>
            <a:off x="838200" y="1690688"/>
            <a:ext cx="10515600" cy="4351338"/>
          </a:xfrm>
        </p:spPr>
        <p:txBody>
          <a:bodyPr>
            <a:normAutofit/>
          </a:bodyPr>
          <a:lstStyle/>
          <a:p>
            <a:pPr marL="0" indent="0">
              <a:buNone/>
            </a:pPr>
            <a:endParaRPr lang="en-US" dirty="0">
              <a:solidFill>
                <a:srgbClr val="000000"/>
              </a:solidFill>
              <a:latin typeface="Cambria" panose="02040503050406030204" pitchFamily="18" charset="0"/>
            </a:endParaRPr>
          </a:p>
          <a:p>
            <a:r>
              <a:rPr lang="en-US" dirty="0">
                <a:solidFill>
                  <a:srgbClr val="000000"/>
                </a:solidFill>
                <a:latin typeface="Cambria" panose="02040503050406030204" pitchFamily="18" charset="0"/>
              </a:rPr>
              <a:t>Z3 does not use cores unless you ask it to</a:t>
            </a:r>
          </a:p>
          <a:p>
            <a:r>
              <a:rPr lang="en-US" dirty="0">
                <a:solidFill>
                  <a:srgbClr val="000000"/>
                </a:solidFill>
                <a:latin typeface="Cambria" panose="02040503050406030204" pitchFamily="18" charset="0"/>
              </a:rPr>
              <a:t>You can parallelize z3 in several ways</a:t>
            </a:r>
          </a:p>
          <a:p>
            <a:pPr lvl="1"/>
            <a:r>
              <a:rPr lang="en-US" dirty="0" err="1">
                <a:solidFill>
                  <a:srgbClr val="000000"/>
                </a:solidFill>
                <a:latin typeface="Cambria" panose="02040503050406030204" pitchFamily="18" charset="0"/>
              </a:rPr>
              <a:t>p</a:t>
            </a:r>
            <a:r>
              <a:rPr lang="en-US" b="0" i="0" dirty="0" err="1">
                <a:solidFill>
                  <a:srgbClr val="000000"/>
                </a:solidFill>
                <a:effectLst/>
                <a:latin typeface="Cambria" panose="02040503050406030204" pitchFamily="18" charset="0"/>
              </a:rPr>
              <a:t>arallel.enable</a:t>
            </a:r>
            <a:r>
              <a:rPr lang="en-US" dirty="0">
                <a:solidFill>
                  <a:srgbClr val="000000"/>
                </a:solidFill>
                <a:latin typeface="Cambria" panose="02040503050406030204" pitchFamily="18" charset="0"/>
              </a:rPr>
              <a:t>=true  (cube and conquer)</a:t>
            </a:r>
          </a:p>
          <a:p>
            <a:pPr lvl="2"/>
            <a:r>
              <a:rPr lang="en-US" dirty="0">
                <a:solidFill>
                  <a:srgbClr val="000000"/>
                </a:solidFill>
                <a:latin typeface="Cambria" panose="02040503050406030204" pitchFamily="18" charset="0"/>
              </a:rPr>
              <a:t>S</a:t>
            </a:r>
            <a:r>
              <a:rPr lang="en-US" b="0" i="0" dirty="0">
                <a:solidFill>
                  <a:srgbClr val="000000"/>
                </a:solidFill>
                <a:effectLst/>
                <a:latin typeface="Cambria" panose="02040503050406030204" pitchFamily="18" charset="0"/>
              </a:rPr>
              <a:t>olver is super sensitive to tradeoffs in time spent solving vs. cubes created.</a:t>
            </a:r>
            <a:endParaRPr lang="en-US" dirty="0">
              <a:solidFill>
                <a:srgbClr val="000000"/>
              </a:solidFill>
              <a:latin typeface="Cambria" panose="02040503050406030204" pitchFamily="18" charset="0"/>
            </a:endParaRPr>
          </a:p>
          <a:p>
            <a:pPr lvl="1"/>
            <a:r>
              <a:rPr lang="en-US" dirty="0" err="1">
                <a:solidFill>
                  <a:srgbClr val="000000"/>
                </a:solidFill>
                <a:latin typeface="Cambria" panose="02040503050406030204" pitchFamily="18" charset="0"/>
              </a:rPr>
              <a:t>s</a:t>
            </a:r>
            <a:r>
              <a:rPr lang="en-US" b="0" i="0" dirty="0" err="1">
                <a:solidFill>
                  <a:srgbClr val="000000"/>
                </a:solidFill>
                <a:effectLst/>
                <a:latin typeface="Cambria" panose="02040503050406030204" pitchFamily="18" charset="0"/>
              </a:rPr>
              <a:t>at.threads</a:t>
            </a:r>
            <a:r>
              <a:rPr lang="en-US" b="0" i="0" dirty="0">
                <a:solidFill>
                  <a:srgbClr val="000000"/>
                </a:solidFill>
                <a:effectLst/>
                <a:latin typeface="Cambria" panose="02040503050406030204" pitchFamily="18" charset="0"/>
              </a:rPr>
              <a:t>=4</a:t>
            </a:r>
          </a:p>
          <a:p>
            <a:pPr lvl="2"/>
            <a:r>
              <a:rPr lang="en-US" dirty="0">
                <a:solidFill>
                  <a:srgbClr val="000000"/>
                </a:solidFill>
                <a:latin typeface="Cambria" panose="02040503050406030204" pitchFamily="18" charset="0"/>
              </a:rPr>
              <a:t>Run parallel instances of sat core sharing clauses.</a:t>
            </a:r>
            <a:endParaRPr lang="en-US" b="0" i="0" dirty="0">
              <a:solidFill>
                <a:srgbClr val="000000"/>
              </a:solidFill>
              <a:effectLst/>
              <a:latin typeface="Cambria" panose="02040503050406030204" pitchFamily="18" charset="0"/>
            </a:endParaRPr>
          </a:p>
          <a:p>
            <a:pPr lvl="1"/>
            <a:r>
              <a:rPr lang="en-US" dirty="0" err="1">
                <a:solidFill>
                  <a:srgbClr val="000000"/>
                </a:solidFill>
                <a:latin typeface="Cambria" panose="02040503050406030204" pitchFamily="18" charset="0"/>
              </a:rPr>
              <a:t>s</a:t>
            </a:r>
            <a:r>
              <a:rPr lang="en-US" b="0" i="0" dirty="0" err="1">
                <a:solidFill>
                  <a:srgbClr val="000000"/>
                </a:solidFill>
                <a:effectLst/>
                <a:latin typeface="Cambria" panose="02040503050406030204" pitchFamily="18" charset="0"/>
              </a:rPr>
              <a:t>mt.threads</a:t>
            </a:r>
            <a:r>
              <a:rPr lang="en-US" b="0" i="0" dirty="0">
                <a:solidFill>
                  <a:srgbClr val="000000"/>
                </a:solidFill>
                <a:effectLst/>
                <a:latin typeface="Cambria" panose="02040503050406030204" pitchFamily="18" charset="0"/>
              </a:rPr>
              <a:t>=4</a:t>
            </a:r>
          </a:p>
          <a:p>
            <a:pPr lvl="2"/>
            <a:r>
              <a:rPr lang="en-US" b="0" i="0" dirty="0">
                <a:solidFill>
                  <a:srgbClr val="000000"/>
                </a:solidFill>
                <a:effectLst/>
                <a:latin typeface="Cambria" panose="02040503050406030204" pitchFamily="18" charset="0"/>
              </a:rPr>
              <a:t>Run parallel instances of </a:t>
            </a:r>
            <a:r>
              <a:rPr lang="en-US" b="0" i="0" dirty="0" err="1">
                <a:solidFill>
                  <a:srgbClr val="000000"/>
                </a:solidFill>
                <a:effectLst/>
                <a:latin typeface="Cambria" panose="02040503050406030204" pitchFamily="18" charset="0"/>
              </a:rPr>
              <a:t>smt</a:t>
            </a:r>
            <a:r>
              <a:rPr lang="en-US" b="0" i="0" dirty="0">
                <a:solidFill>
                  <a:srgbClr val="000000"/>
                </a:solidFill>
                <a:effectLst/>
                <a:latin typeface="Cambria" panose="02040503050406030204" pitchFamily="18" charset="0"/>
              </a:rPr>
              <a:t> core run in multiple rounds using alternate see cubes</a:t>
            </a:r>
          </a:p>
          <a:p>
            <a:pPr lvl="1"/>
            <a:r>
              <a:rPr lang="en-US" sz="1600" dirty="0" err="1">
                <a:solidFill>
                  <a:srgbClr val="000000"/>
                </a:solidFill>
                <a:latin typeface="Consolas" panose="020B0609020204030204" pitchFamily="49" charset="0"/>
              </a:rPr>
              <a:t>tactic.default_tactic</a:t>
            </a:r>
            <a:r>
              <a:rPr lang="en-US" sz="1600" dirty="0">
                <a:solidFill>
                  <a:srgbClr val="000000"/>
                </a:solidFill>
                <a:latin typeface="Consolas" panose="020B0609020204030204" pitchFamily="49" charset="0"/>
              </a:rPr>
              <a:t>=(then simplify (par-or (with </a:t>
            </a:r>
            <a:r>
              <a:rPr lang="en-US" sz="1600" dirty="0" err="1">
                <a:solidFill>
                  <a:srgbClr val="000000"/>
                </a:solidFill>
                <a:latin typeface="Consolas" panose="020B0609020204030204" pitchFamily="49" charset="0"/>
              </a:rPr>
              <a:t>smt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smt.random_seed</a:t>
            </a:r>
            <a:r>
              <a:rPr lang="en-US" sz="1600" dirty="0">
                <a:solidFill>
                  <a:srgbClr val="000000"/>
                </a:solidFill>
                <a:latin typeface="Consolas" panose="020B0609020204030204" pitchFamily="49" charset="0"/>
              </a:rPr>
              <a:t> 1) </a:t>
            </a:r>
            <a:r>
              <a:rPr lang="en-US" sz="1600" dirty="0" err="1">
                <a:solidFill>
                  <a:srgbClr val="000000"/>
                </a:solidFill>
                <a:latin typeface="Consolas" panose="020B0609020204030204" pitchFamily="49" charset="0"/>
              </a:rPr>
              <a:t>smt</a:t>
            </a:r>
            <a:r>
              <a:rPr lang="en-US" sz="1600" dirty="0">
                <a:solidFill>
                  <a:srgbClr val="000000"/>
                </a:solidFill>
                <a:latin typeface="Consolas" panose="020B0609020204030204" pitchFamily="49" charset="0"/>
              </a:rPr>
              <a:t>))</a:t>
            </a:r>
          </a:p>
          <a:p>
            <a:pPr lvl="2"/>
            <a:r>
              <a:rPr lang="en-US" dirty="0">
                <a:solidFill>
                  <a:srgbClr val="000000"/>
                </a:solidFill>
                <a:latin typeface="Cambria" panose="02040503050406030204" pitchFamily="18" charset="0"/>
              </a:rPr>
              <a:t>Parallel tactics, no sharing, no cubing.</a:t>
            </a:r>
          </a:p>
          <a:p>
            <a:pPr marL="914400" lvl="2" indent="0">
              <a:buNone/>
            </a:pPr>
            <a:endParaRPr lang="en-US" dirty="0">
              <a:solidFill>
                <a:srgbClr val="000000"/>
              </a:solidFill>
              <a:latin typeface="Consolas" panose="020B0609020204030204" pitchFamily="49" charset="0"/>
            </a:endParaRPr>
          </a:p>
          <a:p>
            <a:pPr lvl="2"/>
            <a:endParaRPr lang="en-US" b="0" i="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8EA82A5C-789A-8DCF-F1AE-7C45A2DF6700}"/>
              </a:ext>
            </a:extLst>
          </p:cNvPr>
          <p:cNvSpPr txBox="1"/>
          <p:nvPr/>
        </p:nvSpPr>
        <p:spPr>
          <a:xfrm>
            <a:off x="838200" y="1690688"/>
            <a:ext cx="3808445" cy="369332"/>
          </a:xfrm>
          <a:prstGeom prst="rect">
            <a:avLst/>
          </a:prstGeom>
          <a:noFill/>
          <a:ln>
            <a:solidFill>
              <a:schemeClr val="tx2"/>
            </a:solidFill>
          </a:ln>
        </p:spPr>
        <p:txBody>
          <a:bodyPr wrap="square">
            <a:spAutoFit/>
          </a:bodyPr>
          <a:lstStyle/>
          <a:p>
            <a:r>
              <a:rPr lang="en-US" b="0" i="1" dirty="0">
                <a:solidFill>
                  <a:srgbClr val="000000"/>
                </a:solidFill>
                <a:effectLst/>
                <a:latin typeface="Cambria" panose="02040503050406030204" pitchFamily="18" charset="0"/>
              </a:rPr>
              <a:t>Parallel Z3 doesn't offer any speedups</a:t>
            </a:r>
            <a:endParaRPr lang="en-US" dirty="0"/>
          </a:p>
        </p:txBody>
      </p:sp>
      <p:sp>
        <p:nvSpPr>
          <p:cNvPr id="3" name="Speech Bubble: Rectangle with Corners Rounded 2">
            <a:extLst>
              <a:ext uri="{FF2B5EF4-FFF2-40B4-BE49-F238E27FC236}">
                <a16:creationId xmlns:a16="http://schemas.microsoft.com/office/drawing/2014/main" id="{1E4685D1-EE38-2A5C-C4F1-C9AACEF647A6}"/>
              </a:ext>
            </a:extLst>
          </p:cNvPr>
          <p:cNvSpPr/>
          <p:nvPr/>
        </p:nvSpPr>
        <p:spPr>
          <a:xfrm>
            <a:off x="8429845" y="5932968"/>
            <a:ext cx="3478619" cy="680484"/>
          </a:xfrm>
          <a:prstGeom prst="wedgeRoundRectCallout">
            <a:avLst>
              <a:gd name="adj1" fmla="val 34185"/>
              <a:gd name="adj2" fmla="val 73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But don’t expect miracles.. </a:t>
            </a:r>
          </a:p>
          <a:p>
            <a:pPr algn="ctr"/>
            <a:r>
              <a:rPr lang="en-US" dirty="0"/>
              <a:t>you have to tune yourself</a:t>
            </a:r>
          </a:p>
        </p:txBody>
      </p:sp>
    </p:spTree>
    <p:extLst>
      <p:ext uri="{BB962C8B-B14F-4D97-AF65-F5344CB8AC3E}">
        <p14:creationId xmlns:p14="http://schemas.microsoft.com/office/powerpoint/2010/main" val="992244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F1EC2-EDBB-5150-108C-A3A895922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CFA1D-94EF-6F37-8338-0CB17606C377}"/>
              </a:ext>
            </a:extLst>
          </p:cNvPr>
          <p:cNvSpPr>
            <a:spLocks noGrp="1"/>
          </p:cNvSpPr>
          <p:nvPr>
            <p:ph type="title"/>
          </p:nvPr>
        </p:nvSpPr>
        <p:spPr/>
        <p:txBody>
          <a:bodyPr/>
          <a:lstStyle/>
          <a:p>
            <a:r>
              <a:rPr lang="en-US" dirty="0"/>
              <a:t>Terms and Formulas</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EF80A00D-92E3-1594-852F-00EB83636B35}"/>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pPr marL="0" indent="0">
                  <a:buNone/>
                </a:pPr>
                <a:r>
                  <a:rPr lang="en-US" dirty="0"/>
                  <a:t>Terms are </a:t>
                </a:r>
                <a:r>
                  <a:rPr lang="en-US" i="1" dirty="0"/>
                  <a:t>hash-</a:t>
                </a:r>
                <a:r>
                  <a:rPr lang="en-US" i="1" dirty="0" err="1"/>
                  <a:t>consed</a:t>
                </a:r>
                <a:endParaRPr lang="en-US" i="1" dirty="0"/>
              </a:p>
              <a:p>
                <a:pPr marL="0" indent="0">
                  <a:buNone/>
                </a:pPr>
                <a:endParaRPr lang="en-US" i="1" dirty="0"/>
              </a:p>
              <a:p>
                <a:pPr marL="457200" lvl="1" indent="0">
                  <a:buNone/>
                </a:pPr>
                <a:r>
                  <a:rPr lang="en-US" b="1" i="1" dirty="0"/>
                  <a:t>			  </a:t>
                </a:r>
                <a:r>
                  <a:rPr lang="en-US" b="1" dirty="0"/>
                  <a:t>let</a:t>
                </a:r>
                <a:r>
                  <a:rPr lang="en-US" i="1" dirty="0"/>
                  <a:t> t = App(</a:t>
                </a:r>
                <a:r>
                  <a:rPr lang="en-US" i="1" dirty="0" err="1"/>
                  <a:t>f,args</a:t>
                </a:r>
                <a:r>
                  <a:rPr lang="en-US" i="1" dirty="0"/>
                  <a:t>)</a:t>
                </a:r>
                <a:br>
                  <a:rPr lang="en-US" i="1" dirty="0"/>
                </a:br>
                <a:r>
                  <a:rPr lang="en-US" i="1" dirty="0"/>
                  <a:t>			  </a:t>
                </a:r>
                <a:r>
                  <a:rPr lang="en-US" b="1" dirty="0"/>
                  <a:t>let</a:t>
                </a:r>
                <a:r>
                  <a:rPr lang="en-US" dirty="0"/>
                  <a:t> </a:t>
                </a:r>
                <a:r>
                  <a:rPr lang="en-US" i="1" dirty="0"/>
                  <a:t>t’ = </a:t>
                </a:r>
                <a:r>
                  <a:rPr lang="en-US" i="1" dirty="0" err="1"/>
                  <a:t>termTable</a:t>
                </a:r>
                <a:r>
                  <a:rPr lang="en-US" i="1" dirty="0"/>
                  <a:t>[t] </a:t>
                </a:r>
                <a:br>
                  <a:rPr lang="en-US" i="1" dirty="0"/>
                </a:br>
                <a:r>
                  <a:rPr lang="en-US" i="1" dirty="0" err="1"/>
                  <a:t>mkApp</a:t>
                </a:r>
                <a:r>
                  <a:rPr lang="en-US" i="1" dirty="0"/>
                  <a:t>(f, </a:t>
                </a:r>
                <a:r>
                  <a:rPr lang="en-US" i="1" dirty="0" err="1"/>
                  <a:t>args</a:t>
                </a:r>
                <a:r>
                  <a:rPr lang="en-US" i="1" dirty="0"/>
                  <a:t>) = 	  </a:t>
                </a:r>
                <a:r>
                  <a:rPr lang="en-US" b="1" dirty="0"/>
                  <a:t>if</a:t>
                </a:r>
                <a:r>
                  <a:rPr lang="en-US" i="1" dirty="0"/>
                  <a:t> t’ = nil </a:t>
                </a:r>
                <a:r>
                  <a:rPr lang="en-US" b="1" dirty="0"/>
                  <a:t>then</a:t>
                </a:r>
                <a:r>
                  <a:rPr lang="en-US" i="1" dirty="0"/>
                  <a:t> </a:t>
                </a:r>
                <a:br>
                  <a:rPr lang="en-US" i="1" dirty="0"/>
                </a:br>
                <a:r>
                  <a:rPr lang="en-US" i="1" dirty="0"/>
                  <a:t>			       </a:t>
                </a:r>
                <a:r>
                  <a:rPr lang="en-US" i="1" dirty="0" err="1"/>
                  <a:t>termTable</a:t>
                </a:r>
                <a:r>
                  <a:rPr lang="en-US" i="1" dirty="0"/>
                  <a:t>[t]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i="1" dirty="0"/>
                  <a:t>; t </a:t>
                </a:r>
                <a:br>
                  <a:rPr lang="en-US" i="1" dirty="0"/>
                </a:br>
                <a:r>
                  <a:rPr lang="en-US" i="1" dirty="0"/>
                  <a:t>		   	  </a:t>
                </a:r>
                <a:r>
                  <a:rPr lang="en-US" b="1" dirty="0"/>
                  <a:t>else</a:t>
                </a:r>
                <a:r>
                  <a:rPr lang="en-US" i="1" dirty="0"/>
                  <a:t> t’</a:t>
                </a:r>
              </a:p>
            </p:txBody>
          </p:sp>
        </mc:Choice>
        <mc:Fallback xmlns="">
          <p:sp>
            <p:nvSpPr>
              <p:cNvPr id="8" name="Content Placeholder 7">
                <a:extLst>
                  <a:ext uri="{FF2B5EF4-FFF2-40B4-BE49-F238E27FC236}">
                    <a16:creationId xmlns:a16="http://schemas.microsoft.com/office/drawing/2014/main" id="{751E3E11-017A-FDE9-3971-2DB057069F22}"/>
                  </a:ext>
                </a:extLst>
              </p:cNvPr>
              <p:cNvSpPr>
                <a:spLocks noGrp="1" noRot="1" noChangeAspect="1" noMove="1" noResize="1" noEditPoints="1" noAdjustHandles="1" noChangeArrowheads="1" noChangeShapeType="1" noTextEdit="1"/>
              </p:cNvSpPr>
              <p:nvPr>
                <p:ph idx="1"/>
              </p:nvPr>
            </p:nvSpPr>
            <p:spPr>
              <a:blipFill>
                <a:blip r:embed="rId2"/>
                <a:stretch>
                  <a:fillRect l="-1217" b="-224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ECB7B692-375C-6FE5-9ABC-FD9CD538606F}"/>
              </a:ext>
            </a:extLst>
          </p:cNvPr>
          <p:cNvPicPr>
            <a:picLocks noChangeAspect="1"/>
          </p:cNvPicPr>
          <p:nvPr/>
        </p:nvPicPr>
        <p:blipFill>
          <a:blip r:embed="rId3"/>
          <a:stretch>
            <a:fillRect/>
          </a:stretch>
        </p:blipFill>
        <p:spPr>
          <a:xfrm>
            <a:off x="1077198" y="1855682"/>
            <a:ext cx="10037603" cy="1718559"/>
          </a:xfrm>
          <a:prstGeom prst="rect">
            <a:avLst/>
          </a:prstGeom>
        </p:spPr>
      </p:pic>
      <p:sp>
        <p:nvSpPr>
          <p:cNvPr id="9" name="Speech Bubble: Rectangle with Corners Rounded 8">
            <a:extLst>
              <a:ext uri="{FF2B5EF4-FFF2-40B4-BE49-F238E27FC236}">
                <a16:creationId xmlns:a16="http://schemas.microsoft.com/office/drawing/2014/main" id="{4F2C5B5F-B980-50D2-62C9-E234EAC004B6}"/>
              </a:ext>
            </a:extLst>
          </p:cNvPr>
          <p:cNvSpPr/>
          <p:nvPr/>
        </p:nvSpPr>
        <p:spPr>
          <a:xfrm>
            <a:off x="7567125" y="790960"/>
            <a:ext cx="1586205" cy="699796"/>
          </a:xfrm>
          <a:prstGeom prst="wedgeRoundRectCallout">
            <a:avLst>
              <a:gd name="adj1" fmla="val -290612"/>
              <a:gd name="adj2" fmla="val 1651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 Bruijn index</a:t>
            </a:r>
          </a:p>
        </p:txBody>
      </p:sp>
    </p:spTree>
    <p:extLst>
      <p:ext uri="{BB962C8B-B14F-4D97-AF65-F5344CB8AC3E}">
        <p14:creationId xmlns:p14="http://schemas.microsoft.com/office/powerpoint/2010/main" val="12510335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A33E3-4F33-A07F-BC4B-F21A3E0CB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AD21D-424C-3EE1-3930-EB6D5CDD891F}"/>
              </a:ext>
            </a:extLst>
          </p:cNvPr>
          <p:cNvSpPr>
            <a:spLocks noGrp="1"/>
          </p:cNvSpPr>
          <p:nvPr>
            <p:ph type="title"/>
          </p:nvPr>
        </p:nvSpPr>
        <p:spPr/>
        <p:txBody>
          <a:bodyPr/>
          <a:lstStyle/>
          <a:p>
            <a:r>
              <a:rPr lang="en-US" dirty="0"/>
              <a:t>Assertion Internals</a:t>
            </a:r>
          </a:p>
        </p:txBody>
      </p:sp>
      <p:pic>
        <p:nvPicPr>
          <p:cNvPr id="5" name="Picture 4">
            <a:extLst>
              <a:ext uri="{FF2B5EF4-FFF2-40B4-BE49-F238E27FC236}">
                <a16:creationId xmlns:a16="http://schemas.microsoft.com/office/drawing/2014/main" id="{EBCA6480-4E12-F6FB-4F4C-2EF916122F68}"/>
              </a:ext>
            </a:extLst>
          </p:cNvPr>
          <p:cNvPicPr>
            <a:picLocks noChangeAspect="1"/>
          </p:cNvPicPr>
          <p:nvPr/>
        </p:nvPicPr>
        <p:blipFill rotWithShape="1">
          <a:blip r:embed="rId2"/>
          <a:srcRect l="4044" t="7253" r="16952"/>
          <a:stretch/>
        </p:blipFill>
        <p:spPr>
          <a:xfrm>
            <a:off x="4861248" y="2025637"/>
            <a:ext cx="6148874" cy="1042579"/>
          </a:xfrm>
          <a:prstGeom prst="rect">
            <a:avLst/>
          </a:prstGeom>
        </p:spPr>
      </p:pic>
      <p:sp>
        <p:nvSpPr>
          <p:cNvPr id="3" name="Rectangle: Rounded Corners 2">
            <a:extLst>
              <a:ext uri="{FF2B5EF4-FFF2-40B4-BE49-F238E27FC236}">
                <a16:creationId xmlns:a16="http://schemas.microsoft.com/office/drawing/2014/main" id="{D1D619E2-2C70-58DE-2B4E-734894C4A4B8}"/>
              </a:ext>
            </a:extLst>
          </p:cNvPr>
          <p:cNvSpPr/>
          <p:nvPr/>
        </p:nvSpPr>
        <p:spPr>
          <a:xfrm>
            <a:off x="531845" y="1782147"/>
            <a:ext cx="2677886"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(assert (! p :named q))</a:t>
            </a:r>
          </a:p>
        </p:txBody>
      </p:sp>
      <p:sp>
        <p:nvSpPr>
          <p:cNvPr id="4" name="Rectangle: Rounded Corners 3">
            <a:extLst>
              <a:ext uri="{FF2B5EF4-FFF2-40B4-BE49-F238E27FC236}">
                <a16:creationId xmlns:a16="http://schemas.microsoft.com/office/drawing/2014/main" id="{AF145D93-8EE1-0B25-2D74-C2428AC270A1}"/>
              </a:ext>
            </a:extLst>
          </p:cNvPr>
          <p:cNvSpPr/>
          <p:nvPr/>
        </p:nvSpPr>
        <p:spPr>
          <a:xfrm>
            <a:off x="531845" y="3082212"/>
            <a:ext cx="2677886"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assert_and_track</a:t>
            </a:r>
            <a:r>
              <a:rPr lang="en-US" dirty="0"/>
              <a:t>(p, q);</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23EBE8CB-289D-CB06-554E-B7401B975BA9}"/>
                  </a:ext>
                </a:extLst>
              </p:cNvPr>
              <p:cNvSpPr/>
              <p:nvPr/>
            </p:nvSpPr>
            <p:spPr>
              <a:xfrm>
                <a:off x="5327778" y="3534747"/>
                <a:ext cx="482392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𝜑</m:t>
                      </m:r>
                      <m:r>
                        <a:rPr lang="en-US" b="0" i="1" dirty="0" smtClean="0">
                          <a:latin typeface="Cambria Math" panose="02040503050406030204" pitchFamily="18" charset="0"/>
                        </a:rPr>
                        <m:t>=</m:t>
                      </m:r>
                      <m:r>
                        <a:rPr lang="en-US" b="0" i="1" dirty="0" smtClean="0">
                          <a:latin typeface="Cambria Math" panose="02040503050406030204" pitchFamily="18" charset="0"/>
                        </a:rPr>
                        <m:t>𝑝</m:t>
                      </m:r>
                      <m:r>
                        <a:rPr lang="en-US" b="0" i="1" dirty="0" smtClean="0">
                          <a:latin typeface="Cambria Math" panose="02040503050406030204" pitchFamily="18" charset="0"/>
                        </a:rPr>
                        <m:t>,   </m:t>
                      </m:r>
                      <m:r>
                        <a:rPr lang="en-US" b="0" i="1" dirty="0" smtClean="0">
                          <a:latin typeface="Cambria Math" panose="02040503050406030204" pitchFamily="18" charset="0"/>
                        </a:rPr>
                        <m:t>𝜋</m:t>
                      </m:r>
                      <m:r>
                        <a:rPr lang="en-US" b="0" i="1" dirty="0" smtClean="0">
                          <a:latin typeface="Cambria Math" panose="02040503050406030204" pitchFamily="18" charset="0"/>
                        </a:rPr>
                        <m:t>=</m:t>
                      </m:r>
                      <m:r>
                        <a:rPr lang="en-US" b="0" i="1" dirty="0" smtClean="0">
                          <a:latin typeface="Cambria Math" panose="02040503050406030204" pitchFamily="18" charset="0"/>
                        </a:rPr>
                        <m:t>𝑎𝑠𝑠𝑢𝑚𝑒</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𝑝</m:t>
                          </m:r>
                        </m:e>
                      </m:d>
                      <m:r>
                        <a:rPr lang="en-US" b="0" i="1" dirty="0" smtClean="0">
                          <a:latin typeface="Cambria Math" panose="02040503050406030204" pitchFamily="18" charset="0"/>
                        </a:rPr>
                        <m:t>,  </m:t>
                      </m:r>
                      <m:r>
                        <a:rPr lang="en-US" b="0" i="1" dirty="0" smtClean="0">
                          <a:latin typeface="Cambria Math" panose="02040503050406030204" pitchFamily="18" charset="0"/>
                        </a:rPr>
                        <m:t>𝛿</m:t>
                      </m:r>
                      <m:r>
                        <a:rPr lang="en-US" b="0" i="1" dirty="0" smtClean="0">
                          <a:latin typeface="Cambria Math" panose="02040503050406030204" pitchFamily="18" charset="0"/>
                        </a:rPr>
                        <m:t>=</m:t>
                      </m:r>
                      <m:r>
                        <a:rPr lang="en-US" b="0" i="1" dirty="0" smtClean="0">
                          <a:latin typeface="Cambria Math" panose="02040503050406030204" pitchFamily="18" charset="0"/>
                        </a:rPr>
                        <m:t>𝑞</m:t>
                      </m:r>
                      <m:r>
                        <a:rPr lang="en-US" b="0" i="1" dirty="0" smtClean="0">
                          <a:latin typeface="Cambria Math" panose="02040503050406030204" pitchFamily="18" charset="0"/>
                        </a:rPr>
                        <m:t>⟩</m:t>
                      </m:r>
                    </m:oMath>
                  </m:oMathPara>
                </a14:m>
                <a:endParaRPr lang="en-US" dirty="0"/>
              </a:p>
            </p:txBody>
          </p:sp>
        </mc:Choice>
        <mc:Fallback xmlns="">
          <p:sp>
            <p:nvSpPr>
              <p:cNvPr id="6" name="Rectangle: Rounded Corners 5">
                <a:extLst>
                  <a:ext uri="{FF2B5EF4-FFF2-40B4-BE49-F238E27FC236}">
                    <a16:creationId xmlns:a16="http://schemas.microsoft.com/office/drawing/2014/main" id="{DA5F35DE-735E-A3BA-46EE-8F4A60D7FC7A}"/>
                  </a:ext>
                </a:extLst>
              </p:cNvPr>
              <p:cNvSpPr>
                <a:spLocks noRot="1" noChangeAspect="1" noMove="1" noResize="1" noEditPoints="1" noAdjustHandles="1" noChangeArrowheads="1" noChangeShapeType="1" noTextEdit="1"/>
              </p:cNvSpPr>
              <p:nvPr/>
            </p:nvSpPr>
            <p:spPr>
              <a:xfrm>
                <a:off x="5327778" y="3534747"/>
                <a:ext cx="4823927" cy="914400"/>
              </a:xfrm>
              <a:prstGeom prst="roundRect">
                <a:avLst/>
              </a:prstGeom>
              <a:blipFill>
                <a:blip r:embed="rId3"/>
                <a:stretch>
                  <a:fillRect/>
                </a:stretch>
              </a:blipFill>
            </p:spPr>
            <p:txBody>
              <a:bodyPr/>
              <a:lstStyle/>
              <a:p>
                <a:r>
                  <a:rPr lang="en-US">
                    <a:noFill/>
                  </a:rPr>
                  <a:t> </a:t>
                </a:r>
              </a:p>
            </p:txBody>
          </p:sp>
        </mc:Fallback>
      </mc:AlternateContent>
      <p:cxnSp>
        <p:nvCxnSpPr>
          <p:cNvPr id="12" name="Connector: Elbow 11">
            <a:extLst>
              <a:ext uri="{FF2B5EF4-FFF2-40B4-BE49-F238E27FC236}">
                <a16:creationId xmlns:a16="http://schemas.microsoft.com/office/drawing/2014/main" id="{8BFB39B4-5E6B-98C3-3A88-30DAF500FF20}"/>
              </a:ext>
            </a:extLst>
          </p:cNvPr>
          <p:cNvCxnSpPr>
            <a:stCxn id="3" idx="3"/>
            <a:endCxn id="6" idx="1"/>
          </p:cNvCxnSpPr>
          <p:nvPr/>
        </p:nvCxnSpPr>
        <p:spPr>
          <a:xfrm>
            <a:off x="3209731" y="2239347"/>
            <a:ext cx="2118047" cy="17526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7E55CB69-8E5F-844C-5337-2884E5E42E08}"/>
              </a:ext>
            </a:extLst>
          </p:cNvPr>
          <p:cNvCxnSpPr>
            <a:cxnSpLocks/>
            <a:stCxn id="4" idx="3"/>
            <a:endCxn id="6" idx="1"/>
          </p:cNvCxnSpPr>
          <p:nvPr/>
        </p:nvCxnSpPr>
        <p:spPr>
          <a:xfrm>
            <a:off x="3209731" y="3539412"/>
            <a:ext cx="2118047" cy="45253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64223E2-445A-1FB5-C4E2-11702DCC21DD}"/>
              </a:ext>
            </a:extLst>
          </p:cNvPr>
          <p:cNvSpPr txBox="1"/>
          <p:nvPr/>
        </p:nvSpPr>
        <p:spPr>
          <a:xfrm>
            <a:off x="3271365" y="1792552"/>
            <a:ext cx="1061509" cy="369332"/>
          </a:xfrm>
          <a:prstGeom prst="rect">
            <a:avLst/>
          </a:prstGeom>
          <a:noFill/>
        </p:spPr>
        <p:txBody>
          <a:bodyPr wrap="none" rtlCol="0">
            <a:spAutoFit/>
          </a:bodyPr>
          <a:lstStyle/>
          <a:p>
            <a:r>
              <a:rPr lang="en-US" dirty="0"/>
              <a:t>SMT2 file</a:t>
            </a:r>
          </a:p>
        </p:txBody>
      </p:sp>
      <p:sp>
        <p:nvSpPr>
          <p:cNvPr id="17" name="TextBox 16">
            <a:extLst>
              <a:ext uri="{FF2B5EF4-FFF2-40B4-BE49-F238E27FC236}">
                <a16:creationId xmlns:a16="http://schemas.microsoft.com/office/drawing/2014/main" id="{6BE0C4ED-4EC5-CC37-B7E3-1500E79677F1}"/>
              </a:ext>
            </a:extLst>
          </p:cNvPr>
          <p:cNvSpPr txBox="1"/>
          <p:nvPr/>
        </p:nvSpPr>
        <p:spPr>
          <a:xfrm>
            <a:off x="3308073" y="3165415"/>
            <a:ext cx="494046" cy="369332"/>
          </a:xfrm>
          <a:prstGeom prst="rect">
            <a:avLst/>
          </a:prstGeom>
          <a:noFill/>
        </p:spPr>
        <p:txBody>
          <a:bodyPr wrap="none" rtlCol="0">
            <a:spAutoFit/>
          </a:bodyPr>
          <a:lstStyle/>
          <a:p>
            <a:r>
              <a:rPr lang="en-US" dirty="0"/>
              <a:t>API</a:t>
            </a:r>
          </a:p>
        </p:txBody>
      </p:sp>
      <p:cxnSp>
        <p:nvCxnSpPr>
          <p:cNvPr id="19" name="Connector: Elbow 18">
            <a:extLst>
              <a:ext uri="{FF2B5EF4-FFF2-40B4-BE49-F238E27FC236}">
                <a16:creationId xmlns:a16="http://schemas.microsoft.com/office/drawing/2014/main" id="{7F6FCE29-3EE6-6AB1-FB6B-AABFAF22D90B}"/>
              </a:ext>
            </a:extLst>
          </p:cNvPr>
          <p:cNvCxnSpPr>
            <a:cxnSpLocks/>
            <a:stCxn id="3" idx="3"/>
            <a:endCxn id="6" idx="1"/>
          </p:cNvCxnSpPr>
          <p:nvPr/>
        </p:nvCxnSpPr>
        <p:spPr>
          <a:xfrm>
            <a:off x="3209731" y="2239347"/>
            <a:ext cx="2118047" cy="1752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D0E0E60F-637A-5D10-A56A-E97BC99EA71E}"/>
              </a:ext>
            </a:extLst>
          </p:cNvPr>
          <p:cNvSpPr/>
          <p:nvPr/>
        </p:nvSpPr>
        <p:spPr>
          <a:xfrm>
            <a:off x="2183362" y="4689410"/>
            <a:ext cx="2677886"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Pre-processing simplification</a:t>
            </a:r>
          </a:p>
        </p:txBody>
      </p:sp>
      <p:sp>
        <p:nvSpPr>
          <p:cNvPr id="22" name="Rectangle: Rounded Corners 21">
            <a:extLst>
              <a:ext uri="{FF2B5EF4-FFF2-40B4-BE49-F238E27FC236}">
                <a16:creationId xmlns:a16="http://schemas.microsoft.com/office/drawing/2014/main" id="{D416DB91-61A4-2705-D322-3DF95FC07505}"/>
              </a:ext>
            </a:extLst>
          </p:cNvPr>
          <p:cNvSpPr/>
          <p:nvPr/>
        </p:nvSpPr>
        <p:spPr>
          <a:xfrm>
            <a:off x="7159585" y="4689410"/>
            <a:ext cx="1349934"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Tactics</a:t>
            </a:r>
          </a:p>
        </p:txBody>
      </p:sp>
      <p:sp>
        <p:nvSpPr>
          <p:cNvPr id="24" name="Rectangle: Rounded Corners 23">
            <a:extLst>
              <a:ext uri="{FF2B5EF4-FFF2-40B4-BE49-F238E27FC236}">
                <a16:creationId xmlns:a16="http://schemas.microsoft.com/office/drawing/2014/main" id="{AD3BEFFE-8F74-30BB-EB8F-2C87030DB00D}"/>
              </a:ext>
            </a:extLst>
          </p:cNvPr>
          <p:cNvSpPr/>
          <p:nvPr/>
        </p:nvSpPr>
        <p:spPr>
          <a:xfrm>
            <a:off x="2183363" y="5774872"/>
            <a:ext cx="2677886"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Solver</a:t>
            </a:r>
          </a:p>
        </p:txBody>
      </p:sp>
      <p:sp>
        <p:nvSpPr>
          <p:cNvPr id="25" name="Rectangle: Rounded Corners 24">
            <a:extLst>
              <a:ext uri="{FF2B5EF4-FFF2-40B4-BE49-F238E27FC236}">
                <a16:creationId xmlns:a16="http://schemas.microsoft.com/office/drawing/2014/main" id="{7056E028-F5A5-AB4A-4420-A9AC7A5B5746}"/>
              </a:ext>
            </a:extLst>
          </p:cNvPr>
          <p:cNvSpPr/>
          <p:nvPr/>
        </p:nvSpPr>
        <p:spPr>
          <a:xfrm>
            <a:off x="6495609" y="5744871"/>
            <a:ext cx="2677886"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Transformed Assertions</a:t>
            </a:r>
          </a:p>
        </p:txBody>
      </p:sp>
      <p:cxnSp>
        <p:nvCxnSpPr>
          <p:cNvPr id="27" name="Connector: Elbow 26">
            <a:extLst>
              <a:ext uri="{FF2B5EF4-FFF2-40B4-BE49-F238E27FC236}">
                <a16:creationId xmlns:a16="http://schemas.microsoft.com/office/drawing/2014/main" id="{04E9F9C6-3E30-CB09-7AA2-F3E0F1092196}"/>
              </a:ext>
            </a:extLst>
          </p:cNvPr>
          <p:cNvCxnSpPr>
            <a:stCxn id="6" idx="2"/>
            <a:endCxn id="21" idx="0"/>
          </p:cNvCxnSpPr>
          <p:nvPr/>
        </p:nvCxnSpPr>
        <p:spPr>
          <a:xfrm rot="5400000">
            <a:off x="5510893" y="2460560"/>
            <a:ext cx="240263" cy="42174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A941520-3D81-4803-50B5-BC20DF97552B}"/>
              </a:ext>
            </a:extLst>
          </p:cNvPr>
          <p:cNvCxnSpPr>
            <a:cxnSpLocks/>
            <a:endCxn id="22" idx="0"/>
          </p:cNvCxnSpPr>
          <p:nvPr/>
        </p:nvCxnSpPr>
        <p:spPr>
          <a:xfrm>
            <a:off x="7834552" y="4449147"/>
            <a:ext cx="0" cy="24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EF8DE26-7909-19EF-5732-5F745A7EE078}"/>
              </a:ext>
            </a:extLst>
          </p:cNvPr>
          <p:cNvCxnSpPr>
            <a:cxnSpLocks/>
            <a:endCxn id="25" idx="0"/>
          </p:cNvCxnSpPr>
          <p:nvPr/>
        </p:nvCxnSpPr>
        <p:spPr>
          <a:xfrm>
            <a:off x="7834552" y="5437414"/>
            <a:ext cx="0" cy="30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7963E3B-06D8-B946-05E6-6F4628823084}"/>
              </a:ext>
            </a:extLst>
          </p:cNvPr>
          <p:cNvCxnSpPr>
            <a:cxnSpLocks/>
            <a:stCxn id="21" idx="2"/>
            <a:endCxn id="24" idx="0"/>
          </p:cNvCxnSpPr>
          <p:nvPr/>
        </p:nvCxnSpPr>
        <p:spPr>
          <a:xfrm>
            <a:off x="3522305" y="5437414"/>
            <a:ext cx="1" cy="337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Arrow: Left 36">
            <a:extLst>
              <a:ext uri="{FF2B5EF4-FFF2-40B4-BE49-F238E27FC236}">
                <a16:creationId xmlns:a16="http://schemas.microsoft.com/office/drawing/2014/main" id="{1E62F93E-4BFE-3E95-F856-C89729EFFC77}"/>
              </a:ext>
            </a:extLst>
          </p:cNvPr>
          <p:cNvSpPr/>
          <p:nvPr/>
        </p:nvSpPr>
        <p:spPr>
          <a:xfrm>
            <a:off x="933061" y="5822302"/>
            <a:ext cx="1240970" cy="205273"/>
          </a:xfrm>
          <a:prstGeom prst="lef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38" name="Arrow: Left 37">
            <a:extLst>
              <a:ext uri="{FF2B5EF4-FFF2-40B4-BE49-F238E27FC236}">
                <a16:creationId xmlns:a16="http://schemas.microsoft.com/office/drawing/2014/main" id="{AD747E34-C2C6-215D-A84A-A4AA14DD10F4}"/>
              </a:ext>
            </a:extLst>
          </p:cNvPr>
          <p:cNvSpPr/>
          <p:nvPr/>
        </p:nvSpPr>
        <p:spPr>
          <a:xfrm>
            <a:off x="933061" y="6262397"/>
            <a:ext cx="1240970" cy="205273"/>
          </a:xfrm>
          <a:prstGeom prst="lef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2001FD9-762B-F0F6-F48A-D993EF646A8D}"/>
              </a:ext>
            </a:extLst>
          </p:cNvPr>
          <p:cNvSpPr txBox="1"/>
          <p:nvPr/>
        </p:nvSpPr>
        <p:spPr>
          <a:xfrm>
            <a:off x="687440" y="5203574"/>
            <a:ext cx="1495922" cy="646331"/>
          </a:xfrm>
          <a:prstGeom prst="rect">
            <a:avLst/>
          </a:prstGeom>
          <a:noFill/>
        </p:spPr>
        <p:txBody>
          <a:bodyPr wrap="none" rtlCol="0">
            <a:spAutoFit/>
          </a:bodyPr>
          <a:lstStyle/>
          <a:p>
            <a:r>
              <a:rPr lang="en-US" dirty="0"/>
              <a:t>Core uses </a:t>
            </a:r>
          </a:p>
          <a:p>
            <a:r>
              <a:rPr lang="en-US" dirty="0"/>
              <a:t>dependencies</a:t>
            </a:r>
          </a:p>
        </p:txBody>
      </p:sp>
      <p:sp>
        <p:nvSpPr>
          <p:cNvPr id="40" name="TextBox 39">
            <a:extLst>
              <a:ext uri="{FF2B5EF4-FFF2-40B4-BE49-F238E27FC236}">
                <a16:creationId xmlns:a16="http://schemas.microsoft.com/office/drawing/2014/main" id="{852294C7-9085-DDB6-0B43-E720086E9DD6}"/>
              </a:ext>
            </a:extLst>
          </p:cNvPr>
          <p:cNvSpPr txBox="1"/>
          <p:nvPr/>
        </p:nvSpPr>
        <p:spPr>
          <a:xfrm>
            <a:off x="625151" y="6503830"/>
            <a:ext cx="2584580" cy="369332"/>
          </a:xfrm>
          <a:prstGeom prst="rect">
            <a:avLst/>
          </a:prstGeom>
          <a:noFill/>
        </p:spPr>
        <p:txBody>
          <a:bodyPr wrap="square" rtlCol="0">
            <a:spAutoFit/>
          </a:bodyPr>
          <a:lstStyle/>
          <a:p>
            <a:r>
              <a:rPr lang="en-US" dirty="0"/>
              <a:t>Proof uses justifications</a:t>
            </a:r>
          </a:p>
        </p:txBody>
      </p:sp>
    </p:spTree>
    <p:extLst>
      <p:ext uri="{BB962C8B-B14F-4D97-AF65-F5344CB8AC3E}">
        <p14:creationId xmlns:p14="http://schemas.microsoft.com/office/powerpoint/2010/main" val="35628287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C767E-D638-0390-CCE5-629104001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85056-E6DB-FEBB-50E2-F453E7564BE9}"/>
              </a:ext>
            </a:extLst>
          </p:cNvPr>
          <p:cNvSpPr>
            <a:spLocks noGrp="1"/>
          </p:cNvSpPr>
          <p:nvPr>
            <p:ph type="title"/>
          </p:nvPr>
        </p:nvSpPr>
        <p:spPr/>
        <p:txBody>
          <a:bodyPr/>
          <a:lstStyle/>
          <a:p>
            <a:r>
              <a:rPr lang="en-US" dirty="0"/>
              <a:t>From Assertions to Solver State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5362A0-6793-0B4B-4744-54713A6B42FE}"/>
                  </a:ext>
                </a:extLst>
              </p:cNvPr>
              <p:cNvSpPr txBox="1"/>
              <p:nvPr/>
            </p:nvSpPr>
            <p:spPr>
              <a:xfrm>
                <a:off x="1124339" y="1690688"/>
                <a:ext cx="349397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r>
                        <a:rPr lang="en-US" sz="3200" b="0" i="1" smtClean="0">
                          <a:latin typeface="Cambria Math" panose="02040503050406030204" pitchFamily="18" charset="0"/>
                        </a:rPr>
                        <m:t>≥0 ∨ (</m:t>
                      </m:r>
                      <m:r>
                        <a:rPr lang="en-US" sz="3200" b="0" i="1" smtClean="0">
                          <a:latin typeface="Cambria Math" panose="02040503050406030204" pitchFamily="18" charset="0"/>
                        </a:rPr>
                        <m:t>𝑝</m:t>
                      </m:r>
                      <m:r>
                        <a:rPr lang="en-US" sz="3200" b="0" i="1" smtClean="0">
                          <a:latin typeface="Cambria Math" panose="02040503050406030204" pitchFamily="18" charset="0"/>
                        </a:rPr>
                        <m:t>∧</m:t>
                      </m:r>
                      <m:r>
                        <a:rPr lang="en-US" sz="3200" b="0" i="1" smtClean="0">
                          <a:latin typeface="Cambria Math" panose="02040503050406030204" pitchFamily="18" charset="0"/>
                        </a:rPr>
                        <m:t>𝑞</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r>
                        <a:rPr lang="en-US" sz="3200" b="0" i="1" smtClean="0">
                          <a:latin typeface="Cambria Math" panose="02040503050406030204" pitchFamily="18" charset="0"/>
                        </a:rPr>
                        <m:t>)</m:t>
                      </m:r>
                    </m:oMath>
                  </m:oMathPara>
                </a14:m>
                <a:endParaRPr lang="en-US" sz="3200" dirty="0"/>
              </a:p>
            </p:txBody>
          </p:sp>
        </mc:Choice>
        <mc:Fallback xmlns="">
          <p:sp>
            <p:nvSpPr>
              <p:cNvPr id="4" name="TextBox 3">
                <a:extLst>
                  <a:ext uri="{FF2B5EF4-FFF2-40B4-BE49-F238E27FC236}">
                    <a16:creationId xmlns:a16="http://schemas.microsoft.com/office/drawing/2014/main" id="{01780DAF-4456-FF92-2761-13D06FBCB759}"/>
                  </a:ext>
                </a:extLst>
              </p:cNvPr>
              <p:cNvSpPr txBox="1">
                <a:spLocks noRot="1" noChangeAspect="1" noMove="1" noResize="1" noEditPoints="1" noAdjustHandles="1" noChangeArrowheads="1" noChangeShapeType="1" noTextEdit="1"/>
              </p:cNvSpPr>
              <p:nvPr/>
            </p:nvSpPr>
            <p:spPr>
              <a:xfrm>
                <a:off x="1124339" y="1690688"/>
                <a:ext cx="3493970" cy="492443"/>
              </a:xfrm>
              <a:prstGeom prst="rect">
                <a:avLst/>
              </a:prstGeom>
              <a:blipFill>
                <a:blip r:embed="rId3"/>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03F947E-EF91-CCA4-DC72-C3360D7D9543}"/>
              </a:ext>
            </a:extLst>
          </p:cNvPr>
          <p:cNvPicPr>
            <a:picLocks noChangeAspect="1"/>
          </p:cNvPicPr>
          <p:nvPr/>
        </p:nvPicPr>
        <p:blipFill>
          <a:blip r:embed="rId4"/>
          <a:stretch>
            <a:fillRect/>
          </a:stretch>
        </p:blipFill>
        <p:spPr>
          <a:xfrm>
            <a:off x="8825630" y="0"/>
            <a:ext cx="3366370" cy="6858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1D94976-06CE-8AC1-C34D-B7F9989B0F9A}"/>
                  </a:ext>
                </a:extLst>
              </p:cNvPr>
              <p:cNvSpPr txBox="1"/>
              <p:nvPr/>
            </p:nvSpPr>
            <p:spPr>
              <a:xfrm>
                <a:off x="3366371" y="2684961"/>
                <a:ext cx="4871077" cy="3447098"/>
              </a:xfrm>
              <a:prstGeom prst="rect">
                <a:avLst/>
              </a:prstGeom>
              <a:noFill/>
            </p:spPr>
            <p:txBody>
              <a:bodyPr wrap="none" lIns="0" tIns="0" rIns="0" bIns="0" rtlCol="0">
                <a:spAutoFit/>
              </a:bodyPr>
              <a:lstStyle/>
              <a:p>
                <a:r>
                  <a:rPr lang="en-US" sz="3200" b="0" dirty="0"/>
                  <a:t> </a:t>
                </a:r>
                <a14:m>
                  <m:oMath xmlns:m="http://schemas.openxmlformats.org/officeDocument/2006/math">
                    <m:d>
                      <m:dPr>
                        <m:ctrlPr>
                          <a:rPr lang="en-US" sz="3200" b="0" i="1" smtClean="0">
                            <a:latin typeface="Cambria Math" panose="02040503050406030204" pitchFamily="18" charset="0"/>
                          </a:rPr>
                        </m:ctrlPr>
                      </m:dPr>
                      <m:e>
                        <m:r>
                          <a:rPr lang="en-US" sz="3200" b="0" i="1" smtClean="0">
                            <a:latin typeface="Cambria Math" panose="02040503050406030204" pitchFamily="18" charset="0"/>
                          </a:rPr>
                          <m:t>1 2</m:t>
                        </m:r>
                      </m:e>
                    </m:d>
                    <m:r>
                      <a:rPr lang="en-US" sz="3200" b="0" i="1" smtClean="0">
                        <a:latin typeface="Cambria Math" panose="02040503050406030204" pitchFamily="18" charset="0"/>
                      </a:rPr>
                      <m:t> </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1 3</m:t>
                        </m:r>
                      </m:e>
                    </m:d>
                  </m:oMath>
                </a14:m>
                <a:endParaRPr lang="en-US" sz="3200" b="0" dirty="0"/>
              </a:p>
              <a:p>
                <a:endParaRPr lang="en-US" sz="3200" b="0" dirty="0"/>
              </a:p>
              <a:p>
                <a:r>
                  <a:rPr lang="en-US" sz="3200" b="0" dirty="0"/>
                  <a:t> </a:t>
                </a:r>
                <a14:m>
                  <m:oMath xmlns:m="http://schemas.openxmlformats.org/officeDocument/2006/math">
                    <m:r>
                      <a:rPr lang="en-US" sz="3200" b="0" i="1" smtClean="0">
                        <a:latin typeface="Cambria Math" panose="02040503050406030204" pitchFamily="18" charset="0"/>
                      </a:rPr>
                      <m:t>1↦</m:t>
                    </m:r>
                    <m:r>
                      <a:rPr lang="en-US" sz="3200" b="0" i="1" smtClean="0">
                        <a:latin typeface="Cambria Math" panose="02040503050406030204" pitchFamily="18" charset="0"/>
                      </a:rPr>
                      <m:t>𝑥</m:t>
                    </m:r>
                    <m:r>
                      <a:rPr lang="en-US" sz="3200" b="0" i="1" smtClean="0">
                        <a:latin typeface="Cambria Math" panose="02040503050406030204" pitchFamily="18" charset="0"/>
                      </a:rPr>
                      <m:t>≥0, 2↦</m:t>
                    </m:r>
                    <m:r>
                      <a:rPr lang="en-US" sz="3200" b="0" i="1" smtClean="0">
                        <a:latin typeface="Cambria Math" panose="02040503050406030204" pitchFamily="18" charset="0"/>
                      </a:rPr>
                      <m:t>𝑝</m:t>
                    </m:r>
                    <m:r>
                      <a:rPr lang="en-US" sz="3200" b="0" i="1" smtClean="0">
                        <a:latin typeface="Cambria Math" panose="02040503050406030204" pitchFamily="18" charset="0"/>
                      </a:rPr>
                      <m:t>, 3↦</m:t>
                    </m:r>
                    <m:r>
                      <a:rPr lang="en-US" sz="3200" b="0" i="1" smtClean="0">
                        <a:latin typeface="Cambria Math" panose="02040503050406030204" pitchFamily="18" charset="0"/>
                      </a:rPr>
                      <m:t>𝑞</m:t>
                    </m:r>
                    <m:r>
                      <a:rPr lang="en-US" sz="3200" b="0" i="1" smtClean="0">
                        <a:latin typeface="Cambria Math" panose="02040503050406030204" pitchFamily="18" charset="0"/>
                      </a:rPr>
                      <m:t>(</m:t>
                    </m:r>
                    <m:r>
                      <a:rPr lang="en-US" sz="3200" b="0" i="1" smtClean="0">
                        <a:latin typeface="Cambria Math" panose="02040503050406030204" pitchFamily="18" charset="0"/>
                      </a:rPr>
                      <m:t>𝑥</m:t>
                    </m:r>
                    <m:r>
                      <a:rPr lang="en-US" sz="3200" b="0" i="1" smtClean="0">
                        <a:latin typeface="Cambria Math" panose="02040503050406030204" pitchFamily="18" charset="0"/>
                      </a:rPr>
                      <m:t>)</m:t>
                    </m:r>
                  </m:oMath>
                </a14:m>
                <a:endParaRPr lang="en-US" sz="3200" b="0" dirty="0"/>
              </a:p>
              <a:p>
                <a:endParaRPr lang="en-US" sz="3200" b="0" dirty="0"/>
              </a:p>
              <a:p>
                <a:r>
                  <a:rPr lang="en-US" sz="3200" b="0" dirty="0"/>
                  <a: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𝑛</m:t>
                        </m:r>
                      </m:e>
                      <m:sub>
                        <m:r>
                          <a:rPr lang="en-US" sz="3200" b="0" i="1" smtClean="0">
                            <a:latin typeface="Cambria Math" panose="02040503050406030204" pitchFamily="18" charset="0"/>
                          </a:rPr>
                          <m:t>23</m:t>
                        </m:r>
                      </m:sub>
                    </m:sSub>
                    <m:r>
                      <a:rPr lang="en-US" sz="3200" b="0" i="1" smtClean="0">
                        <a:latin typeface="Cambria Math" panose="02040503050406030204" pitchFamily="18" charset="0"/>
                      </a:rPr>
                      <m:t>:⟨</m:t>
                    </m:r>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𝑎𝑟𝑔𝑠</m:t>
                    </m:r>
                    <m:r>
                      <a:rPr lang="en-US" sz="3200" b="0" i="1" smtClean="0">
                        <a:latin typeface="Cambria Math" panose="02040503050406030204" pitchFamily="18" charset="0"/>
                      </a:rPr>
                      <m:t>=</m:t>
                    </m:r>
                    <m:r>
                      <a:rPr lang="en-US" sz="3200" b="0" i="1" smtClean="0">
                        <a:latin typeface="Cambria Math" panose="02040503050406030204" pitchFamily="18" charset="0"/>
                      </a:rPr>
                      <m:t>𝜖</m:t>
                    </m:r>
                    <m:r>
                      <a:rPr lang="en-US" sz="3200" b="0" i="1" smtClean="0">
                        <a:latin typeface="Cambria Math" panose="02040503050406030204" pitchFamily="18" charset="0"/>
                      </a:rPr>
                      <m:t>, </m:t>
                    </m:r>
                  </m:oMath>
                </a14:m>
                <a:br>
                  <a:rPr lang="en-US" sz="3200" b="0" i="1" dirty="0">
                    <a:latin typeface="Cambria Math" panose="02040503050406030204" pitchFamily="18" charset="0"/>
                  </a:rPr>
                </a:br>
                <a:r>
                  <a:rPr lang="en-US" sz="3200" b="0" i="1" dirty="0">
                    <a:latin typeface="Cambria Math" panose="02040503050406030204" pitchFamily="18" charset="0"/>
                  </a:rPr>
                  <a:t>            </a:t>
                </a:r>
                <a14:m>
                  <m:oMath xmlns:m="http://schemas.openxmlformats.org/officeDocument/2006/math">
                    <m:r>
                      <a:rPr lang="en-US" sz="3200" b="0" i="1" smtClean="0">
                        <a:latin typeface="Cambria Math" panose="02040503050406030204" pitchFamily="18" charset="0"/>
                      </a:rPr>
                      <m:t>𝑃</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𝑛</m:t>
                            </m:r>
                          </m:e>
                          <m:sub>
                            <m:r>
                              <a:rPr lang="en-US" sz="3200" b="0" i="1" smtClean="0">
                                <a:latin typeface="Cambria Math" panose="02040503050406030204" pitchFamily="18" charset="0"/>
                              </a:rPr>
                              <m:t>27</m:t>
                            </m:r>
                          </m:sub>
                        </m:sSub>
                      </m:e>
                    </m:d>
                    <m:r>
                      <a:rPr lang="en-US" sz="3200" b="0" i="1" smtClean="0">
                        <a:latin typeface="Cambria Math" panose="02040503050406030204" pitchFamily="18" charset="0"/>
                      </a:rPr>
                      <m:t>, </m:t>
                    </m:r>
                  </m:oMath>
                </a14:m>
                <a:br>
                  <a:rPr lang="en-US" sz="3200" b="0" i="1" dirty="0">
                    <a:latin typeface="Cambria Math" panose="02040503050406030204" pitchFamily="18" charset="0"/>
                  </a:rPr>
                </a:br>
                <a:r>
                  <a:rPr lang="en-US" sz="3200" b="0" i="1" dirty="0">
                    <a:latin typeface="Cambria Math" panose="02040503050406030204" pitchFamily="18" charset="0"/>
                  </a:rPr>
                  <a:t>            </a:t>
                </a:r>
                <a14:m>
                  <m:oMath xmlns:m="http://schemas.openxmlformats.org/officeDocument/2006/math">
                    <m:r>
                      <a:rPr lang="en-US" sz="3200" b="0" i="1" smtClean="0">
                        <a:latin typeface="Cambria Math" panose="02040503050406030204" pitchFamily="18" charset="0"/>
                      </a:rPr>
                      <m:t>𝑡h</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𝑎𝑟𝑖𝑡h</m:t>
                            </m:r>
                            <m:r>
                              <a:rPr lang="en-US" sz="3200" b="0" i="1" smtClean="0">
                                <a:latin typeface="Cambria Math" panose="02040503050406030204" pitchFamily="18" charset="0"/>
                              </a:rPr>
                              <m:t>, 4</m:t>
                            </m:r>
                          </m:e>
                        </m:d>
                      </m:e>
                    </m:d>
                    <m:r>
                      <a:rPr lang="en-US" sz="3200" b="0" i="1" smtClean="0">
                        <a:latin typeface="Cambria Math" panose="02040503050406030204" pitchFamily="18" charset="0"/>
                      </a:rPr>
                      <m:t>⟩</m:t>
                    </m:r>
                  </m:oMath>
                </a14:m>
                <a:endParaRPr lang="en-US" sz="3200" b="0" dirty="0"/>
              </a:p>
            </p:txBody>
          </p:sp>
        </mc:Choice>
        <mc:Fallback xmlns="">
          <p:sp>
            <p:nvSpPr>
              <p:cNvPr id="10" name="TextBox 9">
                <a:extLst>
                  <a:ext uri="{FF2B5EF4-FFF2-40B4-BE49-F238E27FC236}">
                    <a16:creationId xmlns:a16="http://schemas.microsoft.com/office/drawing/2014/main" id="{0F7A92E8-53D9-A6DC-7B2B-20B0D16FED5C}"/>
                  </a:ext>
                </a:extLst>
              </p:cNvPr>
              <p:cNvSpPr txBox="1">
                <a:spLocks noRot="1" noChangeAspect="1" noMove="1" noResize="1" noEditPoints="1" noAdjustHandles="1" noChangeArrowheads="1" noChangeShapeType="1" noTextEdit="1"/>
              </p:cNvSpPr>
              <p:nvPr/>
            </p:nvSpPr>
            <p:spPr>
              <a:xfrm>
                <a:off x="3366371" y="2684961"/>
                <a:ext cx="4871077" cy="3447098"/>
              </a:xfrm>
              <a:prstGeom prst="rect">
                <a:avLst/>
              </a:prstGeom>
              <a:blipFill>
                <a:blip r:embed="rId5"/>
                <a:stretch>
                  <a:fillRect/>
                </a:stretch>
              </a:blipFill>
            </p:spPr>
            <p:txBody>
              <a:bodyPr/>
              <a:lstStyle/>
              <a:p>
                <a:r>
                  <a:rPr lang="en-US">
                    <a:noFill/>
                  </a:rPr>
                  <a:t> </a:t>
                </a:r>
              </a:p>
            </p:txBody>
          </p:sp>
        </mc:Fallback>
      </mc:AlternateContent>
      <p:sp>
        <p:nvSpPr>
          <p:cNvPr id="12" name="Speech Bubble: Rectangle 11">
            <a:extLst>
              <a:ext uri="{FF2B5EF4-FFF2-40B4-BE49-F238E27FC236}">
                <a16:creationId xmlns:a16="http://schemas.microsoft.com/office/drawing/2014/main" id="{DED3A86B-07FB-1F99-E764-D2F88142D407}"/>
              </a:ext>
            </a:extLst>
          </p:cNvPr>
          <p:cNvSpPr/>
          <p:nvPr/>
        </p:nvSpPr>
        <p:spPr>
          <a:xfrm>
            <a:off x="637590" y="2708618"/>
            <a:ext cx="1810139" cy="492443"/>
          </a:xfrm>
          <a:prstGeom prst="wedgeRectCallout">
            <a:avLst>
              <a:gd name="adj1" fmla="val 86277"/>
              <a:gd name="adj2" fmla="val 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Clauses</a:t>
            </a:r>
          </a:p>
        </p:txBody>
      </p:sp>
      <p:sp>
        <p:nvSpPr>
          <p:cNvPr id="13" name="Speech Bubble: Rectangle 12">
            <a:extLst>
              <a:ext uri="{FF2B5EF4-FFF2-40B4-BE49-F238E27FC236}">
                <a16:creationId xmlns:a16="http://schemas.microsoft.com/office/drawing/2014/main" id="{B67DED62-360F-1BE1-B56B-BFAF09FF9F66}"/>
              </a:ext>
            </a:extLst>
          </p:cNvPr>
          <p:cNvSpPr/>
          <p:nvPr/>
        </p:nvSpPr>
        <p:spPr>
          <a:xfrm>
            <a:off x="637592" y="3679234"/>
            <a:ext cx="1810139" cy="492443"/>
          </a:xfrm>
          <a:prstGeom prst="wedgeRectCallout">
            <a:avLst>
              <a:gd name="adj1" fmla="val 86277"/>
              <a:gd name="adj2" fmla="val 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bool_var2expr</a:t>
            </a:r>
          </a:p>
        </p:txBody>
      </p:sp>
      <p:sp>
        <p:nvSpPr>
          <p:cNvPr id="14" name="Speech Bubble: Rectangle 13">
            <a:extLst>
              <a:ext uri="{FF2B5EF4-FFF2-40B4-BE49-F238E27FC236}">
                <a16:creationId xmlns:a16="http://schemas.microsoft.com/office/drawing/2014/main" id="{96998930-08EA-62D3-A62C-5DCB4072076B}"/>
              </a:ext>
            </a:extLst>
          </p:cNvPr>
          <p:cNvSpPr/>
          <p:nvPr/>
        </p:nvSpPr>
        <p:spPr>
          <a:xfrm>
            <a:off x="637591" y="4802018"/>
            <a:ext cx="1810139" cy="492443"/>
          </a:xfrm>
          <a:prstGeom prst="wedgeRectCallout">
            <a:avLst>
              <a:gd name="adj1" fmla="val 86277"/>
              <a:gd name="adj2" fmla="val 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expr2enode</a:t>
            </a:r>
          </a:p>
        </p:txBody>
      </p:sp>
      <p:sp>
        <p:nvSpPr>
          <p:cNvPr id="16" name="TextBox 15">
            <a:extLst>
              <a:ext uri="{FF2B5EF4-FFF2-40B4-BE49-F238E27FC236}">
                <a16:creationId xmlns:a16="http://schemas.microsoft.com/office/drawing/2014/main" id="{99F3CE20-C8E9-F5EE-5059-1E4B4006578C}"/>
              </a:ext>
            </a:extLst>
          </p:cNvPr>
          <p:cNvSpPr txBox="1"/>
          <p:nvPr/>
        </p:nvSpPr>
        <p:spPr>
          <a:xfrm>
            <a:off x="4239083" y="6567653"/>
            <a:ext cx="4652991" cy="307777"/>
          </a:xfrm>
          <a:prstGeom prst="rect">
            <a:avLst/>
          </a:prstGeom>
          <a:noFill/>
        </p:spPr>
        <p:txBody>
          <a:bodyPr wrap="square">
            <a:spAutoFit/>
          </a:bodyPr>
          <a:lstStyle/>
          <a:p>
            <a:r>
              <a:rPr lang="en-US" sz="1400" dirty="0"/>
              <a:t>z3 search.smt2 /</a:t>
            </a:r>
            <a:r>
              <a:rPr lang="en-US" sz="1400" dirty="0" err="1"/>
              <a:t>tr:euf</a:t>
            </a:r>
            <a:r>
              <a:rPr lang="en-US" sz="1400" dirty="0"/>
              <a:t> </a:t>
            </a:r>
            <a:r>
              <a:rPr lang="en-US" sz="1400" dirty="0" err="1"/>
              <a:t>tactic.default_tactic</a:t>
            </a:r>
            <a:r>
              <a:rPr lang="en-US" sz="1400" dirty="0"/>
              <a:t>=</a:t>
            </a:r>
            <a:r>
              <a:rPr lang="en-US" sz="1400" dirty="0" err="1"/>
              <a:t>smt</a:t>
            </a:r>
            <a:r>
              <a:rPr lang="en-US" sz="1400" dirty="0"/>
              <a:t> </a:t>
            </a:r>
            <a:r>
              <a:rPr lang="en-US" sz="1400" dirty="0" err="1"/>
              <a:t>sat.smt</a:t>
            </a:r>
            <a:r>
              <a:rPr lang="en-US" sz="1400" dirty="0"/>
              <a:t>=true</a:t>
            </a:r>
          </a:p>
        </p:txBody>
      </p:sp>
    </p:spTree>
    <p:extLst>
      <p:ext uri="{BB962C8B-B14F-4D97-AF65-F5344CB8AC3E}">
        <p14:creationId xmlns:p14="http://schemas.microsoft.com/office/powerpoint/2010/main" val="3130859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1C09-E242-FA25-F96B-79216AC0470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1BBDB3F-BC42-21A2-B44E-9AD061020EB2}"/>
                  </a:ext>
                </a:extLst>
              </p:cNvPr>
              <p:cNvSpPr>
                <a:spLocks noGrp="1"/>
              </p:cNvSpPr>
              <p:nvPr>
                <p:ph type="title"/>
              </p:nvPr>
            </p:nvSpPr>
            <p:spPr/>
            <p:txBody>
              <a:bodyPr/>
              <a:lstStyle/>
              <a:p>
                <a:r>
                  <a:rPr lang="en-US" dirty="0"/>
                  <a:t>Core </a:t>
                </a:r>
                <a14:m>
                  <m:oMath xmlns:m="http://schemas.openxmlformats.org/officeDocument/2006/math">
                    <m:r>
                      <a:rPr lang="en-US" b="0" i="1" dirty="0" smtClean="0">
                        <a:latin typeface="Cambria Math" panose="02040503050406030204" pitchFamily="18" charset="0"/>
                      </a:rPr>
                      <m:t>↔</m:t>
                    </m:r>
                  </m:oMath>
                </a14:m>
                <a:r>
                  <a:rPr lang="en-US" dirty="0"/>
                  <a:t> Solver interface</a:t>
                </a:r>
              </a:p>
            </p:txBody>
          </p:sp>
        </mc:Choice>
        <mc:Fallback xmlns="">
          <p:sp>
            <p:nvSpPr>
              <p:cNvPr id="2" name="Title 1">
                <a:extLst>
                  <a:ext uri="{FF2B5EF4-FFF2-40B4-BE49-F238E27FC236}">
                    <a16:creationId xmlns:a16="http://schemas.microsoft.com/office/drawing/2014/main" id="{1E6D090E-3B1C-970B-E0C5-2651B9AF7734}"/>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F41449C8-B5E6-E56F-BABE-B814CBFA9CA6}"/>
              </a:ext>
            </a:extLst>
          </p:cNvPr>
          <p:cNvSpPr>
            <a:spLocks noGrp="1"/>
          </p:cNvSpPr>
          <p:nvPr>
            <p:ph sz="half" idx="1"/>
          </p:nvPr>
        </p:nvSpPr>
        <p:spPr>
          <a:xfrm>
            <a:off x="3713376" y="1706367"/>
            <a:ext cx="4115550" cy="4351338"/>
          </a:xfrm>
        </p:spPr>
        <p:txBody>
          <a:bodyPr/>
          <a:lstStyle/>
          <a:p>
            <a:pPr marL="0" indent="0">
              <a:buNone/>
            </a:pPr>
            <a:r>
              <a:rPr lang="en-US" dirty="0"/>
              <a:t>EUF Core</a:t>
            </a:r>
          </a:p>
          <a:p>
            <a:pPr marL="0" indent="0">
              <a:buNone/>
            </a:pPr>
            <a:endParaRPr lang="en-US" dirty="0"/>
          </a:p>
          <a:p>
            <a:pPr marL="0" indent="0">
              <a:buNone/>
            </a:pPr>
            <a:endParaRPr lang="en-US" dirty="0"/>
          </a:p>
        </p:txBody>
      </p:sp>
      <p:sp>
        <p:nvSpPr>
          <p:cNvPr id="9" name="Content Placeholder 8">
            <a:extLst>
              <a:ext uri="{FF2B5EF4-FFF2-40B4-BE49-F238E27FC236}">
                <a16:creationId xmlns:a16="http://schemas.microsoft.com/office/drawing/2014/main" id="{896A5F01-32B5-3057-2DFB-B08F78708EF2}"/>
              </a:ext>
            </a:extLst>
          </p:cNvPr>
          <p:cNvSpPr>
            <a:spLocks noGrp="1"/>
          </p:cNvSpPr>
          <p:nvPr>
            <p:ph sz="half" idx="2"/>
          </p:nvPr>
        </p:nvSpPr>
        <p:spPr>
          <a:xfrm>
            <a:off x="8562850" y="1650334"/>
            <a:ext cx="3443140" cy="4351338"/>
          </a:xfrm>
        </p:spPr>
        <p:txBody>
          <a:bodyPr/>
          <a:lstStyle/>
          <a:p>
            <a:pPr marL="0" indent="0">
              <a:buNone/>
            </a:pPr>
            <a:r>
              <a:rPr lang="en-US" dirty="0"/>
              <a:t>Solver</a:t>
            </a:r>
          </a:p>
          <a:p>
            <a:pPr marL="0" indent="0">
              <a:buNone/>
            </a:pPr>
            <a:endParaRPr lang="en-US" dirty="0"/>
          </a:p>
        </p:txBody>
      </p:sp>
      <p:sp>
        <p:nvSpPr>
          <p:cNvPr id="10" name="Content Placeholder 7">
            <a:extLst>
              <a:ext uri="{FF2B5EF4-FFF2-40B4-BE49-F238E27FC236}">
                <a16:creationId xmlns:a16="http://schemas.microsoft.com/office/drawing/2014/main" id="{1201BCD1-80FF-1162-265D-A3C7E7B408BB}"/>
              </a:ext>
            </a:extLst>
          </p:cNvPr>
          <p:cNvSpPr txBox="1">
            <a:spLocks/>
          </p:cNvSpPr>
          <p:nvPr/>
        </p:nvSpPr>
        <p:spPr>
          <a:xfrm>
            <a:off x="552452" y="1706367"/>
            <a:ext cx="32936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CDCL</a:t>
            </a:r>
          </a:p>
          <a:p>
            <a:pPr marL="0" indent="0">
              <a:buFont typeface="Arial" panose="020B0604020202020204" pitchFamily="34" charset="0"/>
              <a:buNone/>
            </a:pPr>
            <a:endParaRPr lang="en-US" dirty="0"/>
          </a:p>
          <a:p>
            <a:pPr marL="0" indent="0">
              <a:buNone/>
            </a:pPr>
            <a:endParaRPr lang="en-US" dirty="0"/>
          </a:p>
          <a:p>
            <a:pPr marL="0" indent="0">
              <a:buNone/>
            </a:pPr>
            <a:r>
              <a:rPr lang="en-US" dirty="0"/>
              <a:t> </a:t>
            </a:r>
            <a:endParaRPr lang="en-US" b="0" dirty="0"/>
          </a:p>
          <a:p>
            <a:pPr marL="0" indent="0">
              <a:buNone/>
            </a:pPr>
            <a:endParaRPr lang="en-US" b="0" dirty="0"/>
          </a:p>
          <a:p>
            <a:pPr marL="0" indent="0">
              <a:buNone/>
            </a:pPr>
            <a:endParaRPr lang="en-US" b="0" dirty="0"/>
          </a:p>
          <a:p>
            <a:endParaRPr lang="en-US" b="0" dirty="0"/>
          </a:p>
          <a:p>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1081729-0FFA-D9DF-0315-2A245B660375}"/>
                  </a:ext>
                </a:extLst>
              </p:cNvPr>
              <p:cNvSpPr txBox="1"/>
              <p:nvPr/>
            </p:nvSpPr>
            <p:spPr>
              <a:xfrm>
                <a:off x="4193931" y="2355444"/>
                <a:ext cx="3085717" cy="2585323"/>
              </a:xfrm>
              <a:prstGeom prst="rect">
                <a:avLst/>
              </a:prstGeom>
              <a:noFill/>
            </p:spPr>
            <p:txBody>
              <a:bodyPr wrap="none" lIns="0" tIns="0" rIns="0" bIns="0" rtlCol="0">
                <a:spAutoFit/>
              </a:bodyPr>
              <a:lstStyle/>
              <a:p>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23</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𝑎𝑟𝑔𝑠</m:t>
                    </m:r>
                    <m:r>
                      <a:rPr lang="en-US" sz="2400" b="0" i="1" smtClean="0">
                        <a:latin typeface="Cambria Math" panose="02040503050406030204" pitchFamily="18" charset="0"/>
                      </a:rPr>
                      <m:t>=</m:t>
                    </m:r>
                    <m:r>
                      <a:rPr lang="en-US" sz="2400" b="0" i="1" smtClean="0">
                        <a:latin typeface="Cambria Math" panose="02040503050406030204" pitchFamily="18" charset="0"/>
                      </a:rPr>
                      <m:t>𝜖</m:t>
                    </m:r>
                    <m:r>
                      <a:rPr lang="en-US" sz="2400" b="0" i="1" smtClean="0">
                        <a:latin typeface="Cambria Math" panose="02040503050406030204" pitchFamily="18" charset="0"/>
                      </a:rPr>
                      <m:t>, </m:t>
                    </m:r>
                  </m:oMath>
                </a14:m>
                <a:br>
                  <a:rPr lang="en-US" sz="2400" b="0" i="1" dirty="0">
                    <a:latin typeface="Cambria Math" panose="02040503050406030204" pitchFamily="18" charset="0"/>
                  </a:rPr>
                </a:b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27</m:t>
                            </m:r>
                          </m:sub>
                        </m:sSub>
                      </m:e>
                    </m:d>
                    <m:r>
                      <a:rPr lang="en-US" sz="2400" b="0" i="1" smtClean="0">
                        <a:latin typeface="Cambria Math" panose="02040503050406030204" pitchFamily="18" charset="0"/>
                      </a:rPr>
                      <m:t>, </m:t>
                    </m:r>
                  </m:oMath>
                </a14:m>
                <a:br>
                  <a:rPr lang="en-US" sz="2400" b="0" i="1" dirty="0">
                    <a:latin typeface="Cambria Math" panose="02040503050406030204" pitchFamily="18" charset="0"/>
                  </a:rPr>
                </a:b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𝑡h</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𝑎𝑟𝑖𝑡h</m:t>
                            </m:r>
                            <m:r>
                              <a:rPr lang="en-US" sz="2400" b="0" i="1" smtClean="0">
                                <a:latin typeface="Cambria Math" panose="02040503050406030204" pitchFamily="18" charset="0"/>
                              </a:rPr>
                              <m:t>, 4</m:t>
                            </m:r>
                          </m:e>
                        </m:d>
                      </m:e>
                    </m:d>
                    <m:r>
                      <a:rPr lang="en-US" sz="2400" b="0" i="1" smtClean="0">
                        <a:latin typeface="Cambria Math" panose="02040503050406030204" pitchFamily="18" charset="0"/>
                      </a:rPr>
                      <m:t>⟩</m:t>
                    </m:r>
                  </m:oMath>
                </a14:m>
                <a:endParaRPr lang="en-US" sz="2400" b="0" i="1" dirty="0">
                  <a:latin typeface="Cambria Math" panose="02040503050406030204" pitchFamily="18" charset="0"/>
                </a:endParaRPr>
              </a:p>
              <a:p>
                <a:endParaRPr lang="en-US" sz="2400" b="0" dirty="0"/>
              </a:p>
              <a:p>
                <a:pPr/>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25</m:t>
                        </m:r>
                      </m:sub>
                    </m:sSub>
                    <m:r>
                      <a:rPr lang="en-US" sz="2400" b="0" i="1" smtClean="0">
                        <a:latin typeface="Cambria Math" panose="02040503050406030204" pitchFamily="18" charset="0"/>
                      </a:rPr>
                      <m:t>:⟨≥, </m:t>
                    </m:r>
                    <m:r>
                      <a:rPr lang="en-US" sz="2400" b="0" i="1" smtClean="0">
                        <a:latin typeface="Cambria Math" panose="02040503050406030204" pitchFamily="18" charset="0"/>
                      </a:rPr>
                      <m:t>𝑎𝑟𝑔𝑠</m:t>
                    </m:r>
                    <m:r>
                      <a:rPr lang="en-US" sz="2400" b="0" i="1" smtClean="0">
                        <a:latin typeface="Cambria Math" panose="02040503050406030204" pitchFamily="18" charset="0"/>
                      </a:rPr>
                      <m:t>=</m:t>
                    </m:r>
                    <m:r>
                      <a:rPr lang="en-US" sz="2400" b="0" i="1" smtClean="0">
                        <a:latin typeface="Cambria Math" panose="02040503050406030204" pitchFamily="18" charset="0"/>
                      </a:rPr>
                      <m:t>𝜖</m:t>
                    </m:r>
                    <m:r>
                      <a:rPr lang="en-US" sz="2400" b="0" i="1" smtClean="0">
                        <a:latin typeface="Cambria Math" panose="02040503050406030204" pitchFamily="18" charset="0"/>
                      </a:rPr>
                      <m:t>, </m:t>
                    </m:r>
                  </m:oMath>
                </a14:m>
                <a:br>
                  <a:rPr lang="en-US" sz="24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𝑏𝑜𝑜𝑙𝑉𝑎𝑟</m:t>
                      </m:r>
                      <m:r>
                        <a:rPr lang="en-US" sz="2400" b="0" i="1" smtClean="0">
                          <a:latin typeface="Cambria Math" panose="02040503050406030204" pitchFamily="18" charset="0"/>
                        </a:rPr>
                        <m:t>=1,</m:t>
                      </m:r>
                    </m:oMath>
                    <m:oMath xmlns:m="http://schemas.openxmlformats.org/officeDocument/2006/math">
                      <m:r>
                        <a:rPr lang="en-US" sz="2400" b="0" i="1" smtClean="0">
                          <a:latin typeface="Cambria Math" panose="02040503050406030204" pitchFamily="18" charset="0"/>
                        </a:rPr>
                        <m:t>𝑡h</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𝑎𝑟𝑖𝑡h</m:t>
                          </m:r>
                          <m:r>
                            <a:rPr lang="en-US" sz="2400" b="0" i="1" smtClean="0">
                              <a:latin typeface="Cambria Math" panose="02040503050406030204" pitchFamily="18" charset="0"/>
                            </a:rPr>
                            <m:t>,5</m:t>
                          </m:r>
                        </m:e>
                      </m:d>
                      <m:r>
                        <a:rPr lang="en-US" sz="2400" b="0" i="1" smtClean="0">
                          <a:latin typeface="Cambria Math" panose="02040503050406030204" pitchFamily="18" charset="0"/>
                        </a:rPr>
                        <m:t>]</m:t>
                      </m:r>
                    </m:oMath>
                  </m:oMathPara>
                </a14:m>
                <a:endParaRPr lang="en-US" sz="2400" b="0" dirty="0"/>
              </a:p>
            </p:txBody>
          </p:sp>
        </mc:Choice>
        <mc:Fallback xmlns="">
          <p:sp>
            <p:nvSpPr>
              <p:cNvPr id="11" name="TextBox 10">
                <a:extLst>
                  <a:ext uri="{FF2B5EF4-FFF2-40B4-BE49-F238E27FC236}">
                    <a16:creationId xmlns:a16="http://schemas.microsoft.com/office/drawing/2014/main" id="{95D6AFA8-C471-DF58-DC4A-9E7D77EFDD35}"/>
                  </a:ext>
                </a:extLst>
              </p:cNvPr>
              <p:cNvSpPr txBox="1">
                <a:spLocks noRot="1" noChangeAspect="1" noMove="1" noResize="1" noEditPoints="1" noAdjustHandles="1" noChangeArrowheads="1" noChangeShapeType="1" noTextEdit="1"/>
              </p:cNvSpPr>
              <p:nvPr/>
            </p:nvSpPr>
            <p:spPr>
              <a:xfrm>
                <a:off x="4193931" y="2355444"/>
                <a:ext cx="3085717" cy="2585323"/>
              </a:xfrm>
              <a:prstGeom prst="rect">
                <a:avLst/>
              </a:prstGeom>
              <a:blipFill>
                <a:blip r:embed="rId3"/>
                <a:stretch>
                  <a:fillRect l="-395" r="-3755" b="-4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A8B40D3-541A-A407-264F-CD5C09160DE0}"/>
                  </a:ext>
                </a:extLst>
              </p:cNvPr>
              <p:cNvSpPr txBox="1"/>
              <p:nvPr/>
            </p:nvSpPr>
            <p:spPr>
              <a:xfrm>
                <a:off x="960791" y="2773613"/>
                <a:ext cx="1851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𝑎𝑠𝑠𝑖𝑔𝑛𝑒𝑑</m:t>
                      </m:r>
                      <m:d>
                        <m:dPr>
                          <m:ctrlPr>
                            <a:rPr lang="en-US" b="0" i="1" smtClean="0">
                              <a:latin typeface="Cambria Math" panose="02040503050406030204" pitchFamily="18" charset="0"/>
                            </a:rPr>
                          </m:ctrlPr>
                        </m:dPr>
                        <m:e>
                          <m:r>
                            <a:rPr lang="en-US" b="0" i="1" smtClean="0">
                              <a:latin typeface="Cambria Math" panose="02040503050406030204" pitchFamily="18" charset="0"/>
                            </a:rPr>
                            <m:t>ℓ@1</m:t>
                          </m:r>
                        </m:e>
                      </m:d>
                    </m:oMath>
                  </m:oMathPara>
                </a14:m>
                <a:endParaRPr lang="en-US" dirty="0"/>
              </a:p>
            </p:txBody>
          </p:sp>
        </mc:Choice>
        <mc:Fallback xmlns="">
          <p:sp>
            <p:nvSpPr>
              <p:cNvPr id="13" name="TextBox 12">
                <a:extLst>
                  <a:ext uri="{FF2B5EF4-FFF2-40B4-BE49-F238E27FC236}">
                    <a16:creationId xmlns:a16="http://schemas.microsoft.com/office/drawing/2014/main" id="{D5DE48FE-53D9-9262-C8C8-DC9B1B0AE785}"/>
                  </a:ext>
                </a:extLst>
              </p:cNvPr>
              <p:cNvSpPr txBox="1">
                <a:spLocks noRot="1" noChangeAspect="1" noMove="1" noResize="1" noEditPoints="1" noAdjustHandles="1" noChangeArrowheads="1" noChangeShapeType="1" noTextEdit="1"/>
              </p:cNvSpPr>
              <p:nvPr/>
            </p:nvSpPr>
            <p:spPr>
              <a:xfrm>
                <a:off x="960791" y="2773613"/>
                <a:ext cx="1851272" cy="369332"/>
              </a:xfrm>
              <a:prstGeom prst="rect">
                <a:avLst/>
              </a:prstGeom>
              <a:blipFill>
                <a:blip r:embed="rId4"/>
                <a:stretch>
                  <a:fillRect b="-11475"/>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D8DC426B-C411-7DD5-8CC0-4725D188A41D}"/>
              </a:ext>
            </a:extLst>
          </p:cNvPr>
          <p:cNvCxnSpPr/>
          <p:nvPr/>
        </p:nvCxnSpPr>
        <p:spPr>
          <a:xfrm>
            <a:off x="955931" y="3277277"/>
            <a:ext cx="191364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53AB2EA-CA49-2ED6-79B6-F37314B59D73}"/>
                  </a:ext>
                </a:extLst>
              </p:cNvPr>
              <p:cNvSpPr txBox="1"/>
              <p:nvPr/>
            </p:nvSpPr>
            <p:spPr>
              <a:xfrm>
                <a:off x="451861" y="4152412"/>
                <a:ext cx="28798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𝑝𝑟𝑜𝑝𝑎𝑔𝑎𝑡𝑒</m:t>
                      </m:r>
                      <m:d>
                        <m:dPr>
                          <m:ctrlPr>
                            <a:rPr lang="en-US" b="0" i="1" smtClean="0">
                              <a:latin typeface="Cambria Math" panose="02040503050406030204" pitchFamily="18" charset="0"/>
                            </a:rPr>
                          </m:ctrlPr>
                        </m:dPr>
                        <m:e>
                          <m:r>
                            <a:rPr lang="en-US" b="0" i="1" smtClean="0">
                              <a:latin typeface="Cambria Math" panose="02040503050406030204" pitchFamily="18" charset="0"/>
                            </a:rPr>
                            <m:t>ℓ, </m:t>
                          </m:r>
                          <m:r>
                            <a:rPr lang="en-US" b="0" i="1" smtClean="0">
                              <a:latin typeface="Cambria Math" panose="02040503050406030204" pitchFamily="18" charset="0"/>
                            </a:rPr>
                            <m:t>𝐸𝑥𝑝𝑙𝑎𝑖𝑛</m:t>
                          </m:r>
                        </m:e>
                      </m:d>
                    </m:oMath>
                  </m:oMathPara>
                </a14:m>
                <a:endParaRPr lang="en-US" dirty="0"/>
              </a:p>
            </p:txBody>
          </p:sp>
        </mc:Choice>
        <mc:Fallback xmlns="">
          <p:sp>
            <p:nvSpPr>
              <p:cNvPr id="17" name="TextBox 16">
                <a:extLst>
                  <a:ext uri="{FF2B5EF4-FFF2-40B4-BE49-F238E27FC236}">
                    <a16:creationId xmlns:a16="http://schemas.microsoft.com/office/drawing/2014/main" id="{3AD04E87-A367-DEB4-F304-FE53A2EF9BE6}"/>
                  </a:ext>
                </a:extLst>
              </p:cNvPr>
              <p:cNvSpPr txBox="1">
                <a:spLocks noRot="1" noChangeAspect="1" noMove="1" noResize="1" noEditPoints="1" noAdjustHandles="1" noChangeArrowheads="1" noChangeShapeType="1" noTextEdit="1"/>
              </p:cNvSpPr>
              <p:nvPr/>
            </p:nvSpPr>
            <p:spPr>
              <a:xfrm>
                <a:off x="451861" y="4152412"/>
                <a:ext cx="2879875" cy="369332"/>
              </a:xfrm>
              <a:prstGeom prst="rect">
                <a:avLst/>
              </a:prstGeom>
              <a:blipFill>
                <a:blip r:embed="rId5"/>
                <a:stretch>
                  <a:fillRect b="-13115"/>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ABD27D25-5BF9-B7F9-5982-5610BE1FA93F}"/>
              </a:ext>
            </a:extLst>
          </p:cNvPr>
          <p:cNvCxnSpPr>
            <a:cxnSpLocks/>
          </p:cNvCxnSpPr>
          <p:nvPr/>
        </p:nvCxnSpPr>
        <p:spPr>
          <a:xfrm flipH="1">
            <a:off x="1009972" y="4630389"/>
            <a:ext cx="180209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Speech Bubble: Rectangle 19">
            <a:extLst>
              <a:ext uri="{FF2B5EF4-FFF2-40B4-BE49-F238E27FC236}">
                <a16:creationId xmlns:a16="http://schemas.microsoft.com/office/drawing/2014/main" id="{C2C311DC-FFD4-854C-0C9F-D4C8ECBE8C6D}"/>
              </a:ext>
            </a:extLst>
          </p:cNvPr>
          <p:cNvSpPr/>
          <p:nvPr/>
        </p:nvSpPr>
        <p:spPr>
          <a:xfrm>
            <a:off x="6799908" y="3826003"/>
            <a:ext cx="1253764" cy="806210"/>
          </a:xfrm>
          <a:prstGeom prst="wedgeRectCallout">
            <a:avLst>
              <a:gd name="adj1" fmla="val -65844"/>
              <a:gd name="adj2" fmla="val -90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Dispatch Theory Solver</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2C4D49B-AD1A-F036-BE0D-14D70963EE1C}"/>
                  </a:ext>
                </a:extLst>
              </p:cNvPr>
              <p:cNvSpPr txBox="1"/>
              <p:nvPr/>
            </p:nvSpPr>
            <p:spPr>
              <a:xfrm>
                <a:off x="8369534" y="2864529"/>
                <a:ext cx="34431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𝑝𝑟𝑜𝑝𝑎𝑔𝑎𝑡𝑒</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≥0@5, </m:t>
                          </m:r>
                          <m:r>
                            <a:rPr lang="en-US" b="0" i="1" smtClean="0">
                              <a:latin typeface="Cambria Math" panose="02040503050406030204" pitchFamily="18" charset="0"/>
                            </a:rPr>
                            <m:t>𝐸𝑥𝑝𝑙𝑎𝑖𝑛</m:t>
                          </m:r>
                        </m:e>
                      </m:d>
                    </m:oMath>
                  </m:oMathPara>
                </a14:m>
                <a:endParaRPr lang="en-US" dirty="0"/>
              </a:p>
            </p:txBody>
          </p:sp>
        </mc:Choice>
        <mc:Fallback xmlns="">
          <p:sp>
            <p:nvSpPr>
              <p:cNvPr id="23" name="TextBox 22">
                <a:extLst>
                  <a:ext uri="{FF2B5EF4-FFF2-40B4-BE49-F238E27FC236}">
                    <a16:creationId xmlns:a16="http://schemas.microsoft.com/office/drawing/2014/main" id="{7517ADFB-1A72-9224-8EBE-403CB27A54AD}"/>
                  </a:ext>
                </a:extLst>
              </p:cNvPr>
              <p:cNvSpPr txBox="1">
                <a:spLocks noRot="1" noChangeAspect="1" noMove="1" noResize="1" noEditPoints="1" noAdjustHandles="1" noChangeArrowheads="1" noChangeShapeType="1" noTextEdit="1"/>
              </p:cNvSpPr>
              <p:nvPr/>
            </p:nvSpPr>
            <p:spPr>
              <a:xfrm>
                <a:off x="8369534" y="2864529"/>
                <a:ext cx="3443140" cy="369332"/>
              </a:xfrm>
              <a:prstGeom prst="rect">
                <a:avLst/>
              </a:prstGeom>
              <a:blipFill>
                <a:blip r:embed="rId6"/>
                <a:stretch>
                  <a:fillRect b="-13333"/>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940AB30C-ABA4-6C9A-1485-4CECEF2A1C01}"/>
              </a:ext>
            </a:extLst>
          </p:cNvPr>
          <p:cNvCxnSpPr>
            <a:cxnSpLocks/>
          </p:cNvCxnSpPr>
          <p:nvPr/>
        </p:nvCxnSpPr>
        <p:spPr>
          <a:xfrm flipH="1">
            <a:off x="8927645" y="3342506"/>
            <a:ext cx="1802091"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3600D1A-2526-581D-9ECE-9B40574E9F30}"/>
                  </a:ext>
                </a:extLst>
              </p:cNvPr>
              <p:cNvSpPr txBox="1"/>
              <p:nvPr/>
            </p:nvSpPr>
            <p:spPr>
              <a:xfrm>
                <a:off x="8420114" y="4126695"/>
                <a:ext cx="321943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𝑝𝑟𝑜𝑝𝑎𝑔𝑎𝑡𝑒</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𝐸𝑥𝑝𝑙𝑎𝑖𝑛</m:t>
                          </m:r>
                        </m:e>
                      </m:d>
                    </m:oMath>
                  </m:oMathPara>
                </a14:m>
                <a:endParaRPr lang="en-US" dirty="0"/>
              </a:p>
            </p:txBody>
          </p:sp>
        </mc:Choice>
        <mc:Fallback xmlns="">
          <p:sp>
            <p:nvSpPr>
              <p:cNvPr id="25" name="TextBox 24">
                <a:extLst>
                  <a:ext uri="{FF2B5EF4-FFF2-40B4-BE49-F238E27FC236}">
                    <a16:creationId xmlns:a16="http://schemas.microsoft.com/office/drawing/2014/main" id="{F157F99E-FC16-FC3C-F4D5-6E7CCECC8922}"/>
                  </a:ext>
                </a:extLst>
              </p:cNvPr>
              <p:cNvSpPr txBox="1">
                <a:spLocks noRot="1" noChangeAspect="1" noMove="1" noResize="1" noEditPoints="1" noAdjustHandles="1" noChangeArrowheads="1" noChangeShapeType="1" noTextEdit="1"/>
              </p:cNvSpPr>
              <p:nvPr/>
            </p:nvSpPr>
            <p:spPr>
              <a:xfrm>
                <a:off x="8420114" y="4126695"/>
                <a:ext cx="3219434" cy="369332"/>
              </a:xfrm>
              <a:prstGeom prst="rect">
                <a:avLst/>
              </a:prstGeom>
              <a:blipFill>
                <a:blip r:embed="rId7"/>
                <a:stretch>
                  <a:fillRect b="-11475"/>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CFE95BCB-95D4-2A73-6574-9815090A5478}"/>
              </a:ext>
            </a:extLst>
          </p:cNvPr>
          <p:cNvCxnSpPr>
            <a:cxnSpLocks/>
          </p:cNvCxnSpPr>
          <p:nvPr/>
        </p:nvCxnSpPr>
        <p:spPr>
          <a:xfrm flipH="1">
            <a:off x="8978225" y="4604672"/>
            <a:ext cx="1802091"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7" name="Speech Bubble: Rectangle 26">
            <a:extLst>
              <a:ext uri="{FF2B5EF4-FFF2-40B4-BE49-F238E27FC236}">
                <a16:creationId xmlns:a16="http://schemas.microsoft.com/office/drawing/2014/main" id="{6C7F8FE9-30EF-D5F6-0541-C515926A898C}"/>
              </a:ext>
            </a:extLst>
          </p:cNvPr>
          <p:cNvSpPr/>
          <p:nvPr/>
        </p:nvSpPr>
        <p:spPr>
          <a:xfrm>
            <a:off x="2731349" y="5396878"/>
            <a:ext cx="2016100" cy="969536"/>
          </a:xfrm>
          <a:prstGeom prst="wedgeRectCallout">
            <a:avLst>
              <a:gd name="adj1" fmla="val 37256"/>
              <a:gd name="adj2" fmla="val -155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not participate in congruence closure</a:t>
            </a:r>
          </a:p>
        </p:txBody>
      </p:sp>
      <p:sp>
        <p:nvSpPr>
          <p:cNvPr id="28" name="Speech Bubble: Rectangle 27">
            <a:extLst>
              <a:ext uri="{FF2B5EF4-FFF2-40B4-BE49-F238E27FC236}">
                <a16:creationId xmlns:a16="http://schemas.microsoft.com/office/drawing/2014/main" id="{8B248E5B-E7EB-57D9-780D-772E02D2A8D7}"/>
              </a:ext>
            </a:extLst>
          </p:cNvPr>
          <p:cNvSpPr/>
          <p:nvPr/>
        </p:nvSpPr>
        <p:spPr>
          <a:xfrm>
            <a:off x="6768478" y="5334141"/>
            <a:ext cx="1253764" cy="806210"/>
          </a:xfrm>
          <a:prstGeom prst="wedgeRectCallout">
            <a:avLst>
              <a:gd name="adj1" fmla="val -64356"/>
              <a:gd name="adj2" fmla="val -103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Theory variable</a:t>
            </a:r>
          </a:p>
        </p:txBody>
      </p:sp>
    </p:spTree>
    <p:extLst>
      <p:ext uri="{BB962C8B-B14F-4D97-AF65-F5344CB8AC3E}">
        <p14:creationId xmlns:p14="http://schemas.microsoft.com/office/powerpoint/2010/main" val="24494551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D5F8-526A-F8EB-FEE0-7CED10710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D0D42-CE13-04DB-A87E-30BFE6983B73}"/>
              </a:ext>
            </a:extLst>
          </p:cNvPr>
          <p:cNvSpPr>
            <a:spLocks noGrp="1"/>
          </p:cNvSpPr>
          <p:nvPr>
            <p:ph type="title"/>
          </p:nvPr>
        </p:nvSpPr>
        <p:spPr>
          <a:xfrm>
            <a:off x="245433" y="115963"/>
            <a:ext cx="6037938" cy="1326338"/>
          </a:xfrm>
        </p:spPr>
        <p:txBody>
          <a:bodyPr>
            <a:normAutofit/>
          </a:bodyPr>
          <a:lstStyle/>
          <a:p>
            <a:r>
              <a:rPr lang="en-US" dirty="0"/>
              <a:t>Custom Theories </a:t>
            </a:r>
          </a:p>
        </p:txBody>
      </p:sp>
      <p:pic>
        <p:nvPicPr>
          <p:cNvPr id="5" name="Content Placeholder 4" descr="Diagram&#10;&#10;Description automatically generated">
            <a:extLst>
              <a:ext uri="{FF2B5EF4-FFF2-40B4-BE49-F238E27FC236}">
                <a16:creationId xmlns:a16="http://schemas.microsoft.com/office/drawing/2014/main" id="{3BD45180-F69A-6236-E0D3-F55DF08999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3371" y="0"/>
            <a:ext cx="5584485" cy="6858000"/>
          </a:xfrm>
        </p:spPr>
      </p:pic>
      <p:pic>
        <p:nvPicPr>
          <p:cNvPr id="4" name="Picture 3">
            <a:extLst>
              <a:ext uri="{FF2B5EF4-FFF2-40B4-BE49-F238E27FC236}">
                <a16:creationId xmlns:a16="http://schemas.microsoft.com/office/drawing/2014/main" id="{443597B4-1E7F-FFC4-917C-D207F7E55CA5}"/>
              </a:ext>
            </a:extLst>
          </p:cNvPr>
          <p:cNvPicPr>
            <a:picLocks noChangeAspect="1"/>
          </p:cNvPicPr>
          <p:nvPr/>
        </p:nvPicPr>
        <p:blipFill>
          <a:blip r:embed="rId3"/>
          <a:stretch>
            <a:fillRect/>
          </a:stretch>
        </p:blipFill>
        <p:spPr>
          <a:xfrm>
            <a:off x="929574" y="1442301"/>
            <a:ext cx="5353797" cy="5191850"/>
          </a:xfrm>
          <a:prstGeom prst="rect">
            <a:avLst/>
          </a:prstGeom>
        </p:spPr>
      </p:pic>
    </p:spTree>
    <p:extLst>
      <p:ext uri="{BB962C8B-B14F-4D97-AF65-F5344CB8AC3E}">
        <p14:creationId xmlns:p14="http://schemas.microsoft.com/office/powerpoint/2010/main" val="156969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in a nutshell</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018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FF6A1-8E71-9CF9-7E8B-EF00CCDAD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0BA65-982E-FDD4-7A76-E73E761616C8}"/>
              </a:ext>
            </a:extLst>
          </p:cNvPr>
          <p:cNvSpPr>
            <a:spLocks noGrp="1"/>
          </p:cNvSpPr>
          <p:nvPr>
            <p:ph type="title"/>
          </p:nvPr>
        </p:nvSpPr>
        <p:spPr/>
        <p:txBody>
          <a:bodyPr/>
          <a:lstStyle/>
          <a:p>
            <a:r>
              <a:rPr lang="en-US" dirty="0"/>
              <a:t>Model-based Theory Combination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3CEFC6D-55D2-08C2-4D4D-FCDBB35AFD59}"/>
                  </a:ext>
                </a:extLst>
              </p:cNvPr>
              <p:cNvSpPr txBox="1"/>
              <p:nvPr/>
            </p:nvSpPr>
            <p:spPr>
              <a:xfrm>
                <a:off x="2038738" y="1701161"/>
                <a:ext cx="8616129" cy="369332"/>
              </a:xfrm>
              <a:prstGeom prst="rect">
                <a:avLst/>
              </a:prstGeom>
              <a:noFill/>
              <a:ln>
                <a:solidFill>
                  <a:schemeClr val="accent1">
                    <a:lumMod val="75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𝑧</m:t>
                          </m:r>
                        </m:e>
                      </m:d>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e>
                      </m:d>
                      <m:r>
                        <a:rPr lang="en-US" sz="2400" b="0" i="1" smtClean="0">
                          <a:latin typeface="Cambria Math" panose="02040503050406030204" pitchFamily="18" charset="0"/>
                        </a:rPr>
                        <m:t>,   </m:t>
                      </m:r>
                      <m:r>
                        <a:rPr lang="en-US" sz="2400" b="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≤1, 0≤</m:t>
                      </m:r>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≤1, </m:t>
                      </m:r>
                      <m:r>
                        <a:rPr lang="en-US" sz="2400" b="0" i="1" smtClean="0">
                          <a:solidFill>
                            <a:srgbClr val="C00000"/>
                          </a:solidFill>
                          <a:latin typeface="Cambria Math" panose="02040503050406030204" pitchFamily="18" charset="0"/>
                        </a:rPr>
                        <m:t>𝑧</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 −1</m:t>
                      </m:r>
                    </m:oMath>
                  </m:oMathPara>
                </a14:m>
                <a:endParaRPr lang="en-US" sz="2400" dirty="0"/>
              </a:p>
            </p:txBody>
          </p:sp>
        </mc:Choice>
        <mc:Fallback xmlns="">
          <p:sp>
            <p:nvSpPr>
              <p:cNvPr id="4" name="TextBox 3">
                <a:extLst>
                  <a:ext uri="{FF2B5EF4-FFF2-40B4-BE49-F238E27FC236}">
                    <a16:creationId xmlns:a16="http://schemas.microsoft.com/office/drawing/2014/main" id="{487EE730-2BF1-C092-43EC-CF11128647E2}"/>
                  </a:ext>
                </a:extLst>
              </p:cNvPr>
              <p:cNvSpPr txBox="1">
                <a:spLocks noRot="1" noChangeAspect="1" noMove="1" noResize="1" noEditPoints="1" noAdjustHandles="1" noChangeArrowheads="1" noChangeShapeType="1" noTextEdit="1"/>
              </p:cNvSpPr>
              <p:nvPr/>
            </p:nvSpPr>
            <p:spPr>
              <a:xfrm>
                <a:off x="2038738" y="1701161"/>
                <a:ext cx="8616129" cy="369332"/>
              </a:xfrm>
              <a:prstGeom prst="rect">
                <a:avLst/>
              </a:prstGeom>
              <a:blipFill>
                <a:blip r:embed="rId3"/>
                <a:stretch>
                  <a:fillRect b="-31746"/>
                </a:stretch>
              </a:blipFill>
              <a:ln>
                <a:solidFill>
                  <a:schemeClr val="accent1">
                    <a:lumMod val="75000"/>
                  </a:schemeClr>
                </a:solidFill>
              </a:ln>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F12D8A63-F985-6B83-7518-3F33AB4008C7}"/>
              </a:ext>
            </a:extLst>
          </p:cNvPr>
          <p:cNvCxnSpPr>
            <a:cxnSpLocks/>
          </p:cNvCxnSpPr>
          <p:nvPr/>
        </p:nvCxnSpPr>
        <p:spPr>
          <a:xfrm flipH="1">
            <a:off x="4471081" y="1770272"/>
            <a:ext cx="91440" cy="234010"/>
          </a:xfrm>
          <a:prstGeom prst="line">
            <a:avLst/>
          </a:prstGeom>
          <a:ln w="2540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D483FE-AC08-44E4-942B-6786C148448F}"/>
                  </a:ext>
                </a:extLst>
              </p:cNvPr>
              <p:cNvSpPr txBox="1"/>
              <p:nvPr/>
            </p:nvSpPr>
            <p:spPr>
              <a:xfrm>
                <a:off x="1923326" y="2328916"/>
                <a:ext cx="9300178" cy="738664"/>
              </a:xfrm>
              <a:prstGeom prst="rect">
                <a:avLst/>
              </a:prstGeom>
              <a:noFill/>
            </p:spPr>
            <p:txBody>
              <a:bodyPr wrap="square" lIns="0" tIns="0" rIns="0" bIns="0" rtlCol="0">
                <a:spAutoFit/>
              </a:bodyPr>
              <a:lstStyle/>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𝑧</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3</m:t>
                        </m:r>
                      </m:sub>
                    </m:sSub>
                  </m:oMath>
                </a14:m>
                <a:r>
                  <a:rPr lang="en-US" sz="2400" b="0" i="1" dirty="0">
                    <a:solidFill>
                      <a:schemeClr val="accent1"/>
                    </a:solidFill>
                    <a:latin typeface="Cambria Math" panose="02040503050406030204" pitchFamily="18" charset="0"/>
                  </a:rPr>
                  <a:t>			</a:t>
                </a:r>
                <a:r>
                  <a:rPr lang="en-US" sz="2400" dirty="0">
                    <a:solidFill>
                      <a:srgbClr val="C00000"/>
                    </a:solidFill>
                  </a:rPr>
                  <a:t> </a:t>
                </a:r>
                <a14:m>
                  <m:oMath xmlns:m="http://schemas.openxmlformats.org/officeDocument/2006/math">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𝑧</m:t>
                    </m:r>
                    <m:r>
                      <a:rPr lang="en-US" sz="2400" i="1">
                        <a:solidFill>
                          <a:srgbClr val="C00000"/>
                        </a:solidFill>
                        <a:latin typeface="Cambria Math" panose="02040503050406030204" pitchFamily="18" charset="0"/>
                      </a:rPr>
                      <m:t>=0</m:t>
                    </m:r>
                  </m:oMath>
                </a14:m>
                <a:r>
                  <a:rPr lang="en-US" sz="2400" dirty="0"/>
                  <a:t> </a:t>
                </a:r>
                <a:endParaRPr lang="en-US" sz="2400" b="0" i="1" dirty="0">
                  <a:solidFill>
                    <a:schemeClr val="accent1"/>
                  </a:solidFill>
                  <a:latin typeface="Cambria Math" panose="02040503050406030204" pitchFamily="18" charset="0"/>
                </a:endParaRPr>
              </a:p>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3</m:t>
                            </m:r>
                          </m:sub>
                        </m:sSub>
                      </m:e>
                    </m:d>
                    <m:r>
                      <a:rPr lang="en-US" sz="2400" b="0" i="1" smtClean="0">
                        <a:solidFill>
                          <a:schemeClr val="accent1"/>
                        </a:solidFill>
                        <a:latin typeface="Cambria Math" panose="02040503050406030204" pitchFamily="18" charset="0"/>
                      </a:rPr>
                      <m:t>=</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oMath>
                </a14:m>
                <a:r>
                  <a:rPr lang="en-US" sz="2400" dirty="0"/>
                  <a:t>   		</a:t>
                </a:r>
              </a:p>
            </p:txBody>
          </p:sp>
        </mc:Choice>
        <mc:Fallback xmlns="">
          <p:sp>
            <p:nvSpPr>
              <p:cNvPr id="8" name="TextBox 7">
                <a:extLst>
                  <a:ext uri="{FF2B5EF4-FFF2-40B4-BE49-F238E27FC236}">
                    <a16:creationId xmlns:a16="http://schemas.microsoft.com/office/drawing/2014/main" id="{173E00F3-82D8-8B38-8E54-46AC1BFEACF4}"/>
                  </a:ext>
                </a:extLst>
              </p:cNvPr>
              <p:cNvSpPr txBox="1">
                <a:spLocks noRot="1" noChangeAspect="1" noMove="1" noResize="1" noEditPoints="1" noAdjustHandles="1" noChangeArrowheads="1" noChangeShapeType="1" noTextEdit="1"/>
              </p:cNvSpPr>
              <p:nvPr/>
            </p:nvSpPr>
            <p:spPr>
              <a:xfrm>
                <a:off x="1923326" y="2328916"/>
                <a:ext cx="9300178" cy="738664"/>
              </a:xfrm>
              <a:prstGeom prst="rect">
                <a:avLst/>
              </a:prstGeom>
              <a:blipFill>
                <a:blip r:embed="rId4"/>
                <a:stretch>
                  <a:fillRect l="-852" b="-17355"/>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E62809E-5F8E-9AE4-8BF8-709DE93A7A50}"/>
              </a:ext>
            </a:extLst>
          </p:cNvPr>
          <p:cNvGrpSpPr/>
          <p:nvPr/>
        </p:nvGrpSpPr>
        <p:grpSpPr>
          <a:xfrm>
            <a:off x="1318869" y="3131731"/>
            <a:ext cx="6070976" cy="900741"/>
            <a:chOff x="1318869" y="3131731"/>
            <a:chExt cx="6070976" cy="900741"/>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7DF150-FD8B-3BCC-D1A9-FC752BABEE32}"/>
                    </a:ext>
                  </a:extLst>
                </p:cNvPr>
                <p:cNvSpPr txBox="1"/>
                <p:nvPr/>
              </p:nvSpPr>
              <p:spPr>
                <a:xfrm>
                  <a:off x="1318869" y="3201475"/>
                  <a:ext cx="3847610" cy="830997"/>
                </a:xfrm>
                <a:prstGeom prst="rect">
                  <a:avLst/>
                </a:prstGeom>
                <a:noFill/>
              </p:spPr>
              <p:txBody>
                <a:bodyPr wrap="square">
                  <a:spAutoFit/>
                </a:bodyPr>
                <a:lstStyle/>
                <a:p>
                  <a:r>
                    <a:rPr lang="en-US" sz="2400" dirty="0"/>
                    <a:t>Create fresh literal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oMath>
                  </a14:m>
                  <a:endParaRPr lang="en-US" sz="2400" dirty="0"/>
                </a:p>
                <a:p>
                  <a:r>
                    <a:rPr lang="en-US" sz="2400" dirty="0"/>
                    <a:t>Case split on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oMath>
                  </a14:m>
                  <a:r>
                    <a:rPr lang="en-US" sz="2400" dirty="0"/>
                    <a:t> </a:t>
                  </a:r>
                </a:p>
              </p:txBody>
            </p:sp>
          </mc:Choice>
          <mc:Fallback xmlns="">
            <p:sp>
              <p:nvSpPr>
                <p:cNvPr id="12" name="TextBox 11">
                  <a:extLst>
                    <a:ext uri="{FF2B5EF4-FFF2-40B4-BE49-F238E27FC236}">
                      <a16:creationId xmlns:a16="http://schemas.microsoft.com/office/drawing/2014/main" id="{B2B95733-8D56-5576-9586-614F597F4E14}"/>
                    </a:ext>
                  </a:extLst>
                </p:cNvPr>
                <p:cNvSpPr txBox="1">
                  <a:spLocks noRot="1" noChangeAspect="1" noMove="1" noResize="1" noEditPoints="1" noAdjustHandles="1" noChangeArrowheads="1" noChangeShapeType="1" noTextEdit="1"/>
                </p:cNvSpPr>
                <p:nvPr/>
              </p:nvSpPr>
              <p:spPr>
                <a:xfrm>
                  <a:off x="1318869" y="3201475"/>
                  <a:ext cx="3847610" cy="830997"/>
                </a:xfrm>
                <a:prstGeom prst="rect">
                  <a:avLst/>
                </a:prstGeom>
                <a:blipFill>
                  <a:blip r:embed="rId5"/>
                  <a:stretch>
                    <a:fillRect l="-2373" t="-5882" b="-16176"/>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6D1ABF5A-01E8-631A-124B-6B97F9899B40}"/>
                </a:ext>
              </a:extLst>
            </p:cNvPr>
            <p:cNvCxnSpPr>
              <a:cxnSpLocks/>
            </p:cNvCxnSpPr>
            <p:nvPr/>
          </p:nvCxnSpPr>
          <p:spPr>
            <a:xfrm flipH="1">
              <a:off x="4879910" y="3131731"/>
              <a:ext cx="2509935" cy="3880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grpSp>
        <p:nvGrpSpPr>
          <p:cNvPr id="5" name="Group 4">
            <a:extLst>
              <a:ext uri="{FF2B5EF4-FFF2-40B4-BE49-F238E27FC236}">
                <a16:creationId xmlns:a16="http://schemas.microsoft.com/office/drawing/2014/main" id="{1C87A21C-AEB4-1A76-CDA7-59EAB79C6118}"/>
              </a:ext>
            </a:extLst>
          </p:cNvPr>
          <p:cNvGrpSpPr/>
          <p:nvPr/>
        </p:nvGrpSpPr>
        <p:grpSpPr>
          <a:xfrm>
            <a:off x="1696712" y="3772449"/>
            <a:ext cx="9300178" cy="864945"/>
            <a:chOff x="1696712" y="3772449"/>
            <a:chExt cx="9300178" cy="864945"/>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3DECC89-FE7F-15F3-D9EE-5CC2E651B5A8}"/>
                    </a:ext>
                  </a:extLst>
                </p:cNvPr>
                <p:cNvSpPr txBox="1"/>
                <p:nvPr/>
              </p:nvSpPr>
              <p:spPr>
                <a:xfrm>
                  <a:off x="1696712" y="4268062"/>
                  <a:ext cx="9300178" cy="369332"/>
                </a:xfrm>
                <a:prstGeom prst="rect">
                  <a:avLst/>
                </a:prstGeom>
                <a:noFill/>
                <a:ln>
                  <a:solidFill>
                    <a:schemeClr val="accent1">
                      <a:lumMod val="75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𝑧</m:t>
                            </m:r>
                          </m:e>
                        </m:d>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e>
                        </m:d>
                        <m:r>
                          <a:rPr lang="en-US" sz="2400" b="0" i="1" smtClean="0">
                            <a:latin typeface="Cambria Math" panose="02040503050406030204" pitchFamily="18" charset="0"/>
                          </a:rPr>
                          <m:t>,   </m:t>
                        </m:r>
                        <m:r>
                          <a:rPr lang="en-US" sz="2400" i="1">
                            <a:solidFill>
                              <a:srgbClr val="C00000"/>
                            </a:solidFill>
                            <a:latin typeface="Cambria Math" panose="02040503050406030204" pitchFamily="18" charset="0"/>
                          </a:rPr>
                          <m:t>0≤</m:t>
                        </m:r>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≤1, 0≤</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𝑧</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 −1,</m:t>
                        </m:r>
                        <m:r>
                          <a:rPr lang="en-US" sz="2400" b="1" i="1">
                            <a:solidFill>
                              <a:srgbClr val="C00000"/>
                            </a:solidFill>
                            <a:latin typeface="Cambria Math" panose="02040503050406030204" pitchFamily="18" charset="0"/>
                          </a:rPr>
                          <m:t>𝒙</m:t>
                        </m:r>
                        <m:r>
                          <a:rPr lang="en-US" sz="2400" b="1" i="1">
                            <a:solidFill>
                              <a:srgbClr val="C00000"/>
                            </a:solidFill>
                            <a:latin typeface="Cambria Math" panose="02040503050406030204" pitchFamily="18" charset="0"/>
                          </a:rPr>
                          <m:t>≠</m:t>
                        </m:r>
                        <m:r>
                          <a:rPr lang="en-US" sz="2400" b="1" i="1">
                            <a:solidFill>
                              <a:srgbClr val="C00000"/>
                            </a:solidFill>
                            <a:latin typeface="Cambria Math" panose="02040503050406030204" pitchFamily="18" charset="0"/>
                          </a:rPr>
                          <m:t>𝒚</m:t>
                        </m:r>
                      </m:oMath>
                    </m:oMathPara>
                  </a14:m>
                  <a:endParaRPr lang="en-US" sz="2400" b="1" dirty="0"/>
                </a:p>
              </p:txBody>
            </p:sp>
          </mc:Choice>
          <mc:Fallback xmlns="">
            <p:sp>
              <p:nvSpPr>
                <p:cNvPr id="18" name="TextBox 17">
                  <a:extLst>
                    <a:ext uri="{FF2B5EF4-FFF2-40B4-BE49-F238E27FC236}">
                      <a16:creationId xmlns:a16="http://schemas.microsoft.com/office/drawing/2014/main" id="{104C4920-ABF8-AC22-2E01-0569DDA00F14}"/>
                    </a:ext>
                  </a:extLst>
                </p:cNvPr>
                <p:cNvSpPr txBox="1">
                  <a:spLocks noRot="1" noChangeAspect="1" noMove="1" noResize="1" noEditPoints="1" noAdjustHandles="1" noChangeArrowheads="1" noChangeShapeType="1" noTextEdit="1"/>
                </p:cNvSpPr>
                <p:nvPr/>
              </p:nvSpPr>
              <p:spPr>
                <a:xfrm>
                  <a:off x="1696712" y="4268062"/>
                  <a:ext cx="9300178" cy="369332"/>
                </a:xfrm>
                <a:prstGeom prst="rect">
                  <a:avLst/>
                </a:prstGeom>
                <a:blipFill>
                  <a:blip r:embed="rId6"/>
                  <a:stretch>
                    <a:fillRect b="-31746"/>
                  </a:stretch>
                </a:blipFill>
                <a:ln>
                  <a:solidFill>
                    <a:schemeClr val="accent1">
                      <a:lumMod val="75000"/>
                    </a:schemeClr>
                  </a:solid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C192EA23-E877-FB08-95A3-CEF900062D3B}"/>
                </a:ext>
              </a:extLst>
            </p:cNvPr>
            <p:cNvCxnSpPr>
              <a:cxnSpLocks/>
            </p:cNvCxnSpPr>
            <p:nvPr/>
          </p:nvCxnSpPr>
          <p:spPr>
            <a:xfrm>
              <a:off x="4879910" y="3790421"/>
              <a:ext cx="2509935" cy="182569"/>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BCED798-EA20-B40D-AB59-2D77696C5EAB}"/>
                    </a:ext>
                  </a:extLst>
                </p:cNvPr>
                <p:cNvSpPr txBox="1"/>
                <p:nvPr/>
              </p:nvSpPr>
              <p:spPr>
                <a:xfrm>
                  <a:off x="7486549" y="3772449"/>
                  <a:ext cx="3249733" cy="369332"/>
                </a:xfrm>
                <a:prstGeom prst="rect">
                  <a:avLst/>
                </a:prstGeom>
                <a:noFill/>
              </p:spPr>
              <p:txBody>
                <a:bodyPr wrap="square">
                  <a:spAutoFit/>
                </a:bodyPr>
                <a:lstStyle/>
                <a:p>
                  <a:r>
                    <a:rPr lang="en-US" dirty="0"/>
                    <a:t>Conflict, backtrack </a:t>
                  </a:r>
                  <a14:m>
                    <m:oMath xmlns:m="http://schemas.openxmlformats.org/officeDocument/2006/math">
                      <m:r>
                        <a:rPr lang="en-US" sz="1800" b="1" i="1" smtClean="0">
                          <a:solidFill>
                            <a:srgbClr val="C00000"/>
                          </a:solidFill>
                          <a:latin typeface="Cambria Math" panose="02040503050406030204" pitchFamily="18" charset="0"/>
                        </a:rPr>
                        <m:t>𝒙</m:t>
                      </m:r>
                      <m:r>
                        <a:rPr lang="en-US" sz="1800" b="1" i="1" smtClean="0">
                          <a:solidFill>
                            <a:srgbClr val="C00000"/>
                          </a:solidFill>
                          <a:latin typeface="Cambria Math" panose="02040503050406030204" pitchFamily="18" charset="0"/>
                        </a:rPr>
                        <m:t>≠</m:t>
                      </m:r>
                      <m:r>
                        <a:rPr lang="en-US" sz="1800" b="1" i="1" smtClean="0">
                          <a:solidFill>
                            <a:srgbClr val="C00000"/>
                          </a:solidFill>
                          <a:latin typeface="Cambria Math" panose="02040503050406030204" pitchFamily="18" charset="0"/>
                        </a:rPr>
                        <m:t>𝒚</m:t>
                      </m:r>
                    </m:oMath>
                  </a14:m>
                  <a:endParaRPr lang="en-US" dirty="0"/>
                </a:p>
              </p:txBody>
            </p:sp>
          </mc:Choice>
          <mc:Fallback xmlns="">
            <p:sp>
              <p:nvSpPr>
                <p:cNvPr id="25" name="TextBox 24">
                  <a:extLst>
                    <a:ext uri="{FF2B5EF4-FFF2-40B4-BE49-F238E27FC236}">
                      <a16:creationId xmlns:a16="http://schemas.microsoft.com/office/drawing/2014/main" id="{36176F55-1B6E-E379-3FBF-236DE44E34AA}"/>
                    </a:ext>
                  </a:extLst>
                </p:cNvPr>
                <p:cNvSpPr txBox="1">
                  <a:spLocks noRot="1" noChangeAspect="1" noMove="1" noResize="1" noEditPoints="1" noAdjustHandles="1" noChangeArrowheads="1" noChangeShapeType="1" noTextEdit="1"/>
                </p:cNvSpPr>
                <p:nvPr/>
              </p:nvSpPr>
              <p:spPr>
                <a:xfrm>
                  <a:off x="7486549" y="3772449"/>
                  <a:ext cx="3249733" cy="369332"/>
                </a:xfrm>
                <a:prstGeom prst="rect">
                  <a:avLst/>
                </a:prstGeom>
                <a:blipFill>
                  <a:blip r:embed="rId7"/>
                  <a:stretch>
                    <a:fillRect l="-1501" t="-10000" b="-26667"/>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16015231-8166-F99C-6149-AE10A7EA11C6}"/>
              </a:ext>
            </a:extLst>
          </p:cNvPr>
          <p:cNvGrpSpPr/>
          <p:nvPr/>
        </p:nvGrpSpPr>
        <p:grpSpPr>
          <a:xfrm>
            <a:off x="1764706" y="4764625"/>
            <a:ext cx="9365492" cy="1684474"/>
            <a:chOff x="1764706" y="4764625"/>
            <a:chExt cx="9365492" cy="1684474"/>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8D63086-88D7-78E5-B093-CF5BDDCC8DC2}"/>
                    </a:ext>
                  </a:extLst>
                </p:cNvPr>
                <p:cNvSpPr txBox="1"/>
                <p:nvPr/>
              </p:nvSpPr>
              <p:spPr>
                <a:xfrm>
                  <a:off x="1830020" y="5710435"/>
                  <a:ext cx="9300178" cy="738664"/>
                </a:xfrm>
                <a:prstGeom prst="rect">
                  <a:avLst/>
                </a:prstGeom>
                <a:noFill/>
              </p:spPr>
              <p:txBody>
                <a:bodyPr wrap="square" lIns="0" tIns="0" rIns="0" bIns="0" rtlCol="0">
                  <a:spAutoFit/>
                </a:bodyPr>
                <a:lstStyle/>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𝑧</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oMath>
                  </a14:m>
                  <a:r>
                    <a:rPr lang="en-US" sz="2400" b="0" i="1" dirty="0">
                      <a:solidFill>
                        <a:schemeClr val="accent1"/>
                      </a:solidFill>
                      <a:latin typeface="Cambria Math" panose="02040503050406030204" pitchFamily="18" charset="0"/>
                    </a:rPr>
                    <a:t>			</a:t>
                  </a:r>
                </a:p>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oMath>
                  </a14:m>
                  <a:r>
                    <a:rPr lang="en-US" sz="2400" dirty="0"/>
                    <a:t>		</a:t>
                  </a:r>
                </a:p>
              </p:txBody>
            </p:sp>
          </mc:Choice>
          <mc:Fallback xmlns="">
            <p:sp>
              <p:nvSpPr>
                <p:cNvPr id="17" name="TextBox 16">
                  <a:extLst>
                    <a:ext uri="{FF2B5EF4-FFF2-40B4-BE49-F238E27FC236}">
                      <a16:creationId xmlns:a16="http://schemas.microsoft.com/office/drawing/2014/main" id="{B6931AB1-9D29-5B1E-4DC0-919F2BF53861}"/>
                    </a:ext>
                  </a:extLst>
                </p:cNvPr>
                <p:cNvSpPr txBox="1">
                  <a:spLocks noRot="1" noChangeAspect="1" noMove="1" noResize="1" noEditPoints="1" noAdjustHandles="1" noChangeArrowheads="1" noChangeShapeType="1" noTextEdit="1"/>
                </p:cNvSpPr>
                <p:nvPr/>
              </p:nvSpPr>
              <p:spPr>
                <a:xfrm>
                  <a:off x="1830020" y="5710435"/>
                  <a:ext cx="9300178" cy="738664"/>
                </a:xfrm>
                <a:prstGeom prst="rect">
                  <a:avLst/>
                </a:prstGeom>
                <a:blipFill>
                  <a:blip r:embed="rId8"/>
                  <a:stretch>
                    <a:fillRect l="-786" b="-16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EE2853-9BD0-5141-FB69-A1FD3B7B36CE}"/>
                    </a:ext>
                  </a:extLst>
                </p:cNvPr>
                <p:cNvSpPr txBox="1"/>
                <p:nvPr/>
              </p:nvSpPr>
              <p:spPr>
                <a:xfrm>
                  <a:off x="1764706" y="4764625"/>
                  <a:ext cx="3847610" cy="830997"/>
                </a:xfrm>
                <a:prstGeom prst="rect">
                  <a:avLst/>
                </a:prstGeom>
                <a:noFill/>
              </p:spPr>
              <p:txBody>
                <a:bodyPr wrap="square">
                  <a:spAutoFit/>
                </a:bodyPr>
                <a:lstStyle/>
                <a:p>
                  <a:r>
                    <a:rPr lang="en-US" sz="2400" dirty="0"/>
                    <a:t>Create fresh literal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𝑧</m:t>
                      </m:r>
                    </m:oMath>
                  </a14:m>
                  <a:endParaRPr lang="en-US" sz="2400" dirty="0"/>
                </a:p>
                <a:p>
                  <a:r>
                    <a:rPr lang="en-US" sz="2400" dirty="0"/>
                    <a:t>Case split on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oMath>
                  </a14:m>
                  <a:r>
                    <a:rPr lang="en-US" sz="2400" dirty="0"/>
                    <a:t> </a:t>
                  </a:r>
                </a:p>
              </p:txBody>
            </p:sp>
          </mc:Choice>
          <mc:Fallback xmlns="">
            <p:sp>
              <p:nvSpPr>
                <p:cNvPr id="20" name="TextBox 19">
                  <a:extLst>
                    <a:ext uri="{FF2B5EF4-FFF2-40B4-BE49-F238E27FC236}">
                      <a16:creationId xmlns:a16="http://schemas.microsoft.com/office/drawing/2014/main" id="{16F49DAB-E644-4764-C4CC-FA6746963D55}"/>
                    </a:ext>
                  </a:extLst>
                </p:cNvPr>
                <p:cNvSpPr txBox="1">
                  <a:spLocks noRot="1" noChangeAspect="1" noMove="1" noResize="1" noEditPoints="1" noAdjustHandles="1" noChangeArrowheads="1" noChangeShapeType="1" noTextEdit="1"/>
                </p:cNvSpPr>
                <p:nvPr/>
              </p:nvSpPr>
              <p:spPr>
                <a:xfrm>
                  <a:off x="1764706" y="4764625"/>
                  <a:ext cx="3847610" cy="830997"/>
                </a:xfrm>
                <a:prstGeom prst="rect">
                  <a:avLst/>
                </a:prstGeom>
                <a:blipFill>
                  <a:blip r:embed="rId9"/>
                  <a:stretch>
                    <a:fillRect l="-2373"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B3F2AC1-805D-F975-FC7A-85B4CE1ADE78}"/>
                    </a:ext>
                  </a:extLst>
                </p:cNvPr>
                <p:cNvSpPr txBox="1"/>
                <p:nvPr/>
              </p:nvSpPr>
              <p:spPr>
                <a:xfrm>
                  <a:off x="5180434" y="5040644"/>
                  <a:ext cx="18311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accent1"/>
                            </a:solidFill>
                            <a:latin typeface="Cambria Math" panose="02040503050406030204" pitchFamily="18" charset="0"/>
                          </a:rPr>
                          <m:t>𝑥</m:t>
                        </m:r>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𝑧</m:t>
                        </m:r>
                      </m:oMath>
                    </m:oMathPara>
                  </a14:m>
                  <a:endParaRPr lang="en-US" sz="1800" dirty="0"/>
                </a:p>
              </p:txBody>
            </p:sp>
          </mc:Choice>
          <mc:Fallback xmlns="">
            <p:sp>
              <p:nvSpPr>
                <p:cNvPr id="28" name="TextBox 27">
                  <a:extLst>
                    <a:ext uri="{FF2B5EF4-FFF2-40B4-BE49-F238E27FC236}">
                      <a16:creationId xmlns:a16="http://schemas.microsoft.com/office/drawing/2014/main" id="{EFA041C4-08D1-C81D-CE48-8F4BDA4CCBB9}"/>
                    </a:ext>
                  </a:extLst>
                </p:cNvPr>
                <p:cNvSpPr txBox="1">
                  <a:spLocks noRot="1" noChangeAspect="1" noMove="1" noResize="1" noEditPoints="1" noAdjustHandles="1" noChangeArrowheads="1" noChangeShapeType="1" noTextEdit="1"/>
                </p:cNvSpPr>
                <p:nvPr/>
              </p:nvSpPr>
              <p:spPr>
                <a:xfrm>
                  <a:off x="5180434" y="5040644"/>
                  <a:ext cx="1831132" cy="369332"/>
                </a:xfrm>
                <a:prstGeom prst="rect">
                  <a:avLst/>
                </a:prstGeom>
                <a:blipFill>
                  <a:blip r:embed="rId10"/>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299BFD6F-3489-74DD-60C1-F7CF7CBF7ECA}"/>
                </a:ext>
              </a:extLst>
            </p:cNvPr>
            <p:cNvCxnSpPr>
              <a:cxnSpLocks/>
            </p:cNvCxnSpPr>
            <p:nvPr/>
          </p:nvCxnSpPr>
          <p:spPr>
            <a:xfrm flipH="1">
              <a:off x="5805339" y="5283475"/>
              <a:ext cx="1810139" cy="204327"/>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cxnSp>
        <p:nvCxnSpPr>
          <p:cNvPr id="39" name="Straight Connector 38">
            <a:extLst>
              <a:ext uri="{FF2B5EF4-FFF2-40B4-BE49-F238E27FC236}">
                <a16:creationId xmlns:a16="http://schemas.microsoft.com/office/drawing/2014/main" id="{4F90F837-2D2D-5F55-C9EC-AA38552AAC0D}"/>
              </a:ext>
            </a:extLst>
          </p:cNvPr>
          <p:cNvCxnSpPr>
            <a:cxnSpLocks/>
          </p:cNvCxnSpPr>
          <p:nvPr/>
        </p:nvCxnSpPr>
        <p:spPr>
          <a:xfrm flipH="1">
            <a:off x="4053465" y="4331911"/>
            <a:ext cx="91440" cy="234010"/>
          </a:xfrm>
          <a:prstGeom prst="line">
            <a:avLst/>
          </a:prstGeom>
          <a:ln w="2540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763BC4E-5975-30E0-2207-A7D80DA40753}"/>
                  </a:ext>
                </a:extLst>
              </p:cNvPr>
              <p:cNvSpPr txBox="1"/>
              <p:nvPr/>
            </p:nvSpPr>
            <p:spPr>
              <a:xfrm>
                <a:off x="7808502" y="5048904"/>
                <a:ext cx="3188388" cy="461665"/>
              </a:xfrm>
              <a:prstGeom prst="rect">
                <a:avLst/>
              </a:prstGeom>
              <a:noFill/>
            </p:spPr>
            <p:txBody>
              <a:bodyPr wrap="square">
                <a:spAutoFit/>
              </a:bodyPr>
              <a:lstStyle/>
              <a:p>
                <a:r>
                  <a:rPr lang="en-US" sz="2400" dirty="0">
                    <a:solidFill>
                      <a:srgbClr val="C00000"/>
                    </a:solidFill>
                  </a:rPr>
                  <a:t> </a:t>
                </a:r>
                <a14:m>
                  <m:oMath xmlns:m="http://schemas.openxmlformats.org/officeDocument/2006/math">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=0 </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𝑧</m:t>
                    </m:r>
                    <m:r>
                      <a:rPr lang="en-US" sz="2400" i="1">
                        <a:solidFill>
                          <a:srgbClr val="C00000"/>
                        </a:solidFill>
                        <a:latin typeface="Cambria Math" panose="02040503050406030204" pitchFamily="18" charset="0"/>
                      </a:rPr>
                      <m:t>=0</m:t>
                    </m:r>
                  </m:oMath>
                </a14:m>
                <a:r>
                  <a:rPr lang="en-US" sz="2400" dirty="0"/>
                  <a:t> </a:t>
                </a:r>
              </a:p>
            </p:txBody>
          </p:sp>
        </mc:Choice>
        <mc:Fallback xmlns="">
          <p:sp>
            <p:nvSpPr>
              <p:cNvPr id="10" name="TextBox 9">
                <a:extLst>
                  <a:ext uri="{FF2B5EF4-FFF2-40B4-BE49-F238E27FC236}">
                    <a16:creationId xmlns:a16="http://schemas.microsoft.com/office/drawing/2014/main" id="{B16A6FE4-F80A-7A25-298E-9049974553DA}"/>
                  </a:ext>
                </a:extLst>
              </p:cNvPr>
              <p:cNvSpPr txBox="1">
                <a:spLocks noRot="1" noChangeAspect="1" noMove="1" noResize="1" noEditPoints="1" noAdjustHandles="1" noChangeArrowheads="1" noChangeShapeType="1" noTextEdit="1"/>
              </p:cNvSpPr>
              <p:nvPr/>
            </p:nvSpPr>
            <p:spPr>
              <a:xfrm>
                <a:off x="7808502" y="5048904"/>
                <a:ext cx="3188388" cy="461665"/>
              </a:xfrm>
              <a:prstGeom prst="rect">
                <a:avLst/>
              </a:prstGeom>
              <a:blipFill>
                <a:blip r:embed="rId11"/>
                <a:stretch>
                  <a:fillRect b="-10526"/>
                </a:stretch>
              </a:blipFill>
            </p:spPr>
            <p:txBody>
              <a:bodyPr/>
              <a:lstStyle/>
              <a:p>
                <a:r>
                  <a:rPr lang="en-US">
                    <a:noFill/>
                  </a:rPr>
                  <a:t> </a:t>
                </a:r>
              </a:p>
            </p:txBody>
          </p:sp>
        </mc:Fallback>
      </mc:AlternateContent>
    </p:spTree>
    <p:extLst>
      <p:ext uri="{BB962C8B-B14F-4D97-AF65-F5344CB8AC3E}">
        <p14:creationId xmlns:p14="http://schemas.microsoft.com/office/powerpoint/2010/main" val="157273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0C73B-6C84-83EE-E323-E6437C2EC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F171B-DB8D-A942-8F65-78E273F21B7F}"/>
              </a:ext>
            </a:extLst>
          </p:cNvPr>
          <p:cNvSpPr>
            <a:spLocks noGrp="1"/>
          </p:cNvSpPr>
          <p:nvPr>
            <p:ph type="title"/>
          </p:nvPr>
        </p:nvSpPr>
        <p:spPr/>
        <p:txBody>
          <a:bodyPr/>
          <a:lstStyle/>
          <a:p>
            <a:r>
              <a:rPr lang="en-US" dirty="0"/>
              <a:t>Relevancy Filtering</a:t>
            </a:r>
          </a:p>
        </p:txBody>
      </p:sp>
      <p:sp>
        <p:nvSpPr>
          <p:cNvPr id="3" name="Content Placeholder 2">
            <a:extLst>
              <a:ext uri="{FF2B5EF4-FFF2-40B4-BE49-F238E27FC236}">
                <a16:creationId xmlns:a16="http://schemas.microsoft.com/office/drawing/2014/main" id="{7482BB76-C6C2-363B-4AD9-5AEA5D9BF90E}"/>
              </a:ext>
            </a:extLst>
          </p:cNvPr>
          <p:cNvSpPr>
            <a:spLocks noGrp="1"/>
          </p:cNvSpPr>
          <p:nvPr>
            <p:ph idx="1"/>
          </p:nvPr>
        </p:nvSpPr>
        <p:spPr>
          <a:xfrm>
            <a:off x="838200" y="1825625"/>
            <a:ext cx="10993016" cy="4351338"/>
          </a:xfrm>
        </p:spPr>
        <p:txBody>
          <a:bodyPr/>
          <a:lstStyle/>
          <a:p>
            <a:pPr marL="0" indent="0">
              <a:buNone/>
            </a:pPr>
            <a:r>
              <a:rPr lang="en-US" b="1" dirty="0"/>
              <a:t>Purpose: </a:t>
            </a:r>
            <a:r>
              <a:rPr lang="en-US" dirty="0"/>
              <a:t>expose only subset of literal assignments to T solvers</a:t>
            </a:r>
          </a:p>
          <a:p>
            <a:pPr marL="0" indent="0">
              <a:buNone/>
            </a:pPr>
            <a:r>
              <a:rPr lang="en-US" b="1" dirty="0"/>
              <a:t>Reason: </a:t>
            </a:r>
            <a:r>
              <a:rPr lang="en-US" dirty="0"/>
              <a:t>Delays introduction of terms for T-and quantifier instantiation</a:t>
            </a:r>
          </a:p>
          <a:p>
            <a:pPr marL="0" indent="0">
              <a:buNone/>
            </a:pPr>
            <a:r>
              <a:rPr lang="en-US" b="1" dirty="0"/>
              <a:t>Idea: </a:t>
            </a:r>
            <a:r>
              <a:rPr lang="en-US" dirty="0"/>
              <a:t>Simulate tableau reasoning on top of CDCL</a:t>
            </a:r>
          </a:p>
          <a:p>
            <a:pPr marL="0" indent="0">
              <a:buNone/>
            </a:pPr>
            <a:endParaRPr lang="en-US"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FC4C57-D774-8FD6-5360-0888B23C8D74}"/>
                  </a:ext>
                </a:extLst>
              </p:cNvPr>
              <p:cNvSpPr txBox="1"/>
              <p:nvPr/>
            </p:nvSpPr>
            <p:spPr>
              <a:xfrm>
                <a:off x="1322614" y="4001294"/>
                <a:ext cx="1588537" cy="369332"/>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E1BD6D0E-DD7D-B0CC-D0E3-C868B0003035}"/>
                  </a:ext>
                </a:extLst>
              </p:cNvPr>
              <p:cNvSpPr txBox="1">
                <a:spLocks noRot="1" noChangeAspect="1" noMove="1" noResize="1" noEditPoints="1" noAdjustHandles="1" noChangeArrowheads="1" noChangeShapeType="1" noTextEdit="1"/>
              </p:cNvSpPr>
              <p:nvPr/>
            </p:nvSpPr>
            <p:spPr>
              <a:xfrm>
                <a:off x="1322614" y="4001294"/>
                <a:ext cx="1588537" cy="369332"/>
              </a:xfrm>
              <a:prstGeom prst="rect">
                <a:avLst/>
              </a:prstGeom>
              <a:blipFill>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358CE0-4DB1-91CA-B6F6-0954184FFBF6}"/>
                  </a:ext>
                </a:extLst>
              </p:cNvPr>
              <p:cNvSpPr txBox="1"/>
              <p:nvPr/>
            </p:nvSpPr>
            <p:spPr>
              <a:xfrm>
                <a:off x="4115576" y="3983468"/>
                <a:ext cx="7088934" cy="404983"/>
              </a:xfrm>
              <a:prstGeom prst="rect">
                <a:avLst/>
              </a:prstGeom>
              <a:noFill/>
            </p:spPr>
            <p:txBody>
              <a:bodyPr wrap="square">
                <a:spAutoFit/>
              </a:bodyPr>
              <a:lstStyle/>
              <a:p>
                <a:pPr marL="0" indent="0">
                  <a:buNone/>
                </a:pPr>
                <a:r>
                  <a:rPr lang="en-US" dirty="0"/>
                  <a:t> </a:t>
                </a:r>
                <a14:m>
                  <m:oMath xmlns:m="http://schemas.openxmlformats.org/officeDocument/2006/math">
                    <m:d>
                      <m:dPr>
                        <m:ctrlPr>
                          <a:rPr lang="en-US" b="0" i="1" smtClean="0">
                            <a:latin typeface="Cambria Math" panose="02040503050406030204" pitchFamily="18" charset="0"/>
                          </a:rPr>
                        </m:ctrlPr>
                      </m:dPr>
                      <m:e>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   (</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𝑏</m:t>
                        </m:r>
                      </m:e>
                    </m:d>
                  </m:oMath>
                </a14:m>
                <a:r>
                  <a:rPr lang="en-US" dirty="0"/>
                  <a:t>    </a:t>
                </a:r>
                <a14:m>
                  <m:oMath xmlns:m="http://schemas.openxmlformats.org/officeDocument/2006/math">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dirty="0"/>
              </a:p>
            </p:txBody>
          </p:sp>
        </mc:Choice>
        <mc:Fallback xmlns="">
          <p:sp>
            <p:nvSpPr>
              <p:cNvPr id="6" name="TextBox 5">
                <a:extLst>
                  <a:ext uri="{FF2B5EF4-FFF2-40B4-BE49-F238E27FC236}">
                    <a16:creationId xmlns:a16="http://schemas.microsoft.com/office/drawing/2014/main" id="{A8B3BC18-C61A-0D51-E9EF-F32762AD3F8C}"/>
                  </a:ext>
                </a:extLst>
              </p:cNvPr>
              <p:cNvSpPr txBox="1">
                <a:spLocks noRot="1" noChangeAspect="1" noMove="1" noResize="1" noEditPoints="1" noAdjustHandles="1" noChangeArrowheads="1" noChangeShapeType="1" noTextEdit="1"/>
              </p:cNvSpPr>
              <p:nvPr/>
            </p:nvSpPr>
            <p:spPr>
              <a:xfrm>
                <a:off x="4115576" y="3983468"/>
                <a:ext cx="7088934" cy="404983"/>
              </a:xfrm>
              <a:prstGeom prst="rect">
                <a:avLst/>
              </a:prstGeom>
              <a:blipFill>
                <a:blip r:embed="rId3"/>
                <a:stretch>
                  <a:fillRect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B9F2B8-CDB3-03E5-7106-03F75405E881}"/>
                  </a:ext>
                </a:extLst>
              </p:cNvPr>
              <p:cNvSpPr txBox="1"/>
              <p:nvPr/>
            </p:nvSpPr>
            <p:spPr>
              <a:xfrm>
                <a:off x="955831" y="5251166"/>
                <a:ext cx="10757753" cy="923330"/>
              </a:xfrm>
              <a:prstGeom prst="rect">
                <a:avLst/>
              </a:prstGeom>
              <a:noFill/>
            </p:spPr>
            <p:txBody>
              <a:bodyPr wrap="none" rtlCol="0">
                <a:spAutoFit/>
              </a:bodyPr>
              <a:lstStyle/>
              <a:p>
                <a:r>
                  <a:rPr lang="en-US" dirty="0"/>
                  <a:t>Scenario 1: </a:t>
                </a:r>
                <a:r>
                  <a:rPr lang="en-US" i="1" dirty="0"/>
                  <a:t>c </a:t>
                </a:r>
                <a:r>
                  <a:rPr lang="en-US" dirty="0"/>
                  <a:t>is assigned to T, root clause is satisfied. 	Atoms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are never set relevant</a:t>
                </a:r>
              </a:p>
              <a:p>
                <a:endParaRPr lang="en-US" dirty="0"/>
              </a:p>
              <a:p>
                <a:r>
                  <a:rPr lang="en-US" dirty="0"/>
                  <a:t>Scenario 2: </a:t>
                </a:r>
                <a:r>
                  <a:rPr lang="en-US" i="1" dirty="0"/>
                  <a:t>c </a:t>
                </a:r>
                <a:r>
                  <a:rPr lang="en-US" dirty="0"/>
                  <a:t>is assigned to F, </a:t>
                </a:r>
                <a14:m>
                  <m:oMath xmlns:m="http://schemas.openxmlformats.org/officeDocument/2006/math">
                    <m:d>
                      <m:dPr>
                        <m:ctrlPr>
                          <a:rPr lang="en-US" i="1" smtClean="0">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oMath>
                </a14:m>
                <a:r>
                  <a:rPr lang="en-US" dirty="0"/>
                  <a:t> is assigned T.    	Atoms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 are marked relevant (and propagated to T)</a:t>
                </a:r>
              </a:p>
            </p:txBody>
          </p:sp>
        </mc:Choice>
        <mc:Fallback xmlns="">
          <p:sp>
            <p:nvSpPr>
              <p:cNvPr id="7" name="TextBox 6">
                <a:extLst>
                  <a:ext uri="{FF2B5EF4-FFF2-40B4-BE49-F238E27FC236}">
                    <a16:creationId xmlns:a16="http://schemas.microsoft.com/office/drawing/2014/main" id="{C491C82D-D519-F4F6-E762-6643B8822695}"/>
                  </a:ext>
                </a:extLst>
              </p:cNvPr>
              <p:cNvSpPr txBox="1">
                <a:spLocks noRot="1" noChangeAspect="1" noMove="1" noResize="1" noEditPoints="1" noAdjustHandles="1" noChangeArrowheads="1" noChangeShapeType="1" noTextEdit="1"/>
              </p:cNvSpPr>
              <p:nvPr/>
            </p:nvSpPr>
            <p:spPr>
              <a:xfrm>
                <a:off x="955831" y="5251166"/>
                <a:ext cx="10757753" cy="923330"/>
              </a:xfrm>
              <a:prstGeom prst="rect">
                <a:avLst/>
              </a:prstGeom>
              <a:blipFill>
                <a:blip r:embed="rId4"/>
                <a:stretch>
                  <a:fillRect l="-510" t="-3289" b="-921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36B9D7B-A90C-DB0F-A94C-0CC7FF511E12}"/>
              </a:ext>
            </a:extLst>
          </p:cNvPr>
          <p:cNvSpPr txBox="1"/>
          <p:nvPr/>
        </p:nvSpPr>
        <p:spPr>
          <a:xfrm>
            <a:off x="4233430" y="4430853"/>
            <a:ext cx="1266757" cy="369332"/>
          </a:xfrm>
          <a:prstGeom prst="rect">
            <a:avLst/>
          </a:prstGeom>
          <a:noFill/>
        </p:spPr>
        <p:txBody>
          <a:bodyPr wrap="none" rtlCol="0">
            <a:spAutoFit/>
          </a:bodyPr>
          <a:lstStyle/>
          <a:p>
            <a:r>
              <a:rPr lang="en-US" dirty="0"/>
              <a:t>Root clause</a:t>
            </a:r>
          </a:p>
        </p:txBody>
      </p:sp>
      <p:sp>
        <p:nvSpPr>
          <p:cNvPr id="9" name="TextBox 8">
            <a:extLst>
              <a:ext uri="{FF2B5EF4-FFF2-40B4-BE49-F238E27FC236}">
                <a16:creationId xmlns:a16="http://schemas.microsoft.com/office/drawing/2014/main" id="{05A62E7E-1397-35F3-E3F7-8EC1AEC37956}"/>
              </a:ext>
            </a:extLst>
          </p:cNvPr>
          <p:cNvSpPr txBox="1"/>
          <p:nvPr/>
        </p:nvSpPr>
        <p:spPr>
          <a:xfrm>
            <a:off x="5574832" y="4425422"/>
            <a:ext cx="1896225" cy="369332"/>
          </a:xfrm>
          <a:prstGeom prst="rect">
            <a:avLst/>
          </a:prstGeom>
          <a:noFill/>
        </p:spPr>
        <p:txBody>
          <a:bodyPr wrap="none" rtlCol="0">
            <a:spAutoFit/>
          </a:bodyPr>
          <a:lstStyle/>
          <a:p>
            <a:r>
              <a:rPr lang="en-US" dirty="0"/>
              <a:t>Definition clauses</a:t>
            </a:r>
          </a:p>
        </p:txBody>
      </p:sp>
      <p:sp>
        <p:nvSpPr>
          <p:cNvPr id="4" name="TextBox 3">
            <a:extLst>
              <a:ext uri="{FF2B5EF4-FFF2-40B4-BE49-F238E27FC236}">
                <a16:creationId xmlns:a16="http://schemas.microsoft.com/office/drawing/2014/main" id="{ECFE236D-7DCA-50FC-05E0-99ADD7D1052E}"/>
              </a:ext>
            </a:extLst>
          </p:cNvPr>
          <p:cNvSpPr txBox="1"/>
          <p:nvPr/>
        </p:nvSpPr>
        <p:spPr>
          <a:xfrm>
            <a:off x="5872794" y="6412666"/>
            <a:ext cx="6247223" cy="307777"/>
          </a:xfrm>
          <a:prstGeom prst="rect">
            <a:avLst/>
          </a:prstGeom>
          <a:noFill/>
        </p:spPr>
        <p:txBody>
          <a:bodyPr wrap="none" rtlCol="0">
            <a:spAutoFit/>
          </a:bodyPr>
          <a:lstStyle/>
          <a:p>
            <a:r>
              <a:rPr lang="en-US" sz="1400" dirty="0" err="1">
                <a:latin typeface="Consolas" panose="020B0609020204030204" pitchFamily="49" charset="0"/>
              </a:rPr>
              <a:t>smt.relevancy</a:t>
            </a:r>
            <a:r>
              <a:rPr lang="en-US" sz="1400" dirty="0">
                <a:latin typeface="Consolas" panose="020B0609020204030204" pitchFamily="49" charset="0"/>
              </a:rPr>
              <a:t>={0,1,2} (least to most use of relevancy filter)</a:t>
            </a:r>
          </a:p>
        </p:txBody>
      </p:sp>
    </p:spTree>
    <p:extLst>
      <p:ext uri="{BB962C8B-B14F-4D97-AF65-F5344CB8AC3E}">
        <p14:creationId xmlns:p14="http://schemas.microsoft.com/office/powerpoint/2010/main" val="5278648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429CC-F625-DE2F-2B1D-B036FD449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B6D22-D3EC-B74E-F456-64EE88AA735A}"/>
              </a:ext>
            </a:extLst>
          </p:cNvPr>
          <p:cNvSpPr>
            <a:spLocks noGrp="1"/>
          </p:cNvSpPr>
          <p:nvPr>
            <p:ph type="title"/>
          </p:nvPr>
        </p:nvSpPr>
        <p:spPr/>
        <p:txBody>
          <a:bodyPr/>
          <a:lstStyle/>
          <a:p>
            <a:r>
              <a:rPr lang="en-US" dirty="0"/>
              <a:t>Ackermann reductions</a:t>
            </a:r>
          </a:p>
        </p:txBody>
      </p:sp>
      <p:pic>
        <p:nvPicPr>
          <p:cNvPr id="5" name="Picture 4">
            <a:extLst>
              <a:ext uri="{FF2B5EF4-FFF2-40B4-BE49-F238E27FC236}">
                <a16:creationId xmlns:a16="http://schemas.microsoft.com/office/drawing/2014/main" id="{A3DCC9C1-2AA2-F902-C257-43029E936204}"/>
              </a:ext>
            </a:extLst>
          </p:cNvPr>
          <p:cNvPicPr>
            <a:picLocks noChangeAspect="1"/>
          </p:cNvPicPr>
          <p:nvPr/>
        </p:nvPicPr>
        <p:blipFill rotWithShape="1">
          <a:blip r:embed="rId2"/>
          <a:srcRect t="6167"/>
          <a:stretch/>
        </p:blipFill>
        <p:spPr>
          <a:xfrm>
            <a:off x="658691" y="1858837"/>
            <a:ext cx="9401248" cy="1735705"/>
          </a:xfrm>
          <a:prstGeom prst="rect">
            <a:avLst/>
          </a:prstGeom>
        </p:spPr>
      </p:pic>
      <p:pic>
        <p:nvPicPr>
          <p:cNvPr id="7" name="Picture 6">
            <a:extLst>
              <a:ext uri="{FF2B5EF4-FFF2-40B4-BE49-F238E27FC236}">
                <a16:creationId xmlns:a16="http://schemas.microsoft.com/office/drawing/2014/main" id="{90035F66-CA2F-99AD-7DF8-680AD1C167F7}"/>
              </a:ext>
            </a:extLst>
          </p:cNvPr>
          <p:cNvPicPr>
            <a:picLocks noChangeAspect="1"/>
          </p:cNvPicPr>
          <p:nvPr/>
        </p:nvPicPr>
        <p:blipFill>
          <a:blip r:embed="rId3"/>
          <a:stretch>
            <a:fillRect/>
          </a:stretch>
        </p:blipFill>
        <p:spPr>
          <a:xfrm>
            <a:off x="658691" y="4335846"/>
            <a:ext cx="10874617" cy="1092485"/>
          </a:xfrm>
          <a:prstGeom prst="rect">
            <a:avLst/>
          </a:prstGeom>
        </p:spPr>
      </p:pic>
      <p:sp>
        <p:nvSpPr>
          <p:cNvPr id="4" name="TextBox 3">
            <a:extLst>
              <a:ext uri="{FF2B5EF4-FFF2-40B4-BE49-F238E27FC236}">
                <a16:creationId xmlns:a16="http://schemas.microsoft.com/office/drawing/2014/main" id="{D0792728-2B51-AD39-AFA4-6E7D73302726}"/>
              </a:ext>
            </a:extLst>
          </p:cNvPr>
          <p:cNvSpPr txBox="1"/>
          <p:nvPr/>
        </p:nvSpPr>
        <p:spPr>
          <a:xfrm>
            <a:off x="5444361" y="6392292"/>
            <a:ext cx="6526924" cy="369332"/>
          </a:xfrm>
          <a:prstGeom prst="rect">
            <a:avLst/>
          </a:prstGeom>
          <a:noFill/>
        </p:spPr>
        <p:txBody>
          <a:bodyPr wrap="square">
            <a:spAutoFit/>
          </a:bodyPr>
          <a:lstStyle/>
          <a:p>
            <a:r>
              <a:rPr lang="en-US" dirty="0" err="1">
                <a:latin typeface="Consolas" panose="020B0609020204030204" pitchFamily="49" charset="0"/>
              </a:rPr>
              <a:t>smt.dack.threshold</a:t>
            </a:r>
            <a:r>
              <a:rPr lang="en-US" dirty="0">
                <a:latin typeface="Consolas" panose="020B0609020204030204" pitchFamily="49" charset="0"/>
              </a:rPr>
              <a:t> = 10, 	  </a:t>
            </a:r>
            <a:r>
              <a:rPr lang="en-US" dirty="0" err="1">
                <a:latin typeface="Consolas" panose="020B0609020204030204" pitchFamily="49" charset="0"/>
              </a:rPr>
              <a:t>smt.dack.eq</a:t>
            </a:r>
            <a:r>
              <a:rPr lang="en-US" dirty="0">
                <a:latin typeface="Consolas" panose="020B0609020204030204" pitchFamily="49" charset="0"/>
              </a:rPr>
              <a:t> = false</a:t>
            </a:r>
          </a:p>
        </p:txBody>
      </p:sp>
    </p:spTree>
    <p:extLst>
      <p:ext uri="{BB962C8B-B14F-4D97-AF65-F5344CB8AC3E}">
        <p14:creationId xmlns:p14="http://schemas.microsoft.com/office/powerpoint/2010/main" val="19401809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31341-CE28-7ED6-84FA-501F21A09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6B27A-0928-7510-CEE7-437843186945}"/>
              </a:ext>
            </a:extLst>
          </p:cNvPr>
          <p:cNvSpPr>
            <a:spLocks noGrp="1"/>
          </p:cNvSpPr>
          <p:nvPr>
            <p:ph type="title"/>
          </p:nvPr>
        </p:nvSpPr>
        <p:spPr/>
        <p:txBody>
          <a:bodyPr/>
          <a:lstStyle/>
          <a:p>
            <a:r>
              <a:rPr lang="en-US" dirty="0"/>
              <a:t>Iterative Deepening</a:t>
            </a:r>
          </a:p>
        </p:txBody>
      </p:sp>
      <p:sp>
        <p:nvSpPr>
          <p:cNvPr id="5" name="Content Placeholder 4">
            <a:extLst>
              <a:ext uri="{FF2B5EF4-FFF2-40B4-BE49-F238E27FC236}">
                <a16:creationId xmlns:a16="http://schemas.microsoft.com/office/drawing/2014/main" id="{7E1E312E-74DD-4E85-C4C1-12ABB5DC6C01}"/>
              </a:ext>
            </a:extLst>
          </p:cNvPr>
          <p:cNvSpPr>
            <a:spLocks noGrp="1"/>
          </p:cNvSpPr>
          <p:nvPr>
            <p:ph sz="half" idx="2"/>
          </p:nvPr>
        </p:nvSpPr>
        <p:spPr>
          <a:xfrm>
            <a:off x="5269834" y="1825624"/>
            <a:ext cx="6485019" cy="4117975"/>
          </a:xfrm>
        </p:spPr>
        <p:txBody>
          <a:bodyPr>
            <a:normAutofit fontScale="92500" lnSpcReduction="10000"/>
          </a:bodyPr>
          <a:lstStyle/>
          <a:p>
            <a:pPr>
              <a:buFontTx/>
              <a:buChar char="-"/>
            </a:pPr>
            <a:r>
              <a:rPr lang="en-US" sz="2000" dirty="0"/>
              <a:t>Assume ((_ is nil) list1) ((_ is nil) list2)</a:t>
            </a:r>
          </a:p>
          <a:p>
            <a:pPr>
              <a:buFontTx/>
              <a:buChar char="-"/>
            </a:pPr>
            <a:r>
              <a:rPr lang="en-US" sz="2000" dirty="0" err="1"/>
              <a:t>Unsat</a:t>
            </a:r>
            <a:r>
              <a:rPr lang="en-US" sz="2000" dirty="0"/>
              <a:t> core: ((_ is nil) list1) </a:t>
            </a:r>
          </a:p>
          <a:p>
            <a:pPr marL="0" indent="0">
              <a:buNone/>
            </a:pPr>
            <a:endParaRPr lang="en-US" sz="2000" dirty="0"/>
          </a:p>
          <a:p>
            <a:pPr>
              <a:buFontTx/>
              <a:buChar char="-"/>
            </a:pPr>
            <a:r>
              <a:rPr lang="en-US" sz="2000" dirty="0"/>
              <a:t>Assume ((_ is nil) (tail list1)) ((_ is nil) list2)</a:t>
            </a:r>
          </a:p>
          <a:p>
            <a:pPr>
              <a:buFontTx/>
              <a:buChar char="-"/>
            </a:pPr>
            <a:r>
              <a:rPr lang="en-US" sz="2000" dirty="0" err="1"/>
              <a:t>Unsat</a:t>
            </a:r>
            <a:r>
              <a:rPr lang="en-US" sz="2000" dirty="0"/>
              <a:t> core: ((_ is nil) list2) </a:t>
            </a:r>
          </a:p>
          <a:p>
            <a:pPr marL="0" indent="0">
              <a:buNone/>
            </a:pPr>
            <a:endParaRPr lang="en-US" sz="2000" dirty="0"/>
          </a:p>
          <a:p>
            <a:pPr>
              <a:buFontTx/>
              <a:buChar char="-"/>
            </a:pPr>
            <a:r>
              <a:rPr lang="en-US" sz="2000" dirty="0"/>
              <a:t>Assume ((_ is nil) (tail list1)) ((_ is nil) (tail list2))</a:t>
            </a:r>
          </a:p>
          <a:p>
            <a:pPr>
              <a:buFontTx/>
              <a:buChar char="-"/>
            </a:pPr>
            <a:r>
              <a:rPr lang="en-US" sz="2000" dirty="0" err="1"/>
              <a:t>Unsat</a:t>
            </a:r>
            <a:r>
              <a:rPr lang="en-US" sz="2000" dirty="0"/>
              <a:t> core: ((_ is nil) (tail list1))  </a:t>
            </a:r>
          </a:p>
          <a:p>
            <a:pPr>
              <a:buFontTx/>
              <a:buChar char="-"/>
            </a:pPr>
            <a:endParaRPr lang="en-US" sz="2000" dirty="0"/>
          </a:p>
          <a:p>
            <a:pPr>
              <a:buFontTx/>
              <a:buChar char="-"/>
            </a:pPr>
            <a:r>
              <a:rPr lang="en-US" sz="2000" dirty="0"/>
              <a:t>Assume ((_ is nil) (tail (tail list1))) ((_ is nil) (tail list2))</a:t>
            </a:r>
          </a:p>
          <a:p>
            <a:pPr>
              <a:buFontTx/>
              <a:buChar char="-"/>
            </a:pPr>
            <a:r>
              <a:rPr lang="en-US" sz="2000" dirty="0"/>
              <a:t>SAT</a:t>
            </a:r>
          </a:p>
          <a:p>
            <a:pPr>
              <a:buFontTx/>
              <a:buChar char="-"/>
            </a:pPr>
            <a:endParaRPr lang="en-US" sz="20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E85A512C-05A8-78E9-D255-F0C6E72FCE51}"/>
              </a:ext>
            </a:extLst>
          </p:cNvPr>
          <p:cNvPicPr>
            <a:picLocks noChangeAspect="1"/>
          </p:cNvPicPr>
          <p:nvPr/>
        </p:nvPicPr>
        <p:blipFill rotWithShape="1">
          <a:blip r:embed="rId2"/>
          <a:srcRect r="11207"/>
          <a:stretch/>
        </p:blipFill>
        <p:spPr>
          <a:xfrm>
            <a:off x="694459" y="2085787"/>
            <a:ext cx="4575374" cy="2686425"/>
          </a:xfrm>
          <a:prstGeom prst="rect">
            <a:avLst/>
          </a:prstGeom>
        </p:spPr>
      </p:pic>
      <p:pic>
        <p:nvPicPr>
          <p:cNvPr id="9" name="Picture 8">
            <a:extLst>
              <a:ext uri="{FF2B5EF4-FFF2-40B4-BE49-F238E27FC236}">
                <a16:creationId xmlns:a16="http://schemas.microsoft.com/office/drawing/2014/main" id="{711085F0-A1D2-5F7A-B359-49B16DBDCBF4}"/>
              </a:ext>
            </a:extLst>
          </p:cNvPr>
          <p:cNvPicPr>
            <a:picLocks noChangeAspect="1"/>
          </p:cNvPicPr>
          <p:nvPr/>
        </p:nvPicPr>
        <p:blipFill>
          <a:blip r:embed="rId3"/>
          <a:stretch>
            <a:fillRect/>
          </a:stretch>
        </p:blipFill>
        <p:spPr>
          <a:xfrm>
            <a:off x="8401044" y="2224573"/>
            <a:ext cx="3667637" cy="219106"/>
          </a:xfrm>
          <a:prstGeom prst="rect">
            <a:avLst/>
          </a:prstGeom>
        </p:spPr>
      </p:pic>
      <p:pic>
        <p:nvPicPr>
          <p:cNvPr id="11" name="Picture 10">
            <a:extLst>
              <a:ext uri="{FF2B5EF4-FFF2-40B4-BE49-F238E27FC236}">
                <a16:creationId xmlns:a16="http://schemas.microsoft.com/office/drawing/2014/main" id="{8D940306-5732-DCC1-67B4-B0DA0D8FA3F4}"/>
              </a:ext>
            </a:extLst>
          </p:cNvPr>
          <p:cNvPicPr>
            <a:picLocks noChangeAspect="1"/>
          </p:cNvPicPr>
          <p:nvPr/>
        </p:nvPicPr>
        <p:blipFill>
          <a:blip r:embed="rId4"/>
          <a:stretch>
            <a:fillRect/>
          </a:stretch>
        </p:blipFill>
        <p:spPr>
          <a:xfrm>
            <a:off x="8512343" y="3348025"/>
            <a:ext cx="2724530" cy="161948"/>
          </a:xfrm>
          <a:prstGeom prst="rect">
            <a:avLst/>
          </a:prstGeom>
        </p:spPr>
      </p:pic>
      <p:pic>
        <p:nvPicPr>
          <p:cNvPr id="12" name="Picture 11">
            <a:extLst>
              <a:ext uri="{FF2B5EF4-FFF2-40B4-BE49-F238E27FC236}">
                <a16:creationId xmlns:a16="http://schemas.microsoft.com/office/drawing/2014/main" id="{5F04B6F0-A952-42B9-E01D-0593BC9E46DE}"/>
              </a:ext>
            </a:extLst>
          </p:cNvPr>
          <p:cNvPicPr>
            <a:picLocks noChangeAspect="1"/>
          </p:cNvPicPr>
          <p:nvPr/>
        </p:nvPicPr>
        <p:blipFill>
          <a:blip r:embed="rId3"/>
          <a:stretch>
            <a:fillRect/>
          </a:stretch>
        </p:blipFill>
        <p:spPr>
          <a:xfrm>
            <a:off x="8545108" y="4389953"/>
            <a:ext cx="3667637" cy="219106"/>
          </a:xfrm>
          <a:prstGeom prst="rect">
            <a:avLst/>
          </a:prstGeom>
        </p:spPr>
      </p:pic>
      <p:pic>
        <p:nvPicPr>
          <p:cNvPr id="13" name="Picture 12">
            <a:extLst>
              <a:ext uri="{FF2B5EF4-FFF2-40B4-BE49-F238E27FC236}">
                <a16:creationId xmlns:a16="http://schemas.microsoft.com/office/drawing/2014/main" id="{7E2B2DCE-121C-6CF5-7C74-64E690762849}"/>
              </a:ext>
            </a:extLst>
          </p:cNvPr>
          <p:cNvPicPr>
            <a:picLocks noChangeAspect="1"/>
          </p:cNvPicPr>
          <p:nvPr/>
        </p:nvPicPr>
        <p:blipFill>
          <a:blip r:embed="rId4"/>
          <a:stretch>
            <a:fillRect/>
          </a:stretch>
        </p:blipFill>
        <p:spPr>
          <a:xfrm>
            <a:off x="8565853" y="4663021"/>
            <a:ext cx="2724530" cy="161948"/>
          </a:xfrm>
          <a:prstGeom prst="rect">
            <a:avLst/>
          </a:prstGeom>
        </p:spPr>
      </p:pic>
    </p:spTree>
    <p:extLst>
      <p:ext uri="{BB962C8B-B14F-4D97-AF65-F5344CB8AC3E}">
        <p14:creationId xmlns:p14="http://schemas.microsoft.com/office/powerpoint/2010/main" val="421641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714" y="457201"/>
            <a:ext cx="8229600" cy="1143000"/>
          </a:xfrm>
        </p:spPr>
        <p:txBody>
          <a:bodyPr/>
          <a:lstStyle/>
          <a:p>
            <a:r>
              <a:rPr lang="en-US" dirty="0"/>
              <a:t>SAT in a nutshell</a:t>
            </a:r>
          </a:p>
        </p:txBody>
      </p:sp>
      <p:sp>
        <p:nvSpPr>
          <p:cNvPr id="3" name="Content Placeholder 2"/>
          <p:cNvSpPr>
            <a:spLocks noGrp="1"/>
          </p:cNvSpPr>
          <p:nvPr>
            <p:ph idx="1"/>
          </p:nvPr>
        </p:nvSpPr>
        <p:spPr>
          <a:xfrm>
            <a:off x="2021114" y="3276600"/>
            <a:ext cx="8229600" cy="762000"/>
          </a:xfrm>
        </p:spPr>
        <p:txBody>
          <a:bodyPr/>
          <a:lstStyle/>
          <a:p>
            <a:pPr marL="0" indent="0">
              <a:buNone/>
            </a:pPr>
            <a:r>
              <a:rPr lang="en-US" dirty="0">
                <a:hlinkClick r:id="rId2" action="ppaction://hlinkfile"/>
              </a:rPr>
              <a:t>(Tie </a:t>
            </a:r>
            <a:r>
              <a:rPr lang="en-US" dirty="0">
                <a:cs typeface="Calibri" pitchFamily="34" charset="0"/>
                <a:sym typeface="Symbol"/>
                <a:hlinkClick r:id="rId2" action="ppaction://hlinkfile"/>
              </a:rPr>
              <a:t></a:t>
            </a:r>
            <a:r>
              <a:rPr lang="en-US" dirty="0">
                <a:hlinkClick r:id="rId2" action="ppaction://hlinkfile"/>
              </a:rPr>
              <a:t> Shirt) </a:t>
            </a:r>
            <a:r>
              <a:rPr lang="en-US" dirty="0">
                <a:cs typeface="Calibri" pitchFamily="34" charset="0"/>
                <a:sym typeface="Symbol"/>
                <a:hlinkClick r:id="rId2" action="ppaction://hlinkfile"/>
              </a:rPr>
              <a:t> </a:t>
            </a:r>
            <a:r>
              <a:rPr lang="en-US" dirty="0">
                <a:hlinkClick r:id="rId2" action="ppaction://hlinkfile"/>
              </a:rPr>
              <a:t>(</a:t>
            </a:r>
            <a:r>
              <a:rPr lang="en-US" dirty="0">
                <a:sym typeface="Symbol"/>
                <a:hlinkClick r:id="rId2" action="ppaction://hlinkfile"/>
              </a:rPr>
              <a:t></a:t>
            </a:r>
            <a:r>
              <a:rPr lang="en-US" dirty="0">
                <a:hlinkClick r:id="rId2" action="ppaction://hlinkfile"/>
              </a:rPr>
              <a:t>Tie </a:t>
            </a:r>
            <a:r>
              <a:rPr lang="en-US" dirty="0">
                <a:cs typeface="Calibri" pitchFamily="34" charset="0"/>
                <a:sym typeface="Symbol"/>
                <a:hlinkClick r:id="rId2" action="ppaction://hlinkfile"/>
              </a:rPr>
              <a:t></a:t>
            </a:r>
            <a:r>
              <a:rPr lang="en-US" dirty="0">
                <a:hlinkClick r:id="rId2" action="ppaction://hlinkfile"/>
              </a:rPr>
              <a:t> </a:t>
            </a:r>
            <a:r>
              <a:rPr lang="en-US" dirty="0">
                <a:sym typeface="Symbol"/>
                <a:hlinkClick r:id="rId2" action="ppaction://hlinkfile"/>
              </a:rPr>
              <a:t></a:t>
            </a:r>
            <a:r>
              <a:rPr lang="en-US" dirty="0">
                <a:hlinkClick r:id="rId2" action="ppaction://hlinkfile"/>
              </a:rPr>
              <a:t>Shirt) </a:t>
            </a:r>
            <a:r>
              <a:rPr lang="en-US" dirty="0">
                <a:cs typeface="Calibri" pitchFamily="34" charset="0"/>
                <a:sym typeface="Symbol"/>
                <a:hlinkClick r:id="rId2" action="ppaction://hlinkfile"/>
              </a:rPr>
              <a:t></a:t>
            </a:r>
            <a:r>
              <a:rPr lang="en-US" dirty="0">
                <a:hlinkClick r:id="rId2" action="ppaction://hlinkfile"/>
              </a:rPr>
              <a:t> (</a:t>
            </a:r>
            <a:r>
              <a:rPr lang="en-US" dirty="0">
                <a:sym typeface="Symbol"/>
                <a:hlinkClick r:id="rId2" action="ppaction://hlinkfile"/>
              </a:rPr>
              <a:t></a:t>
            </a:r>
            <a:r>
              <a:rPr lang="en-US" dirty="0">
                <a:hlinkClick r:id="rId2" action="ppaction://hlinkfile"/>
              </a:rPr>
              <a:t>Tie </a:t>
            </a:r>
            <a:r>
              <a:rPr lang="en-US" dirty="0">
                <a:cs typeface="Calibri" pitchFamily="34" charset="0"/>
                <a:sym typeface="Symbol"/>
                <a:hlinkClick r:id="rId2" action="ppaction://hlinkfile"/>
              </a:rPr>
              <a:t></a:t>
            </a:r>
            <a:r>
              <a:rPr lang="en-US" dirty="0">
                <a:hlinkClick r:id="rId2" action="ppaction://hlinkfile"/>
              </a:rPr>
              <a:t> Shirt)</a:t>
            </a:r>
          </a:p>
        </p:txBody>
      </p:sp>
    </p:spTree>
    <p:extLst>
      <p:ext uri="{BB962C8B-B14F-4D97-AF65-F5344CB8AC3E}">
        <p14:creationId xmlns:p14="http://schemas.microsoft.com/office/powerpoint/2010/main" val="1127956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96a3c8fb-77fa-448e-8f70-9c3232dc5e29&quot;,&quot;TimeStamp&quot;:&quot;2018-02-19T00:31:49.621371-08:00&quot;}"/>
  <p:tag name="TIMING" val="|79.2"/>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96a3c8fb-77fa-448e-8f70-9c3232dc5e29&quot;,&quot;TimeStamp&quot;:&quot;2018-02-19T00:31:49.621371-08:00&quot;}"/>
</p:tagLst>
</file>

<file path=ppt/tags/tag3.xml><?xml version="1.0" encoding="utf-8"?>
<p:tagLst xmlns:a="http://schemas.openxmlformats.org/drawingml/2006/main" xmlns:r="http://schemas.openxmlformats.org/officeDocument/2006/relationships" xmlns:p="http://schemas.openxmlformats.org/presentationml/2006/main">
  <p:tag name="TIMING" val="|37.1|35.3|28.5|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FD63E395080A43A32F443B5DB3CA82" ma:contentTypeVersion="15" ma:contentTypeDescription="Create a new document." ma:contentTypeScope="" ma:versionID="a3e21556ad7696f46e6aeed3e8446d09">
  <xsd:schema xmlns:xsd="http://www.w3.org/2001/XMLSchema" xmlns:xs="http://www.w3.org/2001/XMLSchema" xmlns:p="http://schemas.microsoft.com/office/2006/metadata/properties" xmlns:ns3="1eac365c-24b9-49f6-8b08-64a95c9e0c2d" xmlns:ns4="a2be3752-dc5b-4cdd-a620-72e6c83e257b" targetNamespace="http://schemas.microsoft.com/office/2006/metadata/properties" ma:root="true" ma:fieldsID="4546fefd2005ff12357c2bd0a43b79fc" ns3:_="" ns4:_="">
    <xsd:import namespace="1eac365c-24b9-49f6-8b08-64a95c9e0c2d"/>
    <xsd:import namespace="a2be3752-dc5b-4cdd-a620-72e6c83e257b"/>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ac365c-24b9-49f6-8b08-64a95c9e0c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2be3752-dc5b-4cdd-a620-72e6c83e257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E21315-3456-4FBC-8807-B24E962756AF}">
  <ds:schemaRefs>
    <ds:schemaRef ds:uri="http://schemas.microsoft.com/sharepoint/v3/contenttype/forms"/>
  </ds:schemaRefs>
</ds:datastoreItem>
</file>

<file path=customXml/itemProps2.xml><?xml version="1.0" encoding="utf-8"?>
<ds:datastoreItem xmlns:ds="http://schemas.openxmlformats.org/officeDocument/2006/customXml" ds:itemID="{AF506A69-CB65-41D0-9E76-2210A713824C}">
  <ds:schemaRefs>
    <ds:schemaRef ds:uri="1eac365c-24b9-49f6-8b08-64a95c9e0c2d"/>
    <ds:schemaRef ds:uri="a2be3752-dc5b-4cdd-a620-72e6c83e25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A4B80E-AB13-4EE9-A8E3-2ACC6F11AFAD}">
  <ds:schemaRef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a2be3752-dc5b-4cdd-a620-72e6c83e257b"/>
    <ds:schemaRef ds:uri="http://purl.org/dc/dcmitype/"/>
    <ds:schemaRef ds:uri="1eac365c-24b9-49f6-8b08-64a95c9e0c2d"/>
    <ds:schemaRef ds:uri="http://purl.org/dc/term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9619</TotalTime>
  <Words>4115</Words>
  <Application>Microsoft Office PowerPoint</Application>
  <PresentationFormat>Widescreen</PresentationFormat>
  <Paragraphs>719</Paragraphs>
  <Slides>83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Arial</vt:lpstr>
      <vt:lpstr>Calibri</vt:lpstr>
      <vt:lpstr>Calibri Light</vt:lpstr>
      <vt:lpstr>Cambria</vt:lpstr>
      <vt:lpstr>Cambria Math</vt:lpstr>
      <vt:lpstr>Consolas</vt:lpstr>
      <vt:lpstr>Segoe</vt:lpstr>
      <vt:lpstr>Segoe UI</vt:lpstr>
      <vt:lpstr>Segoe UI Semibold</vt:lpstr>
      <vt:lpstr>Symbol</vt:lpstr>
      <vt:lpstr>Office Theme</vt:lpstr>
      <vt:lpstr>Introducing SMT/Z3</vt:lpstr>
      <vt:lpstr>Why SMT?</vt:lpstr>
      <vt:lpstr>Material</vt:lpstr>
      <vt:lpstr>        on GitHub</vt:lpstr>
      <vt:lpstr>PowerPoint Presentation</vt:lpstr>
      <vt:lpstr>PowerPoint Presentation</vt:lpstr>
      <vt:lpstr>Background Reading: SMT</vt:lpstr>
      <vt:lpstr>SAT in a nutshell</vt:lpstr>
      <vt:lpstr>SAT in a nutshell</vt:lpstr>
      <vt:lpstr>SMT in a nutshell </vt:lpstr>
      <vt:lpstr>PowerPoint Presentation</vt:lpstr>
      <vt:lpstr>PowerPoint Presentation</vt:lpstr>
      <vt:lpstr>SMT Solving in a nutshell </vt:lpstr>
      <vt:lpstr>Job Shop Scheduling</vt:lpstr>
      <vt:lpstr>PowerPoint Presentation</vt:lpstr>
      <vt:lpstr>PowerPoint Presentation</vt:lpstr>
      <vt:lpstr>Job Shop Scheduling</vt:lpstr>
      <vt:lpstr>Job Shop Scheduling</vt:lpstr>
      <vt:lpstr>Big-picture Interfacing with Z3</vt:lpstr>
      <vt:lpstr>PowerPoint Presentation</vt:lpstr>
      <vt:lpstr>PowerPoint Presentation</vt:lpstr>
      <vt:lpstr>Encoding – A case study</vt:lpstr>
      <vt:lpstr>PowerPoint Presentation</vt:lpstr>
      <vt:lpstr>PowerPoint Presentation</vt:lpstr>
      <vt:lpstr>SMT Solving Fundamentals</vt:lpstr>
      <vt:lpstr>PowerPoint Presentation</vt:lpstr>
      <vt:lpstr>CDCL(T)</vt:lpstr>
      <vt:lpstr>Elements of Solving</vt:lpstr>
      <vt:lpstr>Search Engines</vt:lpstr>
      <vt:lpstr>        overview</vt:lpstr>
      <vt:lpstr>CDCL(T)</vt:lpstr>
      <vt:lpstr>CDCL(T) – Main State Variables</vt:lpstr>
      <vt:lpstr>CDCL(T) – Dual Model/Proof search </vt:lpstr>
      <vt:lpstr>CDCL(T) as inference rules</vt:lpstr>
      <vt:lpstr>CDCL(T) – SAT vs SMT</vt:lpstr>
      <vt:lpstr>CDCL – CaDiCaL loop</vt:lpstr>
      <vt:lpstr>CDCL(T) </vt:lpstr>
      <vt:lpstr>Core Decision Procedures</vt:lpstr>
      <vt:lpstr>        overview</vt:lpstr>
      <vt:lpstr>Classification</vt:lpstr>
      <vt:lpstr>EUF</vt:lpstr>
      <vt:lpstr>PowerPoint Presentation</vt:lpstr>
      <vt:lpstr>EUF – union-find w. path compression, siblings</vt:lpstr>
      <vt:lpstr>EUF - merge</vt:lpstr>
      <vt:lpstr>EUF - Justifications</vt:lpstr>
      <vt:lpstr>Arrays – reduced to EUF</vt:lpstr>
      <vt:lpstr>Arrays – reduced to EUF</vt:lpstr>
      <vt:lpstr>A Solver for Unicode Characters</vt:lpstr>
      <vt:lpstr>A Solver for ⟨U, ≤,=:U×U→Bool⟩   |U|=196608</vt:lpstr>
      <vt:lpstr>A Solver for ⟨U, ≤,=:U×U→Bool⟩   |U|=196608</vt:lpstr>
      <vt:lpstr>A Solver for ⟨U, ≤,=:U×U→Bool⟩   |U|=196608</vt:lpstr>
      <vt:lpstr>A Solver for ⟨U, ≤,=:U×U→Bool⟩   |U|=196608</vt:lpstr>
      <vt:lpstr>Custom Theories</vt:lpstr>
      <vt:lpstr>Extra material</vt:lpstr>
      <vt:lpstr>Finite Sets</vt:lpstr>
      <vt:lpstr>Core functionality</vt:lpstr>
      <vt:lpstr>Representation</vt:lpstr>
      <vt:lpstr>Theory Axioms</vt:lpstr>
      <vt:lpstr>Minimality</vt:lpstr>
      <vt:lpstr>Use Built-in functions for existential axioms</vt:lpstr>
      <vt:lpstr>Theory Axiom Saturation – for Base</vt:lpstr>
      <vt:lpstr>Model Construction and Saturation</vt:lpstr>
      <vt:lpstr>Frugal Axiom Saturation</vt:lpstr>
      <vt:lpstr>Hidden Axiom Saturation</vt:lpstr>
      <vt:lpstr>Consistent Interpretations for Ranges</vt:lpstr>
      <vt:lpstr>Boolean Algebras</vt:lpstr>
      <vt:lpstr>BAPA – Boolean Algebra Presburger Arithmetic</vt:lpstr>
      <vt:lpstr>BAPA</vt:lpstr>
      <vt:lpstr>Solver Internals</vt:lpstr>
      <vt:lpstr>Low-level interfacing with Z3</vt:lpstr>
      <vt:lpstr>Encoding – generic rules</vt:lpstr>
      <vt:lpstr>Encoding – The power of SAT solvers (?)</vt:lpstr>
      <vt:lpstr>Encoding – CDCL(EUF) </vt:lpstr>
      <vt:lpstr>Controlling Search</vt:lpstr>
      <vt:lpstr>Terms and Formulas</vt:lpstr>
      <vt:lpstr>Assertion Internals</vt:lpstr>
      <vt:lpstr>From Assertions to Solver State</vt:lpstr>
      <vt:lpstr>Core ↔ Solver interface</vt:lpstr>
      <vt:lpstr>Custom Theories </vt:lpstr>
      <vt:lpstr>Model-based Theory Combination</vt:lpstr>
      <vt:lpstr>Relevancy Filtering</vt:lpstr>
      <vt:lpstr>Ackermann reductions</vt:lpstr>
      <vt:lpstr>Iterative Deepening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SpecOps</dc:title>
  <dc:creator>Karthick Jayaraman</dc:creator>
  <cp:lastModifiedBy>Nikolaj Bjorner</cp:lastModifiedBy>
  <cp:revision>339</cp:revision>
  <dcterms:created xsi:type="dcterms:W3CDTF">2020-08-26T00:59:18Z</dcterms:created>
  <dcterms:modified xsi:type="dcterms:W3CDTF">2025-11-06T16:32:20Z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2021-12-20T16:45:51Z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6a44a037-1353-4987-bf1d-4f938ad611ea</vt:lpwstr>
  </property>
  <property fmtid="{D5CDD505-2E9C-101B-9397-08002B2CF9AE}" pid="8" name="MSIP_Label_f42aa342-8706-4288-bd11-ebb85995028c_ContentBits">
    <vt:lpwstr>0</vt:lpwstr>
  </property>
</Properties>
</file>